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ags/tag2.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8" r:id="rId1"/>
    <p:sldMasterId id="2147483808" r:id="rId2"/>
  </p:sldMasterIdLst>
  <p:notesMasterIdLst>
    <p:notesMasterId r:id="rId23"/>
  </p:notesMasterIdLst>
  <p:handoutMasterIdLst>
    <p:handoutMasterId r:id="rId24"/>
  </p:handoutMasterIdLst>
  <p:sldIdLst>
    <p:sldId id="798" r:id="rId3"/>
    <p:sldId id="801" r:id="rId4"/>
    <p:sldId id="800" r:id="rId5"/>
    <p:sldId id="802" r:id="rId6"/>
    <p:sldId id="258" r:id="rId7"/>
    <p:sldId id="803" r:id="rId8"/>
    <p:sldId id="804" r:id="rId9"/>
    <p:sldId id="805" r:id="rId10"/>
    <p:sldId id="806" r:id="rId11"/>
    <p:sldId id="790" r:id="rId12"/>
    <p:sldId id="807" r:id="rId13"/>
    <p:sldId id="808" r:id="rId14"/>
    <p:sldId id="809" r:id="rId15"/>
    <p:sldId id="812" r:id="rId16"/>
    <p:sldId id="810" r:id="rId17"/>
    <p:sldId id="811" r:id="rId18"/>
    <p:sldId id="813" r:id="rId19"/>
    <p:sldId id="814" r:id="rId20"/>
    <p:sldId id="816" r:id="rId21"/>
    <p:sldId id="815" r:id="rId22"/>
  </p:sldIdLst>
  <p:sldSz cx="12192000" cy="6858000"/>
  <p:notesSz cx="7315200" cy="96012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519BA1-11FC-47A4-9B73-08864B557CCC}">
          <p14:sldIdLst>
            <p14:sldId id="798"/>
          </p14:sldIdLst>
        </p14:section>
        <p14:section name="Content" id="{2B386A49-EEFE-4774-8418-EC81D561CB3B}">
          <p14:sldIdLst>
            <p14:sldId id="801"/>
            <p14:sldId id="800"/>
            <p14:sldId id="802"/>
            <p14:sldId id="258"/>
            <p14:sldId id="803"/>
            <p14:sldId id="804"/>
            <p14:sldId id="805"/>
            <p14:sldId id="806"/>
          </p14:sldIdLst>
        </p14:section>
        <p14:section name="AI &amp; Data" id="{D661310C-3CED-4F9F-ADE5-ECC0466F57B1}">
          <p14:sldIdLst>
            <p14:sldId id="790"/>
            <p14:sldId id="807"/>
            <p14:sldId id="808"/>
            <p14:sldId id="809"/>
            <p14:sldId id="812"/>
          </p14:sldIdLst>
        </p14:section>
        <p14:section name="AI &amp; Data Learning Tracker" id="{8F3741CD-D606-407B-AA27-06CF8B962958}">
          <p14:sldIdLst>
            <p14:sldId id="810"/>
            <p14:sldId id="811"/>
          </p14:sldIdLst>
        </p14:section>
        <p14:section name="Use Cases" id="{CA85D912-E462-4E0C-8086-4E8C4EBF7A3B}">
          <p14:sldIdLst>
            <p14:sldId id="813"/>
            <p14:sldId id="814"/>
            <p14:sldId id="816"/>
            <p14:sldId id="815"/>
          </p14:sldIdLst>
        </p14:section>
      </p14:sectionLst>
    </p:ext>
    <p:ext uri="{EFAFB233-063F-42B5-8137-9DF3F51BA10A}">
      <p15:sldGuideLst xmlns:p15="http://schemas.microsoft.com/office/powerpoint/2012/main">
        <p15:guide id="10" pos="7" userDrawn="1">
          <p15:clr>
            <a:srgbClr val="A4A3A4"/>
          </p15:clr>
        </p15:guide>
        <p15:guide id="11" orient="horz" pos="2183" userDrawn="1">
          <p15:clr>
            <a:srgbClr val="A4A3A4"/>
          </p15:clr>
        </p15:guide>
        <p15:guide id="12" pos="3840" userDrawn="1">
          <p15:clr>
            <a:srgbClr val="A4A3A4"/>
          </p15:clr>
        </p15:guide>
        <p15:guide id="13" orient="horz" pos="2296"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imali, Prerna (IN - Pune)" initials="SP(-P" lastIdx="1" clrIdx="0">
    <p:extLst>
      <p:ext uri="{19B8F6BF-5375-455C-9EA6-DF929625EA0E}">
        <p15:presenceInfo xmlns:p15="http://schemas.microsoft.com/office/powerpoint/2012/main" userId="S-1-5-21-776561741-1482476501-682003330-1249372" providerId="AD"/>
      </p:ext>
    </p:extLst>
  </p:cmAuthor>
  <p:cmAuthor id="2" name="Singh, Neha K (IN - Pune)" initials="SNK(-P" lastIdx="0" clrIdx="1">
    <p:extLst>
      <p:ext uri="{19B8F6BF-5375-455C-9EA6-DF929625EA0E}">
        <p15:presenceInfo xmlns:p15="http://schemas.microsoft.com/office/powerpoint/2012/main" userId="S-1-5-21-776561741-1482476501-682003330-1240945" providerId="AD"/>
      </p:ext>
    </p:extLst>
  </p:cmAuthor>
  <p:cmAuthor id="3" name="Ponnuswamy, Sujeethkumar" initials="PS" lastIdx="10" clrIdx="2">
    <p:extLst>
      <p:ext uri="{19B8F6BF-5375-455C-9EA6-DF929625EA0E}">
        <p15:presenceInfo xmlns:p15="http://schemas.microsoft.com/office/powerpoint/2012/main" userId="S-1-5-21-776561741-1482476501-682003330-1618741" providerId="AD"/>
      </p:ext>
    </p:extLst>
  </p:cmAuthor>
  <p:cmAuthor id="4" name="Johri, Nikhil" initials="JN" lastIdx="6" clrIdx="3">
    <p:extLst>
      <p:ext uri="{19B8F6BF-5375-455C-9EA6-DF929625EA0E}">
        <p15:presenceInfo xmlns:p15="http://schemas.microsoft.com/office/powerpoint/2012/main" userId="S::njohri@deloitte.com::d4643935-b73d-4d6e-bbe5-51df524c5d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3B824"/>
    <a:srgbClr val="F8F8F8"/>
    <a:srgbClr val="000000"/>
    <a:srgbClr val="FFCD00"/>
    <a:srgbClr val="ED8B00"/>
    <a:srgbClr val="DB291C"/>
    <a:srgbClr val="FF9900"/>
    <a:srgbClr val="C00000"/>
    <a:srgbClr val="3C8A2E"/>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34" autoAdjust="0"/>
    <p:restoredTop sz="71047" autoAdjust="0"/>
  </p:normalViewPr>
  <p:slideViewPr>
    <p:cSldViewPr snapToGrid="0" showGuides="1">
      <p:cViewPr>
        <p:scale>
          <a:sx n="62" d="100"/>
          <a:sy n="62" d="100"/>
        </p:scale>
        <p:origin x="840" y="52"/>
      </p:cViewPr>
      <p:guideLst>
        <p:guide pos="7"/>
        <p:guide orient="horz" pos="2183"/>
        <p:guide pos="3840"/>
        <p:guide orient="horz" pos="2296"/>
      </p:guideLst>
    </p:cSldViewPr>
  </p:slideViewPr>
  <p:outlineViewPr>
    <p:cViewPr>
      <p:scale>
        <a:sx n="33" d="100"/>
        <a:sy n="33" d="100"/>
      </p:scale>
      <p:origin x="0" y="-615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3" d="100"/>
          <a:sy n="83" d="100"/>
        </p:scale>
        <p:origin x="3816" y="108"/>
      </p:cViewPr>
      <p:guideLst>
        <p:guide orient="horz" pos="3024"/>
        <p:guide pos="230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A4ABB1-C6AE-449B-BE66-317CE848321D}" type="doc">
      <dgm:prSet loTypeId="urn:microsoft.com/office/officeart/2005/8/layout/orgChart1" loCatId="hierarchy" qsTypeId="urn:microsoft.com/office/officeart/2005/8/quickstyle/simple2" qsCatId="simple" csTypeId="urn:microsoft.com/office/officeart/2005/8/colors/accent5_5" csCatId="accent5" phldr="1"/>
      <dgm:spPr/>
      <dgm:t>
        <a:bodyPr/>
        <a:lstStyle/>
        <a:p>
          <a:endParaRPr lang="en-US"/>
        </a:p>
      </dgm:t>
    </dgm:pt>
    <dgm:pt modelId="{512D511D-A553-4341-B599-0DD686A43472}">
      <dgm:prSet phldrT="[Text]" custT="1">
        <dgm:style>
          <a:lnRef idx="2">
            <a:schemeClr val="accent5"/>
          </a:lnRef>
          <a:fillRef idx="1">
            <a:schemeClr val="lt1"/>
          </a:fillRef>
          <a:effectRef idx="0">
            <a:schemeClr val="accent5"/>
          </a:effectRef>
          <a:fontRef idx="minor">
            <a:schemeClr val="dk1"/>
          </a:fontRef>
        </dgm:style>
      </dgm:prSet>
      <dgm:spPr>
        <a:solidFill>
          <a:srgbClr val="86BC25"/>
        </a:solidFill>
        <a:ln cmpd="dbl">
          <a:solidFill>
            <a:srgbClr val="86BC25"/>
          </a:solidFill>
        </a:ln>
      </dgm:spPr>
      <dgm:t>
        <a:bodyPr/>
        <a:lstStyle/>
        <a:p>
          <a:r>
            <a:rPr lang="en-US" sz="1200" b="1" dirty="0"/>
            <a:t>Strategy, Analytics and M&amp;A (SA&amp;MA)</a:t>
          </a:r>
        </a:p>
      </dgm:t>
    </dgm:pt>
    <dgm:pt modelId="{39034092-A9C3-4964-B0A4-65C5D8669523}" type="parTrans" cxnId="{819D72A7-A2A3-4413-A0D5-5CAC9F9C3171}">
      <dgm:prSet/>
      <dgm:spPr/>
      <dgm:t>
        <a:bodyPr/>
        <a:lstStyle/>
        <a:p>
          <a:endParaRPr lang="en-US" sz="1200"/>
        </a:p>
      </dgm:t>
    </dgm:pt>
    <dgm:pt modelId="{65B793B7-CE89-4F15-8479-38FD5D999B82}" type="sibTrans" cxnId="{819D72A7-A2A3-4413-A0D5-5CAC9F9C3171}">
      <dgm:prSet/>
      <dgm:spPr/>
      <dgm:t>
        <a:bodyPr/>
        <a:lstStyle/>
        <a:p>
          <a:endParaRPr lang="en-US" sz="1200"/>
        </a:p>
      </dgm:t>
    </dgm:pt>
    <dgm:pt modelId="{2C4C1B14-7CC7-496D-B049-CDBAB70A2F13}">
      <dgm:prSet phldrT="[Text]" custT="1">
        <dgm:style>
          <a:lnRef idx="2">
            <a:schemeClr val="accent5"/>
          </a:lnRef>
          <a:fillRef idx="1">
            <a:schemeClr val="lt1"/>
          </a:fillRef>
          <a:effectRef idx="0">
            <a:schemeClr val="accent5"/>
          </a:effectRef>
          <a:fontRef idx="minor">
            <a:schemeClr val="dk1"/>
          </a:fontRef>
        </dgm:style>
      </dgm:prSet>
      <dgm:spPr>
        <a:solidFill>
          <a:srgbClr val="86BC25"/>
        </a:solidFill>
        <a:ln cmpd="dbl">
          <a:solidFill>
            <a:srgbClr val="86BC25"/>
          </a:solidFill>
        </a:ln>
      </dgm:spPr>
      <dgm:t>
        <a:bodyPr/>
        <a:lstStyle/>
        <a:p>
          <a:r>
            <a:rPr lang="en-US" sz="1200" b="1" dirty="0"/>
            <a:t>Strategy &amp; Business Design</a:t>
          </a:r>
        </a:p>
      </dgm:t>
    </dgm:pt>
    <dgm:pt modelId="{9F921723-D2F1-4BB3-A8EA-CD2863D31C26}" type="parTrans" cxnId="{805316AD-1A3B-4126-8436-0483D3B4CFE5}">
      <dgm:prSet/>
      <dgm:spPr>
        <a:ln>
          <a:solidFill>
            <a:srgbClr val="86BC25"/>
          </a:solidFill>
        </a:ln>
      </dgm:spPr>
      <dgm:t>
        <a:bodyPr/>
        <a:lstStyle/>
        <a:p>
          <a:endParaRPr lang="en-US" sz="1200"/>
        </a:p>
      </dgm:t>
    </dgm:pt>
    <dgm:pt modelId="{48FE9D41-8025-4108-B922-8C31085E9C25}" type="sibTrans" cxnId="{805316AD-1A3B-4126-8436-0483D3B4CFE5}">
      <dgm:prSet/>
      <dgm:spPr/>
      <dgm:t>
        <a:bodyPr/>
        <a:lstStyle/>
        <a:p>
          <a:endParaRPr lang="en-US" sz="1200"/>
        </a:p>
      </dgm:t>
    </dgm:pt>
    <dgm:pt modelId="{BBF4F515-4C5C-4BE3-AD8A-61CE45A82BEC}">
      <dgm:prSet phldrT="[Text]" custT="1">
        <dgm:style>
          <a:lnRef idx="2">
            <a:schemeClr val="accent5"/>
          </a:lnRef>
          <a:fillRef idx="1">
            <a:schemeClr val="lt1"/>
          </a:fillRef>
          <a:effectRef idx="0">
            <a:schemeClr val="accent5"/>
          </a:effectRef>
          <a:fontRef idx="minor">
            <a:schemeClr val="dk1"/>
          </a:fontRef>
        </dgm:style>
      </dgm:prSet>
      <dgm:spPr>
        <a:solidFill>
          <a:srgbClr val="86BC25"/>
        </a:solidFill>
        <a:ln cmpd="dbl">
          <a:solidFill>
            <a:srgbClr val="86BC25"/>
          </a:solidFill>
        </a:ln>
      </dgm:spPr>
      <dgm:t>
        <a:bodyPr/>
        <a:lstStyle/>
        <a:p>
          <a:r>
            <a:rPr lang="en-US" sz="1200" b="1" dirty="0"/>
            <a:t>AI &amp; Data</a:t>
          </a:r>
        </a:p>
      </dgm:t>
    </dgm:pt>
    <dgm:pt modelId="{D9539C8B-65F8-481C-8115-6F5F26EEAD99}" type="parTrans" cxnId="{2A21D3D1-CCC4-4344-9070-7DAE28152CA1}">
      <dgm:prSet/>
      <dgm:spPr>
        <a:ln>
          <a:solidFill>
            <a:schemeClr val="accent1"/>
          </a:solidFill>
        </a:ln>
      </dgm:spPr>
      <dgm:t>
        <a:bodyPr/>
        <a:lstStyle/>
        <a:p>
          <a:endParaRPr lang="en-US" sz="1200"/>
        </a:p>
      </dgm:t>
    </dgm:pt>
    <dgm:pt modelId="{AE2B6356-ED81-421A-B523-957EAC45207A}" type="sibTrans" cxnId="{2A21D3D1-CCC4-4344-9070-7DAE28152CA1}">
      <dgm:prSet/>
      <dgm:spPr/>
      <dgm:t>
        <a:bodyPr/>
        <a:lstStyle/>
        <a:p>
          <a:endParaRPr lang="en-US" sz="1200"/>
        </a:p>
      </dgm:t>
    </dgm:pt>
    <dgm:pt modelId="{9B70BC1F-47CE-48BB-8CE8-30BC93857178}">
      <dgm:prSet phldrT="[Text]" custT="1">
        <dgm:style>
          <a:lnRef idx="2">
            <a:schemeClr val="accent5"/>
          </a:lnRef>
          <a:fillRef idx="1">
            <a:schemeClr val="lt1"/>
          </a:fillRef>
          <a:effectRef idx="0">
            <a:schemeClr val="accent5"/>
          </a:effectRef>
          <a:fontRef idx="minor">
            <a:schemeClr val="dk1"/>
          </a:fontRef>
        </dgm:style>
      </dgm:prSet>
      <dgm:spPr>
        <a:solidFill>
          <a:srgbClr val="86BC25"/>
        </a:solidFill>
        <a:ln cmpd="dbl">
          <a:solidFill>
            <a:srgbClr val="86BC25"/>
          </a:solidFill>
        </a:ln>
      </dgm:spPr>
      <dgm:t>
        <a:bodyPr/>
        <a:lstStyle/>
        <a:p>
          <a:r>
            <a:rPr lang="en-US" sz="1200" b="1" dirty="0"/>
            <a:t>Mergers &amp; Acquisitions (M&amp;A)</a:t>
          </a:r>
        </a:p>
      </dgm:t>
    </dgm:pt>
    <dgm:pt modelId="{38BF6195-C4F0-4F29-A13C-5061A8FB43AB}" type="parTrans" cxnId="{07642D95-4867-4C7F-8DD3-DC42B0E00494}">
      <dgm:prSet/>
      <dgm:spPr>
        <a:ln>
          <a:solidFill>
            <a:srgbClr val="86BC25"/>
          </a:solidFill>
        </a:ln>
      </dgm:spPr>
      <dgm:t>
        <a:bodyPr/>
        <a:lstStyle/>
        <a:p>
          <a:endParaRPr lang="en-US" sz="1200"/>
        </a:p>
      </dgm:t>
    </dgm:pt>
    <dgm:pt modelId="{9E2BB265-5E51-403A-BE83-5700E1BE5ACA}" type="sibTrans" cxnId="{07642D95-4867-4C7F-8DD3-DC42B0E00494}">
      <dgm:prSet/>
      <dgm:spPr/>
      <dgm:t>
        <a:bodyPr/>
        <a:lstStyle/>
        <a:p>
          <a:endParaRPr lang="en-US" sz="1200"/>
        </a:p>
      </dgm:t>
    </dgm:pt>
    <dgm:pt modelId="{B5C32B37-4DD1-4459-A674-B31BDD671E91}" type="pres">
      <dgm:prSet presAssocID="{C6A4ABB1-C6AE-449B-BE66-317CE848321D}" presName="hierChild1" presStyleCnt="0">
        <dgm:presLayoutVars>
          <dgm:orgChart val="1"/>
          <dgm:chPref val="1"/>
          <dgm:dir/>
          <dgm:animOne val="branch"/>
          <dgm:animLvl val="lvl"/>
          <dgm:resizeHandles/>
        </dgm:presLayoutVars>
      </dgm:prSet>
      <dgm:spPr/>
    </dgm:pt>
    <dgm:pt modelId="{DC0BED72-D148-4B27-BFB1-CA38E445D029}" type="pres">
      <dgm:prSet presAssocID="{512D511D-A553-4341-B599-0DD686A43472}" presName="hierRoot1" presStyleCnt="0">
        <dgm:presLayoutVars>
          <dgm:hierBranch val="init"/>
        </dgm:presLayoutVars>
      </dgm:prSet>
      <dgm:spPr/>
    </dgm:pt>
    <dgm:pt modelId="{631B4CEC-F5D3-4236-B6BD-8C8FFDF17B11}" type="pres">
      <dgm:prSet presAssocID="{512D511D-A553-4341-B599-0DD686A43472}" presName="rootComposite1" presStyleCnt="0"/>
      <dgm:spPr/>
    </dgm:pt>
    <dgm:pt modelId="{A94CA299-9151-40ED-88AA-360667D54586}" type="pres">
      <dgm:prSet presAssocID="{512D511D-A553-4341-B599-0DD686A43472}" presName="rootText1" presStyleLbl="node0" presStyleIdx="0" presStyleCnt="1" custScaleY="42080" custLinFactNeighborX="-1884" custLinFactNeighborY="-70177">
        <dgm:presLayoutVars>
          <dgm:chPref val="3"/>
        </dgm:presLayoutVars>
      </dgm:prSet>
      <dgm:spPr/>
    </dgm:pt>
    <dgm:pt modelId="{E7D4E22F-625E-49E1-88CE-BC5DEB1F63DD}" type="pres">
      <dgm:prSet presAssocID="{512D511D-A553-4341-B599-0DD686A43472}" presName="rootConnector1" presStyleLbl="node1" presStyleIdx="0" presStyleCnt="0"/>
      <dgm:spPr/>
    </dgm:pt>
    <dgm:pt modelId="{2FBC18CA-AFE6-4954-87D7-59FA9B778926}" type="pres">
      <dgm:prSet presAssocID="{512D511D-A553-4341-B599-0DD686A43472}" presName="hierChild2" presStyleCnt="0"/>
      <dgm:spPr/>
    </dgm:pt>
    <dgm:pt modelId="{C2E9946D-C50A-46BB-B731-409725DCD2CA}" type="pres">
      <dgm:prSet presAssocID="{9F921723-D2F1-4BB3-A8EA-CD2863D31C26}" presName="Name37" presStyleLbl="parChTrans1D2" presStyleIdx="0" presStyleCnt="3"/>
      <dgm:spPr/>
    </dgm:pt>
    <dgm:pt modelId="{210EF018-8BC1-455E-9D45-C0466DD14FB3}" type="pres">
      <dgm:prSet presAssocID="{2C4C1B14-7CC7-496D-B049-CDBAB70A2F13}" presName="hierRoot2" presStyleCnt="0">
        <dgm:presLayoutVars>
          <dgm:hierBranch val="init"/>
        </dgm:presLayoutVars>
      </dgm:prSet>
      <dgm:spPr/>
    </dgm:pt>
    <dgm:pt modelId="{7633269F-BBB9-4616-8A2C-7DB3EFA7FEAD}" type="pres">
      <dgm:prSet presAssocID="{2C4C1B14-7CC7-496D-B049-CDBAB70A2F13}" presName="rootComposite" presStyleCnt="0"/>
      <dgm:spPr/>
    </dgm:pt>
    <dgm:pt modelId="{E897064E-0F37-43B4-B7BE-FD58071D21C6}" type="pres">
      <dgm:prSet presAssocID="{2C4C1B14-7CC7-496D-B049-CDBAB70A2F13}" presName="rootText" presStyleLbl="node2" presStyleIdx="0" presStyleCnt="3" custScaleY="39846" custLinFactNeighborX="959" custLinFactNeighborY="-33537">
        <dgm:presLayoutVars>
          <dgm:chPref val="3"/>
        </dgm:presLayoutVars>
      </dgm:prSet>
      <dgm:spPr/>
    </dgm:pt>
    <dgm:pt modelId="{96C12882-3584-428F-AEF8-202A69762135}" type="pres">
      <dgm:prSet presAssocID="{2C4C1B14-7CC7-496D-B049-CDBAB70A2F13}" presName="rootConnector" presStyleLbl="node2" presStyleIdx="0" presStyleCnt="3"/>
      <dgm:spPr/>
    </dgm:pt>
    <dgm:pt modelId="{378D6BE4-0510-454A-B8C0-53ACD544E31E}" type="pres">
      <dgm:prSet presAssocID="{2C4C1B14-7CC7-496D-B049-CDBAB70A2F13}" presName="hierChild4" presStyleCnt="0"/>
      <dgm:spPr/>
    </dgm:pt>
    <dgm:pt modelId="{A1C00691-9194-41E9-A9EE-5C905AE2AF63}" type="pres">
      <dgm:prSet presAssocID="{2C4C1B14-7CC7-496D-B049-CDBAB70A2F13}" presName="hierChild5" presStyleCnt="0"/>
      <dgm:spPr/>
    </dgm:pt>
    <dgm:pt modelId="{7713ABD9-DCAD-4FEF-8974-1AAEF6914139}" type="pres">
      <dgm:prSet presAssocID="{D9539C8B-65F8-481C-8115-6F5F26EEAD99}" presName="Name37" presStyleLbl="parChTrans1D2" presStyleIdx="1" presStyleCnt="3"/>
      <dgm:spPr/>
    </dgm:pt>
    <dgm:pt modelId="{AC007BD7-8D29-4F45-A70D-9A53AD419F15}" type="pres">
      <dgm:prSet presAssocID="{BBF4F515-4C5C-4BE3-AD8A-61CE45A82BEC}" presName="hierRoot2" presStyleCnt="0">
        <dgm:presLayoutVars>
          <dgm:hierBranch val="init"/>
        </dgm:presLayoutVars>
      </dgm:prSet>
      <dgm:spPr/>
    </dgm:pt>
    <dgm:pt modelId="{8E728B49-E0A2-4624-A4C6-61518064C14C}" type="pres">
      <dgm:prSet presAssocID="{BBF4F515-4C5C-4BE3-AD8A-61CE45A82BEC}" presName="rootComposite" presStyleCnt="0"/>
      <dgm:spPr/>
    </dgm:pt>
    <dgm:pt modelId="{77C481C3-6ECC-4B45-9D00-C36DE2D73471}" type="pres">
      <dgm:prSet presAssocID="{BBF4F515-4C5C-4BE3-AD8A-61CE45A82BEC}" presName="rootText" presStyleLbl="node2" presStyleIdx="1" presStyleCnt="3" custScaleX="80578" custScaleY="42574" custLinFactNeighborX="-1851" custLinFactNeighborY="-34793">
        <dgm:presLayoutVars>
          <dgm:chPref val="3"/>
        </dgm:presLayoutVars>
      </dgm:prSet>
      <dgm:spPr/>
    </dgm:pt>
    <dgm:pt modelId="{48F5597A-D9E9-422D-98CD-3F5D7D2BB8B2}" type="pres">
      <dgm:prSet presAssocID="{BBF4F515-4C5C-4BE3-AD8A-61CE45A82BEC}" presName="rootConnector" presStyleLbl="node2" presStyleIdx="1" presStyleCnt="3"/>
      <dgm:spPr/>
    </dgm:pt>
    <dgm:pt modelId="{AABE8236-7360-4A2F-A13D-ECA0936032D9}" type="pres">
      <dgm:prSet presAssocID="{BBF4F515-4C5C-4BE3-AD8A-61CE45A82BEC}" presName="hierChild4" presStyleCnt="0"/>
      <dgm:spPr/>
    </dgm:pt>
    <dgm:pt modelId="{AD6EE3F7-52AF-4262-B0E5-9447A4563DF8}" type="pres">
      <dgm:prSet presAssocID="{BBF4F515-4C5C-4BE3-AD8A-61CE45A82BEC}" presName="hierChild5" presStyleCnt="0"/>
      <dgm:spPr/>
    </dgm:pt>
    <dgm:pt modelId="{1CD8D5D5-1E08-43C9-9344-CED1F9A2E9BD}" type="pres">
      <dgm:prSet presAssocID="{38BF6195-C4F0-4F29-A13C-5061A8FB43AB}" presName="Name37" presStyleLbl="parChTrans1D2" presStyleIdx="2" presStyleCnt="3"/>
      <dgm:spPr/>
    </dgm:pt>
    <dgm:pt modelId="{5C2B98A5-CB4A-48F4-8CCF-2E78034558D5}" type="pres">
      <dgm:prSet presAssocID="{9B70BC1F-47CE-48BB-8CE8-30BC93857178}" presName="hierRoot2" presStyleCnt="0">
        <dgm:presLayoutVars>
          <dgm:hierBranch val="init"/>
        </dgm:presLayoutVars>
      </dgm:prSet>
      <dgm:spPr/>
    </dgm:pt>
    <dgm:pt modelId="{BC6F17C1-9925-40EE-89A6-D22433E54CC2}" type="pres">
      <dgm:prSet presAssocID="{9B70BC1F-47CE-48BB-8CE8-30BC93857178}" presName="rootComposite" presStyleCnt="0"/>
      <dgm:spPr/>
    </dgm:pt>
    <dgm:pt modelId="{8106BCE9-AA62-4A50-B9BA-44868F1258EF}" type="pres">
      <dgm:prSet presAssocID="{9B70BC1F-47CE-48BB-8CE8-30BC93857178}" presName="rootText" presStyleLbl="node2" presStyleIdx="2" presStyleCnt="3" custScaleY="40955" custLinFactNeighborX="-1177" custLinFactNeighborY="-33999">
        <dgm:presLayoutVars>
          <dgm:chPref val="3"/>
        </dgm:presLayoutVars>
      </dgm:prSet>
      <dgm:spPr/>
    </dgm:pt>
    <dgm:pt modelId="{50DFC37D-4DB7-40F1-AADE-5A58736FEC4B}" type="pres">
      <dgm:prSet presAssocID="{9B70BC1F-47CE-48BB-8CE8-30BC93857178}" presName="rootConnector" presStyleLbl="node2" presStyleIdx="2" presStyleCnt="3"/>
      <dgm:spPr/>
    </dgm:pt>
    <dgm:pt modelId="{EEEC1A98-D7CE-4BBE-A693-80C84A901CF8}" type="pres">
      <dgm:prSet presAssocID="{9B70BC1F-47CE-48BB-8CE8-30BC93857178}" presName="hierChild4" presStyleCnt="0"/>
      <dgm:spPr/>
    </dgm:pt>
    <dgm:pt modelId="{410D05DA-8361-4B0A-84B0-957F00462F68}" type="pres">
      <dgm:prSet presAssocID="{9B70BC1F-47CE-48BB-8CE8-30BC93857178}" presName="hierChild5" presStyleCnt="0"/>
      <dgm:spPr/>
    </dgm:pt>
    <dgm:pt modelId="{BB6A99DE-95AD-4DF7-B860-E3C6EA57B5E0}" type="pres">
      <dgm:prSet presAssocID="{512D511D-A553-4341-B599-0DD686A43472}" presName="hierChild3" presStyleCnt="0"/>
      <dgm:spPr/>
    </dgm:pt>
  </dgm:ptLst>
  <dgm:cxnLst>
    <dgm:cxn modelId="{90188D18-31DE-4861-9E4F-C1B81BCFB3AE}" type="presOf" srcId="{9B70BC1F-47CE-48BB-8CE8-30BC93857178}" destId="{8106BCE9-AA62-4A50-B9BA-44868F1258EF}" srcOrd="0" destOrd="0" presId="urn:microsoft.com/office/officeart/2005/8/layout/orgChart1"/>
    <dgm:cxn modelId="{0AC8591B-7FE7-428E-9975-21269AFE4D8F}" type="presOf" srcId="{38BF6195-C4F0-4F29-A13C-5061A8FB43AB}" destId="{1CD8D5D5-1E08-43C9-9344-CED1F9A2E9BD}" srcOrd="0" destOrd="0" presId="urn:microsoft.com/office/officeart/2005/8/layout/orgChart1"/>
    <dgm:cxn modelId="{898A7C2D-04FE-463A-91EF-09A770E39CD8}" type="presOf" srcId="{C6A4ABB1-C6AE-449B-BE66-317CE848321D}" destId="{B5C32B37-4DD1-4459-A674-B31BDD671E91}" srcOrd="0" destOrd="0" presId="urn:microsoft.com/office/officeart/2005/8/layout/orgChart1"/>
    <dgm:cxn modelId="{21BEB331-77F4-492D-9C72-42382D4349F0}" type="presOf" srcId="{2C4C1B14-7CC7-496D-B049-CDBAB70A2F13}" destId="{96C12882-3584-428F-AEF8-202A69762135}" srcOrd="1" destOrd="0" presId="urn:microsoft.com/office/officeart/2005/8/layout/orgChart1"/>
    <dgm:cxn modelId="{3A927E3A-0BC8-45E8-A2F7-06CBA8CD42D6}" type="presOf" srcId="{9B70BC1F-47CE-48BB-8CE8-30BC93857178}" destId="{50DFC37D-4DB7-40F1-AADE-5A58736FEC4B}" srcOrd="1" destOrd="0" presId="urn:microsoft.com/office/officeart/2005/8/layout/orgChart1"/>
    <dgm:cxn modelId="{CCC87277-9186-4E65-84D1-DE2C9E3F853E}" type="presOf" srcId="{512D511D-A553-4341-B599-0DD686A43472}" destId="{E7D4E22F-625E-49E1-88CE-BC5DEB1F63DD}" srcOrd="1" destOrd="0" presId="urn:microsoft.com/office/officeart/2005/8/layout/orgChart1"/>
    <dgm:cxn modelId="{E14F8984-A3DE-479A-A1E1-06D7BEABC53E}" type="presOf" srcId="{9F921723-D2F1-4BB3-A8EA-CD2863D31C26}" destId="{C2E9946D-C50A-46BB-B731-409725DCD2CA}" srcOrd="0" destOrd="0" presId="urn:microsoft.com/office/officeart/2005/8/layout/orgChart1"/>
    <dgm:cxn modelId="{07642D95-4867-4C7F-8DD3-DC42B0E00494}" srcId="{512D511D-A553-4341-B599-0DD686A43472}" destId="{9B70BC1F-47CE-48BB-8CE8-30BC93857178}" srcOrd="2" destOrd="0" parTransId="{38BF6195-C4F0-4F29-A13C-5061A8FB43AB}" sibTransId="{9E2BB265-5E51-403A-BE83-5700E1BE5ACA}"/>
    <dgm:cxn modelId="{819D72A7-A2A3-4413-A0D5-5CAC9F9C3171}" srcId="{C6A4ABB1-C6AE-449B-BE66-317CE848321D}" destId="{512D511D-A553-4341-B599-0DD686A43472}" srcOrd="0" destOrd="0" parTransId="{39034092-A9C3-4964-B0A4-65C5D8669523}" sibTransId="{65B793B7-CE89-4F15-8479-38FD5D999B82}"/>
    <dgm:cxn modelId="{805316AD-1A3B-4126-8436-0483D3B4CFE5}" srcId="{512D511D-A553-4341-B599-0DD686A43472}" destId="{2C4C1B14-7CC7-496D-B049-CDBAB70A2F13}" srcOrd="0" destOrd="0" parTransId="{9F921723-D2F1-4BB3-A8EA-CD2863D31C26}" sibTransId="{48FE9D41-8025-4108-B922-8C31085E9C25}"/>
    <dgm:cxn modelId="{EC047DB7-5BBD-4714-A240-1380AC8F287B}" type="presOf" srcId="{BBF4F515-4C5C-4BE3-AD8A-61CE45A82BEC}" destId="{48F5597A-D9E9-422D-98CD-3F5D7D2BB8B2}" srcOrd="1" destOrd="0" presId="urn:microsoft.com/office/officeart/2005/8/layout/orgChart1"/>
    <dgm:cxn modelId="{ADAD96C0-5B27-4E99-8BD4-A47F54D3B135}" type="presOf" srcId="{D9539C8B-65F8-481C-8115-6F5F26EEAD99}" destId="{7713ABD9-DCAD-4FEF-8974-1AAEF6914139}" srcOrd="0" destOrd="0" presId="urn:microsoft.com/office/officeart/2005/8/layout/orgChart1"/>
    <dgm:cxn modelId="{0E4A6BC8-F307-4AC9-AECA-8715E6BBC218}" type="presOf" srcId="{2C4C1B14-7CC7-496D-B049-CDBAB70A2F13}" destId="{E897064E-0F37-43B4-B7BE-FD58071D21C6}" srcOrd="0" destOrd="0" presId="urn:microsoft.com/office/officeart/2005/8/layout/orgChart1"/>
    <dgm:cxn modelId="{2A21D3D1-CCC4-4344-9070-7DAE28152CA1}" srcId="{512D511D-A553-4341-B599-0DD686A43472}" destId="{BBF4F515-4C5C-4BE3-AD8A-61CE45A82BEC}" srcOrd="1" destOrd="0" parTransId="{D9539C8B-65F8-481C-8115-6F5F26EEAD99}" sibTransId="{AE2B6356-ED81-421A-B523-957EAC45207A}"/>
    <dgm:cxn modelId="{B007CFD2-B88E-4016-8CB7-C4A6D63A4593}" type="presOf" srcId="{512D511D-A553-4341-B599-0DD686A43472}" destId="{A94CA299-9151-40ED-88AA-360667D54586}" srcOrd="0" destOrd="0" presId="urn:microsoft.com/office/officeart/2005/8/layout/orgChart1"/>
    <dgm:cxn modelId="{B3C2D2E9-53BA-4516-946C-F957D901E8F1}" type="presOf" srcId="{BBF4F515-4C5C-4BE3-AD8A-61CE45A82BEC}" destId="{77C481C3-6ECC-4B45-9D00-C36DE2D73471}" srcOrd="0" destOrd="0" presId="urn:microsoft.com/office/officeart/2005/8/layout/orgChart1"/>
    <dgm:cxn modelId="{FAD4ED38-2E8C-4DB9-BD2C-BAC69DDB2B06}" type="presParOf" srcId="{B5C32B37-4DD1-4459-A674-B31BDD671E91}" destId="{DC0BED72-D148-4B27-BFB1-CA38E445D029}" srcOrd="0" destOrd="0" presId="urn:microsoft.com/office/officeart/2005/8/layout/orgChart1"/>
    <dgm:cxn modelId="{4219B704-0832-4D65-A3BE-229FDE1C8B2B}" type="presParOf" srcId="{DC0BED72-D148-4B27-BFB1-CA38E445D029}" destId="{631B4CEC-F5D3-4236-B6BD-8C8FFDF17B11}" srcOrd="0" destOrd="0" presId="urn:microsoft.com/office/officeart/2005/8/layout/orgChart1"/>
    <dgm:cxn modelId="{58A81710-CB3D-4D68-9384-AFBF9C08EE62}" type="presParOf" srcId="{631B4CEC-F5D3-4236-B6BD-8C8FFDF17B11}" destId="{A94CA299-9151-40ED-88AA-360667D54586}" srcOrd="0" destOrd="0" presId="urn:microsoft.com/office/officeart/2005/8/layout/orgChart1"/>
    <dgm:cxn modelId="{062E9596-0373-437A-97C2-628A21FC1928}" type="presParOf" srcId="{631B4CEC-F5D3-4236-B6BD-8C8FFDF17B11}" destId="{E7D4E22F-625E-49E1-88CE-BC5DEB1F63DD}" srcOrd="1" destOrd="0" presId="urn:microsoft.com/office/officeart/2005/8/layout/orgChart1"/>
    <dgm:cxn modelId="{58C101C3-0C28-4E9C-B668-33AA0071AE4C}" type="presParOf" srcId="{DC0BED72-D148-4B27-BFB1-CA38E445D029}" destId="{2FBC18CA-AFE6-4954-87D7-59FA9B778926}" srcOrd="1" destOrd="0" presId="urn:microsoft.com/office/officeart/2005/8/layout/orgChart1"/>
    <dgm:cxn modelId="{71D8A2DA-3521-46D8-839B-46AE119C60F6}" type="presParOf" srcId="{2FBC18CA-AFE6-4954-87D7-59FA9B778926}" destId="{C2E9946D-C50A-46BB-B731-409725DCD2CA}" srcOrd="0" destOrd="0" presId="urn:microsoft.com/office/officeart/2005/8/layout/orgChart1"/>
    <dgm:cxn modelId="{413B6DAD-DF5F-4FF5-ADBE-19863A491CB4}" type="presParOf" srcId="{2FBC18CA-AFE6-4954-87D7-59FA9B778926}" destId="{210EF018-8BC1-455E-9D45-C0466DD14FB3}" srcOrd="1" destOrd="0" presId="urn:microsoft.com/office/officeart/2005/8/layout/orgChart1"/>
    <dgm:cxn modelId="{29A51204-F82E-4B13-95DF-57FDFE1CD1BF}" type="presParOf" srcId="{210EF018-8BC1-455E-9D45-C0466DD14FB3}" destId="{7633269F-BBB9-4616-8A2C-7DB3EFA7FEAD}" srcOrd="0" destOrd="0" presId="urn:microsoft.com/office/officeart/2005/8/layout/orgChart1"/>
    <dgm:cxn modelId="{F6DDC22C-7632-4320-BCC8-AF982EAE0CBC}" type="presParOf" srcId="{7633269F-BBB9-4616-8A2C-7DB3EFA7FEAD}" destId="{E897064E-0F37-43B4-B7BE-FD58071D21C6}" srcOrd="0" destOrd="0" presId="urn:microsoft.com/office/officeart/2005/8/layout/orgChart1"/>
    <dgm:cxn modelId="{7BF2E1A1-F8F8-4137-8DF6-B6A0C1FA77A9}" type="presParOf" srcId="{7633269F-BBB9-4616-8A2C-7DB3EFA7FEAD}" destId="{96C12882-3584-428F-AEF8-202A69762135}" srcOrd="1" destOrd="0" presId="urn:microsoft.com/office/officeart/2005/8/layout/orgChart1"/>
    <dgm:cxn modelId="{D36AA414-91CC-4669-AF4A-49200C66B7BA}" type="presParOf" srcId="{210EF018-8BC1-455E-9D45-C0466DD14FB3}" destId="{378D6BE4-0510-454A-B8C0-53ACD544E31E}" srcOrd="1" destOrd="0" presId="urn:microsoft.com/office/officeart/2005/8/layout/orgChart1"/>
    <dgm:cxn modelId="{84FF3DE2-7377-418C-9748-A3C2D63D781C}" type="presParOf" srcId="{210EF018-8BC1-455E-9D45-C0466DD14FB3}" destId="{A1C00691-9194-41E9-A9EE-5C905AE2AF63}" srcOrd="2" destOrd="0" presId="urn:microsoft.com/office/officeart/2005/8/layout/orgChart1"/>
    <dgm:cxn modelId="{FA490930-ABC9-4DB7-8024-7EF3BC122F00}" type="presParOf" srcId="{2FBC18CA-AFE6-4954-87D7-59FA9B778926}" destId="{7713ABD9-DCAD-4FEF-8974-1AAEF6914139}" srcOrd="2" destOrd="0" presId="urn:microsoft.com/office/officeart/2005/8/layout/orgChart1"/>
    <dgm:cxn modelId="{A7A8F2B3-4D6E-4326-9799-4892F7CBD534}" type="presParOf" srcId="{2FBC18CA-AFE6-4954-87D7-59FA9B778926}" destId="{AC007BD7-8D29-4F45-A70D-9A53AD419F15}" srcOrd="3" destOrd="0" presId="urn:microsoft.com/office/officeart/2005/8/layout/orgChart1"/>
    <dgm:cxn modelId="{7640E5CF-4943-4FD9-8C32-D1F37B90921B}" type="presParOf" srcId="{AC007BD7-8D29-4F45-A70D-9A53AD419F15}" destId="{8E728B49-E0A2-4624-A4C6-61518064C14C}" srcOrd="0" destOrd="0" presId="urn:microsoft.com/office/officeart/2005/8/layout/orgChart1"/>
    <dgm:cxn modelId="{A53B0164-5DF0-45F9-8CBF-938D0E4C67D8}" type="presParOf" srcId="{8E728B49-E0A2-4624-A4C6-61518064C14C}" destId="{77C481C3-6ECC-4B45-9D00-C36DE2D73471}" srcOrd="0" destOrd="0" presId="urn:microsoft.com/office/officeart/2005/8/layout/orgChart1"/>
    <dgm:cxn modelId="{B83D1757-3845-4D4A-8BE3-1F4E626BEA06}" type="presParOf" srcId="{8E728B49-E0A2-4624-A4C6-61518064C14C}" destId="{48F5597A-D9E9-422D-98CD-3F5D7D2BB8B2}" srcOrd="1" destOrd="0" presId="urn:microsoft.com/office/officeart/2005/8/layout/orgChart1"/>
    <dgm:cxn modelId="{7D570C50-A8B6-408E-94BB-9A2B2F00B235}" type="presParOf" srcId="{AC007BD7-8D29-4F45-A70D-9A53AD419F15}" destId="{AABE8236-7360-4A2F-A13D-ECA0936032D9}" srcOrd="1" destOrd="0" presId="urn:microsoft.com/office/officeart/2005/8/layout/orgChart1"/>
    <dgm:cxn modelId="{90D21B2A-52A6-458C-B879-36969BE3260D}" type="presParOf" srcId="{AC007BD7-8D29-4F45-A70D-9A53AD419F15}" destId="{AD6EE3F7-52AF-4262-B0E5-9447A4563DF8}" srcOrd="2" destOrd="0" presId="urn:microsoft.com/office/officeart/2005/8/layout/orgChart1"/>
    <dgm:cxn modelId="{A11B98AE-B657-487B-BFED-B9F949006091}" type="presParOf" srcId="{2FBC18CA-AFE6-4954-87D7-59FA9B778926}" destId="{1CD8D5D5-1E08-43C9-9344-CED1F9A2E9BD}" srcOrd="4" destOrd="0" presId="urn:microsoft.com/office/officeart/2005/8/layout/orgChart1"/>
    <dgm:cxn modelId="{06FB0766-B949-4CD7-BCE5-1066E6A91B51}" type="presParOf" srcId="{2FBC18CA-AFE6-4954-87D7-59FA9B778926}" destId="{5C2B98A5-CB4A-48F4-8CCF-2E78034558D5}" srcOrd="5" destOrd="0" presId="urn:microsoft.com/office/officeart/2005/8/layout/orgChart1"/>
    <dgm:cxn modelId="{CAE9E0A5-3BF7-47D7-B638-695C626710C2}" type="presParOf" srcId="{5C2B98A5-CB4A-48F4-8CCF-2E78034558D5}" destId="{BC6F17C1-9925-40EE-89A6-D22433E54CC2}" srcOrd="0" destOrd="0" presId="urn:microsoft.com/office/officeart/2005/8/layout/orgChart1"/>
    <dgm:cxn modelId="{BB42727A-9958-4316-8DCA-89A10D28ADFA}" type="presParOf" srcId="{BC6F17C1-9925-40EE-89A6-D22433E54CC2}" destId="{8106BCE9-AA62-4A50-B9BA-44868F1258EF}" srcOrd="0" destOrd="0" presId="urn:microsoft.com/office/officeart/2005/8/layout/orgChart1"/>
    <dgm:cxn modelId="{E3CBE54A-E84E-4925-B63E-344067029525}" type="presParOf" srcId="{BC6F17C1-9925-40EE-89A6-D22433E54CC2}" destId="{50DFC37D-4DB7-40F1-AADE-5A58736FEC4B}" srcOrd="1" destOrd="0" presId="urn:microsoft.com/office/officeart/2005/8/layout/orgChart1"/>
    <dgm:cxn modelId="{88E80C66-5084-465E-9EB7-0A340FC1D060}" type="presParOf" srcId="{5C2B98A5-CB4A-48F4-8CCF-2E78034558D5}" destId="{EEEC1A98-D7CE-4BBE-A693-80C84A901CF8}" srcOrd="1" destOrd="0" presId="urn:microsoft.com/office/officeart/2005/8/layout/orgChart1"/>
    <dgm:cxn modelId="{D2620CA3-0091-420F-A6EE-CB1CAEDB0808}" type="presParOf" srcId="{5C2B98A5-CB4A-48F4-8CCF-2E78034558D5}" destId="{410D05DA-8361-4B0A-84B0-957F00462F68}" srcOrd="2" destOrd="0" presId="urn:microsoft.com/office/officeart/2005/8/layout/orgChart1"/>
    <dgm:cxn modelId="{F96ACFEA-98AA-4266-8B44-17B3F9AB9741}" type="presParOf" srcId="{DC0BED72-D148-4B27-BFB1-CA38E445D029}" destId="{BB6A99DE-95AD-4DF7-B860-E3C6EA57B5E0}"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D8D5D5-1E08-43C9-9344-CED1F9A2E9BD}">
      <dsp:nvSpPr>
        <dsp:cNvPr id="0" name=""/>
        <dsp:cNvSpPr/>
      </dsp:nvSpPr>
      <dsp:spPr>
        <a:xfrm>
          <a:off x="5578007" y="839555"/>
          <a:ext cx="3915853" cy="1366716"/>
        </a:xfrm>
        <a:custGeom>
          <a:avLst/>
          <a:gdLst/>
          <a:ahLst/>
          <a:cxnLst/>
          <a:rect l="0" t="0" r="0" b="0"/>
          <a:pathLst>
            <a:path>
              <a:moveTo>
                <a:pt x="0" y="0"/>
              </a:moveTo>
              <a:lnTo>
                <a:pt x="0" y="999592"/>
              </a:lnTo>
              <a:lnTo>
                <a:pt x="3915853" y="999592"/>
              </a:lnTo>
              <a:lnTo>
                <a:pt x="3915853" y="1366716"/>
              </a:lnTo>
            </a:path>
          </a:pathLst>
        </a:custGeom>
        <a:noFill/>
        <a:ln w="25400" cap="flat" cmpd="sng" algn="ctr">
          <a:solidFill>
            <a:srgbClr val="86BC25"/>
          </a:solidFill>
          <a:prstDash val="solid"/>
        </a:ln>
        <a:effectLst/>
      </dsp:spPr>
      <dsp:style>
        <a:lnRef idx="2">
          <a:scrgbClr r="0" g="0" b="0"/>
        </a:lnRef>
        <a:fillRef idx="0">
          <a:scrgbClr r="0" g="0" b="0"/>
        </a:fillRef>
        <a:effectRef idx="0">
          <a:scrgbClr r="0" g="0" b="0"/>
        </a:effectRef>
        <a:fontRef idx="minor"/>
      </dsp:style>
    </dsp:sp>
    <dsp:sp modelId="{7713ABD9-DCAD-4FEF-8974-1AAEF6914139}">
      <dsp:nvSpPr>
        <dsp:cNvPr id="0" name=""/>
        <dsp:cNvSpPr/>
      </dsp:nvSpPr>
      <dsp:spPr>
        <a:xfrm>
          <a:off x="5532287" y="839555"/>
          <a:ext cx="91440" cy="1352835"/>
        </a:xfrm>
        <a:custGeom>
          <a:avLst/>
          <a:gdLst/>
          <a:ahLst/>
          <a:cxnLst/>
          <a:rect l="0" t="0" r="0" b="0"/>
          <a:pathLst>
            <a:path>
              <a:moveTo>
                <a:pt x="45720" y="0"/>
              </a:moveTo>
              <a:lnTo>
                <a:pt x="45720" y="985711"/>
              </a:lnTo>
              <a:lnTo>
                <a:pt x="46873" y="985711"/>
              </a:lnTo>
              <a:lnTo>
                <a:pt x="46873" y="1352835"/>
              </a:lnTo>
            </a:path>
          </a:pathLst>
        </a:custGeom>
        <a:noFill/>
        <a:ln w="25400" cap="flat" cmpd="sng" algn="ctr">
          <a:solidFill>
            <a:schemeClr val="accent1"/>
          </a:solidFill>
          <a:prstDash val="solid"/>
        </a:ln>
        <a:effectLst/>
      </dsp:spPr>
      <dsp:style>
        <a:lnRef idx="2">
          <a:scrgbClr r="0" g="0" b="0"/>
        </a:lnRef>
        <a:fillRef idx="0">
          <a:scrgbClr r="0" g="0" b="0"/>
        </a:fillRef>
        <a:effectRef idx="0">
          <a:scrgbClr r="0" g="0" b="0"/>
        </a:effectRef>
        <a:fontRef idx="minor"/>
      </dsp:style>
    </dsp:sp>
    <dsp:sp modelId="{C2E9946D-C50A-46BB-B731-409725DCD2CA}">
      <dsp:nvSpPr>
        <dsp:cNvPr id="0" name=""/>
        <dsp:cNvSpPr/>
      </dsp:nvSpPr>
      <dsp:spPr>
        <a:xfrm>
          <a:off x="1786277" y="839555"/>
          <a:ext cx="3791730" cy="1374793"/>
        </a:xfrm>
        <a:custGeom>
          <a:avLst/>
          <a:gdLst/>
          <a:ahLst/>
          <a:cxnLst/>
          <a:rect l="0" t="0" r="0" b="0"/>
          <a:pathLst>
            <a:path>
              <a:moveTo>
                <a:pt x="3791730" y="0"/>
              </a:moveTo>
              <a:lnTo>
                <a:pt x="3791730" y="1007668"/>
              </a:lnTo>
              <a:lnTo>
                <a:pt x="0" y="1007668"/>
              </a:lnTo>
              <a:lnTo>
                <a:pt x="0" y="1374793"/>
              </a:lnTo>
            </a:path>
          </a:pathLst>
        </a:custGeom>
        <a:noFill/>
        <a:ln w="25400" cap="flat" cmpd="sng" algn="ctr">
          <a:solidFill>
            <a:srgbClr val="86BC25"/>
          </a:solidFill>
          <a:prstDash val="solid"/>
        </a:ln>
        <a:effectLst/>
      </dsp:spPr>
      <dsp:style>
        <a:lnRef idx="2">
          <a:scrgbClr r="0" g="0" b="0"/>
        </a:lnRef>
        <a:fillRef idx="0">
          <a:scrgbClr r="0" g="0" b="0"/>
        </a:fillRef>
        <a:effectRef idx="0">
          <a:scrgbClr r="0" g="0" b="0"/>
        </a:effectRef>
        <a:fontRef idx="minor"/>
      </dsp:style>
    </dsp:sp>
    <dsp:sp modelId="{A94CA299-9151-40ED-88AA-360667D54586}">
      <dsp:nvSpPr>
        <dsp:cNvPr id="0" name=""/>
        <dsp:cNvSpPr/>
      </dsp:nvSpPr>
      <dsp:spPr>
        <a:xfrm>
          <a:off x="3829796" y="103908"/>
          <a:ext cx="3496422" cy="735647"/>
        </a:xfrm>
        <a:prstGeom prst="rect">
          <a:avLst/>
        </a:prstGeom>
        <a:solidFill>
          <a:srgbClr val="86BC25"/>
        </a:solidFill>
        <a:ln w="25400" cap="flat" cmpd="dbl" algn="ctr">
          <a:solidFill>
            <a:srgbClr val="86BC2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Strategy, Analytics and M&amp;A (SA&amp;MA)</a:t>
          </a:r>
        </a:p>
      </dsp:txBody>
      <dsp:txXfrm>
        <a:off x="3829796" y="103908"/>
        <a:ext cx="3496422" cy="735647"/>
      </dsp:txXfrm>
    </dsp:sp>
    <dsp:sp modelId="{E897064E-0F37-43B4-B7BE-FD58071D21C6}">
      <dsp:nvSpPr>
        <dsp:cNvPr id="0" name=""/>
        <dsp:cNvSpPr/>
      </dsp:nvSpPr>
      <dsp:spPr>
        <a:xfrm>
          <a:off x="38066" y="2214349"/>
          <a:ext cx="3496422" cy="696592"/>
        </a:xfrm>
        <a:prstGeom prst="rect">
          <a:avLst/>
        </a:prstGeom>
        <a:solidFill>
          <a:srgbClr val="86BC25"/>
        </a:solidFill>
        <a:ln w="25400" cap="flat" cmpd="dbl" algn="ctr">
          <a:solidFill>
            <a:srgbClr val="86BC2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Strategy &amp; Business Design</a:t>
          </a:r>
        </a:p>
      </dsp:txBody>
      <dsp:txXfrm>
        <a:off x="38066" y="2214349"/>
        <a:ext cx="3496422" cy="696592"/>
      </dsp:txXfrm>
    </dsp:sp>
    <dsp:sp modelId="{77C481C3-6ECC-4B45-9D00-C36DE2D73471}">
      <dsp:nvSpPr>
        <dsp:cNvPr id="0" name=""/>
        <dsp:cNvSpPr/>
      </dsp:nvSpPr>
      <dsp:spPr>
        <a:xfrm>
          <a:off x="4170488" y="2192391"/>
          <a:ext cx="2817347" cy="744283"/>
        </a:xfrm>
        <a:prstGeom prst="rect">
          <a:avLst/>
        </a:prstGeom>
        <a:solidFill>
          <a:srgbClr val="86BC25"/>
        </a:solidFill>
        <a:ln w="25400" cap="flat" cmpd="dbl" algn="ctr">
          <a:solidFill>
            <a:srgbClr val="86BC2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AI &amp; Data</a:t>
          </a:r>
        </a:p>
      </dsp:txBody>
      <dsp:txXfrm>
        <a:off x="4170488" y="2192391"/>
        <a:ext cx="2817347" cy="744283"/>
      </dsp:txXfrm>
    </dsp:sp>
    <dsp:sp modelId="{8106BCE9-AA62-4A50-B9BA-44868F1258EF}">
      <dsp:nvSpPr>
        <dsp:cNvPr id="0" name=""/>
        <dsp:cNvSpPr/>
      </dsp:nvSpPr>
      <dsp:spPr>
        <a:xfrm>
          <a:off x="7745650" y="2206272"/>
          <a:ext cx="3496422" cy="715979"/>
        </a:xfrm>
        <a:prstGeom prst="rect">
          <a:avLst/>
        </a:prstGeom>
        <a:solidFill>
          <a:srgbClr val="86BC25"/>
        </a:solidFill>
        <a:ln w="25400" cap="flat" cmpd="dbl" algn="ctr">
          <a:solidFill>
            <a:srgbClr val="86BC25"/>
          </a:solidFill>
          <a:prstDash val="solid"/>
        </a:ln>
        <a:effectLst/>
      </dsp:spPr>
      <dsp:style>
        <a:lnRef idx="2">
          <a:schemeClr val="accent5"/>
        </a:lnRef>
        <a:fillRef idx="1">
          <a:schemeClr val="lt1"/>
        </a:fillRef>
        <a:effectRef idx="0">
          <a:schemeClr val="accent5"/>
        </a:effectRef>
        <a:fontRef idx="minor">
          <a:schemeClr val="dk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Mergers &amp; Acquisitions (M&amp;A)</a:t>
          </a:r>
        </a:p>
      </dsp:txBody>
      <dsp:txXfrm>
        <a:off x="7745650" y="2206272"/>
        <a:ext cx="3496422" cy="71597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8/6/2021</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8/6/2021</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483302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061480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565155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51234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42843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667097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516055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835121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80450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9942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21513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497821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3416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28406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00795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197759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7348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b="1" baseline="0" dirty="0"/>
          </a:p>
        </p:txBody>
      </p:sp>
      <p:sp>
        <p:nvSpPr>
          <p:cNvPr id="4" name="Slide Number Placeholder 3"/>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897301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dirty="0"/>
          </a:p>
        </p:txBody>
      </p:sp>
    </p:spTree>
    <p:extLst>
      <p:ext uri="{BB962C8B-B14F-4D97-AF65-F5344CB8AC3E}">
        <p14:creationId xmlns:p14="http://schemas.microsoft.com/office/powerpoint/2010/main" val="259308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a:t>Click icon to add picture</a:t>
            </a:r>
            <a:endParaRPr lang="en-GB"/>
          </a:p>
        </p:txBody>
      </p:sp>
      <p:sp>
        <p:nvSpPr>
          <p:cNvPr id="2" name="Title 1"/>
          <p:cNvSpPr>
            <a:spLocks noGrp="1"/>
          </p:cNvSpPr>
          <p:nvPr>
            <p:ph type="ctrTitle"/>
          </p:nvPr>
        </p:nvSpPr>
        <p:spPr bwMode="gray">
          <a:xfrm>
            <a:off x="501651" y="554944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71150575"/>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title &amp; 1 column - large">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2246200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4" name="TextBox 13"/>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637850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4839576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Induction Manual</a:t>
            </a:r>
          </a:p>
        </p:txBody>
      </p:sp>
      <p:sp>
        <p:nvSpPr>
          <p:cNvPr id="11" name="TextBox 10"/>
          <p:cNvSpPr txBox="1"/>
          <p:nvPr userDrawn="1"/>
        </p:nvSpPr>
        <p:spPr>
          <a:xfrm>
            <a:off x="50165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@2018 Deloitte Touche Totmatsu India LLP</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2558362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6101522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1345030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5"/>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46483045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744542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51278550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9671704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36627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amp;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dirty="0"/>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12067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ontents with image">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919847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8046146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30621012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6910120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2" y="1665289"/>
            <a:ext cx="11188699" cy="392112"/>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146924447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406832344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47313552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hasCustomPrompt="1"/>
          </p:nvPr>
        </p:nvSpPr>
        <p:spPr>
          <a:xfrm>
            <a:off x="501650"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342292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118746451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noProof="0"/>
              <a:t>Click icon to add chart</a:t>
            </a:r>
            <a:endParaRPr lang="en-US" noProof="0"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19486068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4004205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63613964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41896139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408829852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63731764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76142268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6872331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7130782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3" name="Rectangle 12"/>
          <p:cNvSpPr/>
          <p:nvPr userDrawn="1"/>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Tree>
    <p:extLst>
      <p:ext uri="{BB962C8B-B14F-4D97-AF65-F5344CB8AC3E}">
        <p14:creationId xmlns:p14="http://schemas.microsoft.com/office/powerpoint/2010/main" val="257833735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50068790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317500"/>
            <a:ext cx="11188701" cy="370193"/>
          </a:xfrm>
        </p:spPr>
        <p:txBody>
          <a:bodyPr/>
          <a:lstStyle>
            <a:lvl1pPr>
              <a:defRPr>
                <a:solidFill>
                  <a:schemeClr val="bg1"/>
                </a:solidFill>
              </a:defRPr>
            </a:lvl1p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00752"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9584"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5168"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87695"/>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4" name="TextBox 13"/>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8398322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columns of text">
    <p:bg>
      <p:bgRef idx="1001">
        <a:schemeClr val="bg1"/>
      </p:bgRef>
    </p:bg>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09561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1252816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254752190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mp; 1 column text">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252000"/>
          </a:xfrm>
          <a:prstGeom prst="rect">
            <a:avLst/>
          </a:prstGeom>
        </p:spPr>
        <p:txBody>
          <a:bodyPr lIns="0" tIns="0" rIns="0" bIns="0" anchor="ctr">
            <a:noAutofit/>
          </a:bodyPr>
          <a:lstStyle>
            <a:lvl1pPr marL="0" indent="0">
              <a:buNone/>
              <a:defRPr sz="1600" b="0">
                <a:solidFill>
                  <a:schemeClr val="bg2">
                    <a:lumMod val="50000"/>
                  </a:schemeClr>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b="1"/>
            </a:lvl1pPr>
          </a:lstStyle>
          <a:p>
            <a:r>
              <a:rPr lang="en-US" noProof="0"/>
              <a:t>Click to edit Master title style</a:t>
            </a:r>
            <a:endParaRPr lang="en-US" noProof="0" dirty="0"/>
          </a:p>
        </p:txBody>
      </p:sp>
    </p:spTree>
    <p:extLst>
      <p:ext uri="{BB962C8B-B14F-4D97-AF65-F5344CB8AC3E}">
        <p14:creationId xmlns:p14="http://schemas.microsoft.com/office/powerpoint/2010/main" val="210075041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751427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 columns - large">
    <p:bg>
      <p:bgRef idx="1001">
        <a:schemeClr val="bg1"/>
      </p:bgRef>
    </p:bg>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3835575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and chart">
    <p:bg>
      <p:bgRef idx="1001">
        <a:schemeClr val="bg1"/>
      </p:bgRef>
    </p:bg>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327349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hart">
    <p:bg>
      <p:bgRef idx="1001">
        <a:schemeClr val="bg1"/>
      </p:bgRef>
    </p:bg>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3787350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 content">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3159468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content with quote ">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2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293568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am profi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dirty="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3063516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grpSp>
        <p:nvGrpSpPr>
          <p:cNvPr id="19" name="Group 18"/>
          <p:cNvGrpSpPr/>
          <p:nvPr userDrawn="1"/>
        </p:nvGrpSpPr>
        <p:grpSpPr>
          <a:xfrm>
            <a:off x="503988" y="378000"/>
            <a:ext cx="2160000" cy="307976"/>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28331640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am profi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endParaRPr lang="en-US" noProof="0" dirty="0"/>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8" name="Rectangle 17"/>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9" name="Rectangle 18"/>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Rectangle 19"/>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1" name="Rectangle 20"/>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Tree>
    <p:extLst>
      <p:ext uri="{BB962C8B-B14F-4D97-AF65-F5344CB8AC3E}">
        <p14:creationId xmlns:p14="http://schemas.microsoft.com/office/powerpoint/2010/main" val="1305696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3 pictur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5683423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subtitle">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1949385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alifications 2 x 1">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Rectangle 9"/>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1" name="Rectangle 10"/>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2481710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alifications 2 x 2">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8" name="Rectangle 17"/>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9" name="Rectangle 18"/>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20" name="Rectangle 19"/>
          <p:cNvSpPr/>
          <p:nvPr userDrawn="1"/>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21" name="Rectangle 20"/>
          <p:cNvSpPr/>
          <p:nvPr userDrawn="1"/>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3977084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green lin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760623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column ic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714534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ubtitle, 1 column text with charts">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463572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686858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343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 Deloitt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765645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End slide">
    <p:bg>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lvl1pPr>
          </a:lstStyle>
          <a:p>
            <a:r>
              <a:rPr lang="en-GB" sz="900" dirty="0"/>
              <a:t>Insert sponsorship mark here</a:t>
            </a:r>
            <a:endParaRPr lang="en-GB" dirty="0"/>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lvl1pPr>
          </a:lstStyle>
          <a:p>
            <a:pPr lvl="0"/>
            <a:r>
              <a:rPr lang="en-US"/>
              <a:t>Edit Master text styles</a:t>
            </a:r>
          </a:p>
        </p:txBody>
      </p:sp>
      <p:grpSp>
        <p:nvGrpSpPr>
          <p:cNvPr id="9" name="Group 8"/>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11583321"/>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Ref idx="1001">
        <a:schemeClr val="bg1"/>
      </p:bgRef>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3" name="Subtitle 2"/>
          <p:cNvSpPr>
            <a:spLocks noGrp="1"/>
          </p:cNvSpPr>
          <p:nvPr>
            <p:ph type="subTitle" idx="1" hasCustomPrompt="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104557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p:bg bwMode="gray">
      <p:bgRef idx="1001">
        <a:schemeClr val="bg1"/>
      </p:bgRef>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a:t>Click icon to add picture</a:t>
            </a:r>
            <a:endParaRPr lang="en-US" noProof="0" dirty="0"/>
          </a:p>
        </p:txBody>
      </p:sp>
      <p:sp>
        <p:nvSpPr>
          <p:cNvPr id="3" name="Subtitle 2"/>
          <p:cNvSpPr>
            <a:spLocks noGrp="1"/>
          </p:cNvSpPr>
          <p:nvPr>
            <p:ph type="subTitle" idx="1" hasCustomPrompt="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7830794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lide - Circl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32581628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4067"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4" name="TextBox 13"/>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76482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6540214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100027"/>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Induction Manual</a:t>
            </a:r>
          </a:p>
        </p:txBody>
      </p:sp>
      <p:sp>
        <p:nvSpPr>
          <p:cNvPr id="11" name="TextBox 10"/>
          <p:cNvSpPr txBox="1"/>
          <p:nvPr userDrawn="1"/>
        </p:nvSpPr>
        <p:spPr>
          <a:xfrm>
            <a:off x="50165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@2018 Deloitte Touche Totmatsu India LLP</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72371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936978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87951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2" y="1628775"/>
            <a:ext cx="915236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886881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8418165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7200"/>
            <a:ext cx="9277349" cy="4759584"/>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838567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statement teal">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26737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bg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
        <p:nvSpPr>
          <p:cNvPr id="10" name="TextBox 9"/>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1" name="TextBox 10"/>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2" name="TextBox 11"/>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522486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Autofit/>
          </a:bodyPr>
          <a:lstStyle>
            <a:lvl1pPr>
              <a:spcBef>
                <a:spcPts val="3600"/>
              </a:spcBef>
              <a:defRPr sz="28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5102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ntents with image">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1"/>
            <a:ext cx="11188700" cy="6985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63979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mp; 1 column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noProof="0"/>
              <a:t>Click to edit Master title style</a:t>
            </a:r>
            <a:endParaRPr lang="en-US" noProof="0"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81091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ubtitle &amp; 1 column text">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665289"/>
            <a:ext cx="11165416" cy="471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272647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ubtitle &amp; 1 column - large">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3341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12778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ubtitle &amp;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2" y="1665289"/>
            <a:ext cx="11188699" cy="392112"/>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1829702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3 chart">
    <p:bg>
      <p:bgRef idx="1001">
        <a:schemeClr val="bg1"/>
      </p:bgRef>
    </p:bg>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6"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2215081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Letter Layout">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3462347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2 columns of text">
    <p:bg>
      <p:bgRef idx="1001">
        <a:schemeClr val="bg1"/>
      </p:bgRef>
    </p:bg>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842891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2 columns - large">
    <p:bg>
      <p:bgRef idx="1001">
        <a:schemeClr val="bg1"/>
      </p:bgRef>
    </p:bg>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hasCustomPrompt="1"/>
          </p:nvPr>
        </p:nvSpPr>
        <p:spPr>
          <a:xfrm>
            <a:off x="501650"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03103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ext and chart">
    <p:bg>
      <p:bgRef idx="1001">
        <a:schemeClr val="bg1"/>
      </p:bgRef>
    </p:bg>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2179466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2 chart">
    <p:bg>
      <p:bgRef idx="1001">
        <a:schemeClr val="bg1"/>
      </p:bgRef>
    </p:bg>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3"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noProof="0"/>
              <a:t>Click icon to add chart</a:t>
            </a:r>
            <a:endParaRPr lang="en-US" noProof="0"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1200285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2 column content">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89027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2 content with quote ">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3341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4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980198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eam profi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930325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eam profi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334100"/>
          </a:xfrm>
        </p:spPr>
        <p:txBody>
          <a:bodyPr/>
          <a:lstStyle/>
          <a:p>
            <a:r>
              <a:rPr lang="en-US" noProof="0"/>
              <a:t>Click to edit Master title style</a:t>
            </a:r>
            <a:endParaRPr lang="en-US" noProof="0" dirty="0"/>
          </a:p>
        </p:txBody>
      </p:sp>
      <p:sp>
        <p:nvSpPr>
          <p:cNvPr id="4" name="Rectangle 3"/>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Rectangle 6"/>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705043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3 pictur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395560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mp; subtitle">
    <p:bg>
      <p:bgRef idx="1001">
        <a:schemeClr val="bg1"/>
      </p:bgRef>
    </p:bg>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428195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s">
    <p:bg>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3046885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Qualifications 2 x 1">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4239408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Qualifications 2 x 2">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Rectangle 3"/>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3" name="Rectangle 12"/>
          <p:cNvSpPr/>
          <p:nvPr userDrawn="1"/>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Tree>
    <p:extLst>
      <p:ext uri="{BB962C8B-B14F-4D97-AF65-F5344CB8AC3E}">
        <p14:creationId xmlns:p14="http://schemas.microsoft.com/office/powerpoint/2010/main" val="3897561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4 column ic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334099"/>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291243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0" y="317500"/>
            <a:ext cx="11188701" cy="370193"/>
          </a:xfrm>
        </p:spPr>
        <p:txBody>
          <a:bodyPr/>
          <a:lstStyle>
            <a:lvl1pPr>
              <a:defRPr>
                <a:solidFill>
                  <a:schemeClr val="bg1"/>
                </a:solidFill>
              </a:defRPr>
            </a:lvl1p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00752"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9584"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5168" y="2556000"/>
            <a:ext cx="2592000" cy="3394800"/>
          </a:xfrm>
        </p:spPr>
        <p:txBody>
          <a:bodyPr/>
          <a:lstStyle>
            <a:lvl1pPr>
              <a:defRPr b="1">
                <a:solidFill>
                  <a:schemeClr val="bg1"/>
                </a:solidFill>
              </a:defRPr>
            </a:lvl1pPr>
            <a:lvl2pPr>
              <a:spcAft>
                <a:spcPts val="1000"/>
              </a:spcAft>
              <a:defRPr>
                <a:solidFill>
                  <a:schemeClr val="bg1"/>
                </a:solidFill>
              </a:defRPr>
            </a:lvl2pPr>
            <a:lvl3pPr marL="0" indent="0">
              <a:spcAft>
                <a:spcPts val="1000"/>
              </a:spcAft>
              <a:buNone/>
              <a:defRPr>
                <a:solidFill>
                  <a:schemeClr val="bg1"/>
                </a:solidFill>
              </a:defRPr>
            </a:lvl3pPr>
            <a:lvl4pPr marL="176400" indent="-176400">
              <a:spcAft>
                <a:spcPts val="1000"/>
              </a:spcAft>
              <a:buFont typeface="Arial" panose="020B0604020202020204" pitchFamily="34" charset="0"/>
              <a:buChar char="•"/>
              <a:defRPr>
                <a:solidFill>
                  <a:schemeClr val="bg1"/>
                </a:solidFill>
              </a:defRPr>
            </a:lvl4pPr>
            <a:lvl5pPr marL="356400" indent="-176400">
              <a:spcAft>
                <a:spcPts val="1000"/>
              </a:spcAft>
              <a:defRPr baseline="0">
                <a:solidFill>
                  <a:schemeClr val="bg1"/>
                </a:solidFill>
              </a:defRPr>
            </a:lvl5pPr>
            <a:lvl6pPr marL="356400" indent="-176400">
              <a:spcAft>
                <a:spcPts val="1000"/>
              </a:spcAft>
              <a:buFont typeface="Verdana" panose="020B0604030504040204" pitchFamily="34" charset="0"/>
              <a:buChar char="−"/>
              <a:defRPr>
                <a:solidFill>
                  <a:schemeClr val="bg1"/>
                </a:solidFill>
              </a:defRPr>
            </a:lvl6pPr>
            <a:lvl7pPr marL="356400" indent="-176400">
              <a:spcAft>
                <a:spcPts val="1000"/>
              </a:spcAft>
              <a:defRPr>
                <a:solidFill>
                  <a:schemeClr val="bg1"/>
                </a:solidFill>
              </a:defRPr>
            </a:lvl7pPr>
            <a:lvl8pPr marL="356400" indent="-176400">
              <a:spcAft>
                <a:spcPts val="1000"/>
              </a:spcAft>
              <a:defRPr>
                <a:solidFill>
                  <a:schemeClr val="bg1"/>
                </a:solidFill>
              </a:defRPr>
            </a:lvl8pPr>
            <a:lvl9pPr marL="356400" indent="-176400">
              <a:spcAft>
                <a:spcPts val="1000"/>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87695"/>
            <a:ext cx="11188701"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a:t>
            </a:r>
          </a:p>
        </p:txBody>
      </p:sp>
      <p:sp>
        <p:nvSpPr>
          <p:cNvPr id="14" name="TextBox 13"/>
          <p:cNvSpPr txBox="1"/>
          <p:nvPr userDrawn="1"/>
        </p:nvSpPr>
        <p:spPr>
          <a:xfrm>
            <a:off x="501651" y="6477000"/>
            <a:ext cx="5355167" cy="201260"/>
          </a:xfrm>
          <a:prstGeom prst="rect">
            <a:avLst/>
          </a:prstGeom>
          <a:noFill/>
        </p:spPr>
        <p:txBody>
          <a:bodyPr wrap="square" lIns="0" tIns="0" rIns="0" bIns="0" rtlCol="0">
            <a:spAutoFit/>
          </a:bodyPr>
          <a:lstStyle/>
          <a:p>
            <a:pPr marL="0" indent="0">
              <a:spcBef>
                <a:spcPts val="600"/>
              </a:spcBef>
              <a:buSzPct val="100000"/>
              <a:buFont typeface="Arial"/>
              <a:buNone/>
            </a:pPr>
            <a:r>
              <a:rPr lang="en-US" sz="650" noProof="0" dirty="0">
                <a:solidFill>
                  <a:schemeClr val="bg1"/>
                </a:solidFill>
              </a:rPr>
              <a:t>Member firms and DTTL: Insert appropriate copyright</a:t>
            </a:r>
            <a:br>
              <a:rPr lang="en-US" sz="650" noProof="0" dirty="0">
                <a:solidFill>
                  <a:schemeClr val="bg1"/>
                </a:solidFill>
              </a:rPr>
            </a:br>
            <a:r>
              <a:rPr lang="en-US" sz="650" noProof="0" dirty="0">
                <a:solidFill>
                  <a:schemeClr val="bg1"/>
                </a:solidFill>
              </a:rPr>
              <a:t>[To edit, click View &gt; Slide Master &gt; Slide Master]</a:t>
            </a:r>
          </a:p>
        </p:txBody>
      </p:sp>
      <p:sp>
        <p:nvSpPr>
          <p:cNvPr id="15" name="TextBox 14"/>
          <p:cNvSpPr txBox="1"/>
          <p:nvPr userDrawn="1"/>
        </p:nvSpPr>
        <p:spPr>
          <a:xfrm>
            <a:off x="11382377" y="6477001"/>
            <a:ext cx="307975" cy="100027"/>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650" noProof="0" smtClean="0">
                <a:solidFill>
                  <a:schemeClr val="bg1"/>
                </a:solidFill>
              </a:rPr>
              <a:pPr marL="0" indent="0" algn="r">
                <a:spcBef>
                  <a:spcPts val="6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4044370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ubtitle, 1 column text with charts">
    <p:bg>
      <p:bgRef idx="1001">
        <a:schemeClr val="bg1"/>
      </p:bgRef>
    </p:bg>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167089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Tree>
    <p:extLst>
      <p:ext uri="{BB962C8B-B14F-4D97-AF65-F5344CB8AC3E}">
        <p14:creationId xmlns:p14="http://schemas.microsoft.com/office/powerpoint/2010/main" val="3242278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a:t>Click icon to add picture</a:t>
            </a:r>
            <a:endParaRPr lang="en-GB"/>
          </a:p>
        </p:txBody>
      </p:sp>
      <p:sp>
        <p:nvSpPr>
          <p:cNvPr id="2" name="Title 1"/>
          <p:cNvSpPr>
            <a:spLocks noGrp="1"/>
          </p:cNvSpPr>
          <p:nvPr>
            <p:ph type="ctrTitle"/>
          </p:nvPr>
        </p:nvSpPr>
        <p:spPr bwMode="gray">
          <a:xfrm>
            <a:off x="501651" y="5549440"/>
            <a:ext cx="5594349" cy="324000"/>
          </a:xfrm>
        </p:spPr>
        <p:txBody>
          <a:bodyPr anchor="t"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1757352889"/>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p:nvGrpSpPr>
        <p:grpSpPr>
          <a:xfrm>
            <a:off x="503988" y="378000"/>
            <a:ext cx="2160000" cy="307976"/>
            <a:chOff x="398463" y="404813"/>
            <a:chExt cx="1627187" cy="307976"/>
          </a:xfrm>
          <a:solidFill>
            <a:schemeClr val="tx1"/>
          </a:solidFill>
        </p:grpSpPr>
        <p:sp>
          <p:nvSpPr>
            <p:cNvPr id="8"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grpSp>
        <p:nvGrpSpPr>
          <p:cNvPr id="19" name="Group 18"/>
          <p:cNvGrpSpPr/>
          <p:nvPr userDrawn="1"/>
        </p:nvGrpSpPr>
        <p:grpSpPr>
          <a:xfrm>
            <a:off x="503988" y="378000"/>
            <a:ext cx="2160000" cy="307976"/>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3312135711"/>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501651" y="1705670"/>
            <a:ext cx="10541000" cy="1592403"/>
          </a:xfr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501651" y="3429000"/>
            <a:ext cx="10541000" cy="1566532"/>
          </a:xfrm>
        </p:spPr>
        <p:txBody>
          <a:bodyPr lIns="0" tIns="0" rIns="0" bIns="0">
            <a:noAutofit/>
          </a:bodyPr>
          <a:lstStyle>
            <a:lvl1pPr marL="0" indent="0">
              <a:lnSpc>
                <a:spcPct val="95000"/>
              </a:lnSpc>
              <a:spcAft>
                <a:spcPts val="0"/>
              </a:spcAft>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1572862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28775"/>
            <a:ext cx="9277349" cy="4752975"/>
          </a:xfrm>
          <a:prstGeom prst="rect">
            <a:avLst/>
          </a:prstGeom>
        </p:spPr>
        <p:txBody>
          <a:bodyPr>
            <a:normAutofit/>
          </a:bodyPr>
          <a:lstStyle>
            <a:lvl1pPr>
              <a:spcBef>
                <a:spcPts val="3600"/>
              </a:spcBef>
              <a:defRPr sz="22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8669858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with image">
    <p:bg>
      <p:bgRef idx="1001">
        <a:schemeClr val="bg1"/>
      </p:bgRef>
    </p:bg>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2370709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Edit Master text styles</a:t>
            </a:r>
          </a:p>
        </p:txBody>
      </p:sp>
      <p:sp>
        <p:nvSpPr>
          <p:cNvPr id="7" name="Text Placeholder 6"/>
          <p:cNvSpPr>
            <a:spLocks noGrp="1"/>
          </p:cNvSpPr>
          <p:nvPr>
            <p:ph type="body" sz="quarter" idx="11"/>
          </p:nvPr>
        </p:nvSpPr>
        <p:spPr>
          <a:xfrm>
            <a:off x="525586" y="1700214"/>
            <a:ext cx="2766255" cy="4656835"/>
          </a:xfrm>
        </p:spPr>
        <p:txBody>
          <a:bodyPr/>
          <a:lstStyle>
            <a:lvl1pPr>
              <a:spcBef>
                <a:spcPts val="0"/>
              </a:spcBef>
              <a:spcAft>
                <a:spcPts val="554"/>
              </a:spcAft>
              <a:defRPr sz="969"/>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Edit Master text styles</a:t>
            </a:r>
          </a:p>
        </p:txBody>
      </p:sp>
      <p:sp>
        <p:nvSpPr>
          <p:cNvPr id="9" name="Text Placeholder 8"/>
          <p:cNvSpPr>
            <a:spLocks noGrp="1"/>
          </p:cNvSpPr>
          <p:nvPr>
            <p:ph type="body" sz="quarter" idx="12"/>
          </p:nvPr>
        </p:nvSpPr>
        <p:spPr>
          <a:xfrm>
            <a:off x="3780369" y="1700212"/>
            <a:ext cx="7886049" cy="4657726"/>
          </a:xfrm>
        </p:spPr>
        <p:txBody>
          <a:bodyPr/>
          <a:lstStyle>
            <a:lvl1pPr>
              <a:spcBef>
                <a:spcPts val="1662"/>
              </a:spcBef>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515209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lstStyle>
            <a:lvl1pPr>
              <a:tabLst>
                <a:tab pos="6729413" algn="r"/>
              </a:tabLst>
              <a:defRPr/>
            </a:lvl1pPr>
            <a:lvl2pPr>
              <a:tabLst>
                <a:tab pos="6729413" algn="r"/>
              </a:tabLst>
              <a:defRPr/>
            </a:lvl2pPr>
            <a:lvl3pPr>
              <a:tabLst>
                <a:tab pos="6729413" algn="r"/>
              </a:tabLst>
              <a:defRPr/>
            </a:lvl3pPr>
            <a:lvl4pPr>
              <a:tabLst>
                <a:tab pos="6729413" algn="r"/>
              </a:tabLst>
              <a:defRPr/>
            </a:lvl4pPr>
            <a:lvl5pPr>
              <a:tabLst>
                <a:tab pos="5029200" algn="r"/>
              </a:tabLst>
              <a:defRPr baseline="0"/>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hasCustomPrompt="1"/>
          </p:nvPr>
        </p:nvSpPr>
        <p:spPr>
          <a:xfrm>
            <a:off x="501652" y="317500"/>
            <a:ext cx="11180232" cy="698501"/>
          </a:xfrm>
          <a:prstGeom prst="rect">
            <a:avLst/>
          </a:prstGeom>
        </p:spPr>
        <p:txBody>
          <a:bodyPr vert="horz" lIns="0" tIns="0" rIns="0" bIns="0" rtlCol="0" anchor="t" anchorCtr="0">
            <a:noAutofit/>
          </a:bodyPr>
          <a:lstStyle>
            <a:lvl1pPr>
              <a:defRPr/>
            </a:lvl1pPr>
          </a:lstStyle>
          <a:p>
            <a:r>
              <a:rPr lang="en-US" dirty="0"/>
              <a:t>Click to add title</a:t>
            </a:r>
          </a:p>
        </p:txBody>
      </p:sp>
    </p:spTree>
    <p:extLst>
      <p:ext uri="{BB962C8B-B14F-4D97-AF65-F5344CB8AC3E}">
        <p14:creationId xmlns:p14="http://schemas.microsoft.com/office/powerpoint/2010/main" val="53626877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701801"/>
            <a:ext cx="6240000" cy="4679950"/>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501651" y="1665289"/>
            <a:ext cx="4456429"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56177826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mp; 1 column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endParaRPr lang="en-US"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7639223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8" name="Text Placeholder 18"/>
          <p:cNvSpPr>
            <a:spLocks noGrp="1"/>
          </p:cNvSpPr>
          <p:nvPr>
            <p:ph idx="1"/>
          </p:nvPr>
        </p:nvSpPr>
        <p:spPr>
          <a:xfrm>
            <a:off x="501651" y="1624798"/>
            <a:ext cx="11165416" cy="467898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54197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ubtitle &amp; 1 column - large">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501651" y="317500"/>
            <a:ext cx="11162349" cy="698501"/>
          </a:xfrm>
          <a:prstGeom prst="rect">
            <a:avLst/>
          </a:prstGeom>
        </p:spPr>
        <p:txBody>
          <a:bodyPr vert="horz" lIns="0" tIns="0" rIns="0" bIns="0" rtlCol="0" anchor="t" anchorCtr="0">
            <a:noAutofit/>
          </a:bodyPr>
          <a:lstStyle>
            <a:lvl1pPr>
              <a:defRPr/>
            </a:lvl1pPr>
          </a:lstStyle>
          <a:p>
            <a:r>
              <a:rPr lang="en-US" noProof="0"/>
              <a:t>Click to edit Master title style</a:t>
            </a:r>
            <a:endParaRPr lang="en-US" noProof="0" dirty="0"/>
          </a:p>
        </p:txBody>
      </p:sp>
      <p:sp>
        <p:nvSpPr>
          <p:cNvPr id="8" name="Text Placeholder 18"/>
          <p:cNvSpPr>
            <a:spLocks noGrp="1"/>
          </p:cNvSpPr>
          <p:nvPr>
            <p:ph idx="1"/>
          </p:nvPr>
        </p:nvSpPr>
        <p:spPr>
          <a:xfrm>
            <a:off x="501651" y="1700213"/>
            <a:ext cx="11165416" cy="4678986"/>
          </a:xfrm>
          <a:prstGeom prst="rect">
            <a:avLst/>
          </a:prstGeom>
        </p:spPr>
        <p:txBody>
          <a:bodyPr vert="horz" lIns="0" tIns="0" rIns="0" bIns="0" rtlCol="0">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86928968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lstStyle/>
          <a:p>
            <a:r>
              <a:rPr lang="en-US"/>
              <a:t>Click icon to add chart</a:t>
            </a:r>
            <a:endParaRPr lang="en-GB" dirty="0"/>
          </a:p>
        </p:txBody>
      </p:sp>
      <p:sp>
        <p:nvSpPr>
          <p:cNvPr id="18" name="Text Placeholder 8"/>
          <p:cNvSpPr>
            <a:spLocks noGrp="1"/>
          </p:cNvSpPr>
          <p:nvPr>
            <p:ph type="body" sz="quarter" idx="18"/>
          </p:nvPr>
        </p:nvSpPr>
        <p:spPr>
          <a:xfrm>
            <a:off x="501652" y="1700214"/>
            <a:ext cx="11188699"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501651"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60268356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1"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6"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7" name="Chart Placeholder 3"/>
          <p:cNvSpPr>
            <a:spLocks noGrp="1"/>
          </p:cNvSpPr>
          <p:nvPr>
            <p:ph type="chart" sz="quarter" idx="15"/>
          </p:nvPr>
        </p:nvSpPr>
        <p:spPr>
          <a:xfrm>
            <a:off x="504000" y="2051999"/>
            <a:ext cx="3549549" cy="4069014"/>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501650" y="1665289"/>
            <a:ext cx="3562351"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303184" y="2051999"/>
            <a:ext cx="3561616" cy="4069014"/>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303185" y="1665289"/>
            <a:ext cx="3561615"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126397" y="2051999"/>
            <a:ext cx="3563953" cy="4069014"/>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126396" y="1659145"/>
            <a:ext cx="3563955" cy="398256"/>
          </a:xfrm>
        </p:spPr>
        <p:txBody>
          <a:bodyPr/>
          <a:lstStyle/>
          <a:p>
            <a:pPr lvl="0"/>
            <a:r>
              <a:rPr lang="en-US" noProof="0"/>
              <a:t>Edit Master text styles</a:t>
            </a:r>
          </a:p>
        </p:txBody>
      </p:sp>
      <p:sp>
        <p:nvSpPr>
          <p:cNvPr id="12"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noProof="0"/>
              <a:t>Edit Master text styles</a:t>
            </a:r>
          </a:p>
        </p:txBody>
      </p:sp>
    </p:spTree>
    <p:extLst>
      <p:ext uri="{BB962C8B-B14F-4D97-AF65-F5344CB8AC3E}">
        <p14:creationId xmlns:p14="http://schemas.microsoft.com/office/powerpoint/2010/main" val="20349707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2 columns of text">
    <p:spTree>
      <p:nvGrpSpPr>
        <p:cNvPr id="1" name=""/>
        <p:cNvGrpSpPr/>
        <p:nvPr/>
      </p:nvGrpSpPr>
      <p:grpSpPr>
        <a:xfrm>
          <a:off x="0" y="0"/>
          <a:ext cx="0" cy="0"/>
          <a:chOff x="0" y="0"/>
          <a:chExt cx="0" cy="0"/>
        </a:xfrm>
      </p:grpSpPr>
      <p:sp>
        <p:nvSpPr>
          <p:cNvPr id="14" name="Title Placeholder 1"/>
          <p:cNvSpPr>
            <a:spLocks noGrp="1"/>
          </p:cNvSpPr>
          <p:nvPr>
            <p:ph type="title" hasCustomPrompt="1"/>
          </p:nvPr>
        </p:nvSpPr>
        <p:spPr>
          <a:xfrm>
            <a:off x="501651" y="317500"/>
            <a:ext cx="1120266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9" name="Text Placeholder 8"/>
          <p:cNvSpPr>
            <a:spLocks noGrp="1"/>
          </p:cNvSpPr>
          <p:nvPr>
            <p:ph type="body" sz="quarter" idx="13" hasCustomPrompt="1"/>
          </p:nvPr>
        </p:nvSpPr>
        <p:spPr>
          <a:xfrm>
            <a:off x="501651" y="651600"/>
            <a:ext cx="1120266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Content Placeholder 3"/>
          <p:cNvSpPr>
            <a:spLocks noGrp="1"/>
          </p:cNvSpPr>
          <p:nvPr>
            <p:ph sz="quarter" idx="10"/>
          </p:nvPr>
        </p:nvSpPr>
        <p:spPr>
          <a:xfrm>
            <a:off x="501651" y="1665289"/>
            <a:ext cx="5305579"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81539" y="1665289"/>
            <a:ext cx="5322781" cy="4716461"/>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179730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 columns - large">
    <p:spTree>
      <p:nvGrpSpPr>
        <p:cNvPr id="1" name=""/>
        <p:cNvGrpSpPr/>
        <p:nvPr/>
      </p:nvGrpSpPr>
      <p:grpSpPr>
        <a:xfrm>
          <a:off x="0" y="0"/>
          <a:ext cx="0" cy="0"/>
          <a:chOff x="0" y="0"/>
          <a:chExt cx="0" cy="0"/>
        </a:xfrm>
      </p:grpSpPr>
      <p:sp>
        <p:nvSpPr>
          <p:cNvPr id="7"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8" name="Title Placeholder 1"/>
          <p:cNvSpPr>
            <a:spLocks noGrp="1"/>
          </p:cNvSpPr>
          <p:nvPr>
            <p:ph type="title" hasCustomPrompt="1"/>
          </p:nvPr>
        </p:nvSpPr>
        <p:spPr>
          <a:xfrm>
            <a:off x="501650"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1" name="Content Placeholder 3"/>
          <p:cNvSpPr>
            <a:spLocks noGrp="1"/>
          </p:cNvSpPr>
          <p:nvPr>
            <p:ph sz="quarter" idx="10"/>
          </p:nvPr>
        </p:nvSpPr>
        <p:spPr>
          <a:xfrm>
            <a:off x="501650" y="1665289"/>
            <a:ext cx="5305580"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83999" y="1665289"/>
            <a:ext cx="5306351" cy="4716461"/>
          </a:xfrm>
          <a:prstGeom prst="rect">
            <a:avLst/>
          </a:prstGeom>
        </p:spPr>
        <p:txBody>
          <a:bodyPr>
            <a:normAutofit/>
          </a:bodyPr>
          <a:lstStyle>
            <a:lvl1pPr>
              <a:tabLst>
                <a:tab pos="5029200" algn="r"/>
              </a:tabLst>
              <a:defRPr sz="1600"/>
            </a:lvl1pPr>
            <a:lvl2pPr>
              <a:tabLst>
                <a:tab pos="5029200" algn="r"/>
              </a:tabLst>
              <a:defRPr sz="1600"/>
            </a:lvl2pPr>
            <a:lvl3pPr>
              <a:tabLst>
                <a:tab pos="5029200" algn="r"/>
              </a:tabLst>
              <a:defRPr sz="1600"/>
            </a:lvl3pPr>
            <a:lvl4pPr>
              <a:tabLst>
                <a:tab pos="5029200" algn="r"/>
              </a:tabLst>
              <a:defRPr sz="1600"/>
            </a:lvl4pPr>
            <a:lvl5pPr>
              <a:tabLst>
                <a:tab pos="5029200" algn="r"/>
              </a:tabLst>
              <a:defRPr baseline="0"/>
            </a:lvl5pPr>
            <a:lvl6pPr>
              <a:defRPr sz="1600"/>
            </a:lvl6pPr>
            <a:lvl7pPr>
              <a:defRPr sz="1600"/>
            </a:lvl7pPr>
            <a:lvl8pPr>
              <a:defRPr sz="1600"/>
            </a:lvl8pPr>
            <a:lvl9pPr>
              <a:defRPr sz="16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8903315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1 column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698500"/>
          </a:xfrm>
        </p:spPr>
        <p:txBody>
          <a:bodyPr/>
          <a:lstStyle/>
          <a:p>
            <a:r>
              <a:rPr lang="en-US"/>
              <a:t>Click to edit Master title style</a:t>
            </a:r>
            <a:endParaRPr lang="en-US" dirty="0"/>
          </a:p>
        </p:txBody>
      </p:sp>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5734932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341223" y="2125013"/>
            <a:ext cx="5349128" cy="3996000"/>
          </a:xfrm>
        </p:spPr>
        <p:txBody>
          <a:bodyPr/>
          <a:lstStyle/>
          <a:p>
            <a:r>
              <a:rPr lang="en-US" noProof="0"/>
              <a:t>Click icon to add chart</a:t>
            </a:r>
            <a:endParaRPr lang="en-US" noProof="0" dirty="0"/>
          </a:p>
        </p:txBody>
      </p:sp>
      <p:sp>
        <p:nvSpPr>
          <p:cNvPr id="6" name="Text Placeholder 5"/>
          <p:cNvSpPr>
            <a:spLocks noGrp="1"/>
          </p:cNvSpPr>
          <p:nvPr>
            <p:ph type="body" sz="quarter" idx="22"/>
          </p:nvPr>
        </p:nvSpPr>
        <p:spPr>
          <a:xfrm>
            <a:off x="6341223" y="1665288"/>
            <a:ext cx="5349128"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50" y="6121014"/>
            <a:ext cx="11188700" cy="260737"/>
          </a:xfrm>
        </p:spPr>
        <p:txBody>
          <a:bodyPr>
            <a:normAutofit/>
          </a:bodyPr>
          <a:lstStyle>
            <a:lvl1pPr>
              <a:spcAft>
                <a:spcPts val="0"/>
              </a:spcAft>
              <a:defRPr sz="900"/>
            </a:lvl1pPr>
          </a:lstStyle>
          <a:p>
            <a:pPr lvl="0"/>
            <a:r>
              <a:rPr lang="en-US"/>
              <a:t>Edit Master text styles</a:t>
            </a:r>
          </a:p>
        </p:txBody>
      </p:sp>
    </p:spTree>
    <p:extLst>
      <p:ext uri="{BB962C8B-B14F-4D97-AF65-F5344CB8AC3E}">
        <p14:creationId xmlns:p14="http://schemas.microsoft.com/office/powerpoint/2010/main" val="151854595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lstStyle/>
          <a:p>
            <a:r>
              <a:rPr lang="en-US"/>
              <a:t>Click icon to add chart</a:t>
            </a:r>
            <a:endParaRPr lang="en-GB" dirty="0"/>
          </a:p>
        </p:txBody>
      </p:sp>
      <p:sp>
        <p:nvSpPr>
          <p:cNvPr id="6" name="Text Placeholder 5"/>
          <p:cNvSpPr>
            <a:spLocks noGrp="1"/>
          </p:cNvSpPr>
          <p:nvPr>
            <p:ph type="body" sz="quarter" idx="22"/>
          </p:nvPr>
        </p:nvSpPr>
        <p:spPr>
          <a:xfrm>
            <a:off x="6341222" y="1665288"/>
            <a:ext cx="5349129" cy="420687"/>
          </a:xfrm>
        </p:spPr>
        <p:txBody>
          <a:bodyPr/>
          <a:lstStyle/>
          <a:p>
            <a:pPr lvl="0"/>
            <a:r>
              <a:rPr lang="en-US" noProof="0"/>
              <a:t>Edit Master text styles</a:t>
            </a:r>
          </a:p>
        </p:txBody>
      </p:sp>
      <p:sp>
        <p:nvSpPr>
          <p:cNvPr id="11"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3"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5" name="Text Placeholder 7"/>
          <p:cNvSpPr>
            <a:spLocks noGrp="1"/>
          </p:cNvSpPr>
          <p:nvPr>
            <p:ph type="body" sz="quarter" idx="23"/>
          </p:nvPr>
        </p:nvSpPr>
        <p:spPr>
          <a:xfrm>
            <a:off x="501649" y="6121014"/>
            <a:ext cx="11165419" cy="260737"/>
          </a:xfrm>
        </p:spPr>
        <p:txBody>
          <a:bodyPr>
            <a:normAutofit/>
          </a:bodyPr>
          <a:lstStyle>
            <a:lvl1pPr>
              <a:spcAft>
                <a:spcPts val="0"/>
              </a:spcAft>
              <a:defRPr sz="900"/>
            </a:lvl1pPr>
          </a:lstStyle>
          <a:p>
            <a:pPr lvl="0"/>
            <a:r>
              <a:rPr lang="en-US"/>
              <a:t>Edit Master text styles</a:t>
            </a:r>
          </a:p>
        </p:txBody>
      </p:sp>
      <p:sp>
        <p:nvSpPr>
          <p:cNvPr id="9" name="Chart Placeholder 2"/>
          <p:cNvSpPr>
            <a:spLocks noGrp="1"/>
          </p:cNvSpPr>
          <p:nvPr>
            <p:ph type="chart" sz="quarter" idx="24"/>
          </p:nvPr>
        </p:nvSpPr>
        <p:spPr>
          <a:xfrm>
            <a:off x="501651" y="2125013"/>
            <a:ext cx="5339063" cy="3996000"/>
          </a:xfrm>
        </p:spPr>
        <p:txBody>
          <a:bodyPr/>
          <a:lstStyle/>
          <a:p>
            <a:r>
              <a:rPr lang="en-US"/>
              <a:t>Click icon to add chart</a:t>
            </a:r>
            <a:endParaRPr lang="en-GB" dirty="0"/>
          </a:p>
        </p:txBody>
      </p:sp>
      <p:sp>
        <p:nvSpPr>
          <p:cNvPr id="12" name="Text Placeholder 5"/>
          <p:cNvSpPr>
            <a:spLocks noGrp="1"/>
          </p:cNvSpPr>
          <p:nvPr>
            <p:ph type="body" sz="quarter" idx="25"/>
          </p:nvPr>
        </p:nvSpPr>
        <p:spPr>
          <a:xfrm>
            <a:off x="501649" y="1665288"/>
            <a:ext cx="5339064" cy="420687"/>
          </a:xfrm>
        </p:spPr>
        <p:txBody>
          <a:bodyPr/>
          <a:lstStyle/>
          <a:p>
            <a:pPr lvl="0"/>
            <a:r>
              <a:rPr lang="en-US" noProof="0"/>
              <a:t>Edit Master text styles</a:t>
            </a:r>
          </a:p>
        </p:txBody>
      </p:sp>
    </p:spTree>
    <p:extLst>
      <p:ext uri="{BB962C8B-B14F-4D97-AF65-F5344CB8AC3E}">
        <p14:creationId xmlns:p14="http://schemas.microsoft.com/office/powerpoint/2010/main" val="30120168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2" y="317500"/>
            <a:ext cx="11188699"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501650" y="1665289"/>
            <a:ext cx="4431857" cy="4716463"/>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50349" y="1700214"/>
            <a:ext cx="6240000" cy="4681537"/>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385227639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01651" y="317500"/>
            <a:ext cx="11188700" cy="698500"/>
          </a:xfrm>
          <a:prstGeom prst="rect">
            <a:avLst/>
          </a:prstGeom>
        </p:spPr>
        <p:txBody>
          <a:bodyPr vert="horz" lIns="0" tIns="0" rIns="0" bIns="0" rtlCol="0" anchor="t" anchorCtr="0">
            <a:noAutofit/>
          </a:bodyPr>
          <a:lstStyle>
            <a:lvl1pPr>
              <a:defRPr/>
            </a:lvl1pPr>
          </a:lstStyle>
          <a:p>
            <a:r>
              <a:rPr lang="en-US" dirty="0"/>
              <a:t>Click to add title</a:t>
            </a:r>
          </a:p>
        </p:txBody>
      </p:sp>
      <p:sp>
        <p:nvSpPr>
          <p:cNvPr id="6" name="Content Placeholder 3"/>
          <p:cNvSpPr>
            <a:spLocks noGrp="1"/>
          </p:cNvSpPr>
          <p:nvPr>
            <p:ph sz="quarter" idx="10"/>
          </p:nvPr>
        </p:nvSpPr>
        <p:spPr>
          <a:xfrm>
            <a:off x="7577882" y="1658680"/>
            <a:ext cx="4112468" cy="4723072"/>
          </a:xfrm>
          <a:prstGeom prst="rect">
            <a:avLst/>
          </a:prstGeom>
        </p:spPr>
        <p:txBody>
          <a:bodyPr>
            <a:normAutofit/>
          </a:bodyPr>
          <a:lstStyle>
            <a:lvl1pPr>
              <a:tabLst>
                <a:tab pos="5029200" algn="r"/>
              </a:tabLst>
              <a:defRPr sz="22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lstStyle>
            <a:lvl1pPr>
              <a:tabLst>
                <a:tab pos="5029200" algn="r"/>
              </a:tabLst>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501652" y="651600"/>
            <a:ext cx="1118869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378305951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a:t>Click to edit Master title style</a:t>
            </a:r>
            <a:endParaRPr lang="en-GB" dirty="0"/>
          </a:p>
        </p:txBody>
      </p:sp>
      <p:sp>
        <p:nvSpPr>
          <p:cNvPr id="4" name="Picture Placeholder 6"/>
          <p:cNvSpPr>
            <a:spLocks noGrp="1"/>
          </p:cNvSpPr>
          <p:nvPr>
            <p:ph type="pic" sz="quarter" idx="13"/>
          </p:nvPr>
        </p:nvSpPr>
        <p:spPr>
          <a:xfrm>
            <a:off x="501649" y="1700213"/>
            <a:ext cx="2712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27216" y="1700213"/>
            <a:ext cx="2712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52783" y="1700213"/>
            <a:ext cx="2712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8978351" y="1700213"/>
            <a:ext cx="2712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501650" y="3124200"/>
            <a:ext cx="2720468" cy="3257548"/>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149963" y="3120551"/>
            <a:ext cx="2712000" cy="326119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30040" y="3124200"/>
            <a:ext cx="2712000" cy="3257549"/>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8993169" y="3108508"/>
            <a:ext cx="2697183" cy="3273240"/>
          </a:xfrm>
        </p:spPr>
        <p:txBody>
          <a:bodyPr/>
          <a:lstStyle>
            <a:lvl1pPr>
              <a:defRPr b="1">
                <a:solidFill>
                  <a:schemeClr val="accent1"/>
                </a:solidFill>
              </a:defRPr>
            </a:lvl1pPr>
            <a:lvl2pPr>
              <a:spcAft>
                <a:spcPts val="0"/>
              </a:spcAft>
              <a:defRPr/>
            </a:lvl2pPr>
            <a:lvl3pPr marL="0" indent="0">
              <a:spcAft>
                <a:spcPts val="0"/>
              </a:spcAft>
              <a:buNone/>
              <a:defRPr/>
            </a:lvl3pPr>
            <a:lvl4pPr marL="176400" indent="-176400">
              <a:spcAft>
                <a:spcPts val="0"/>
              </a:spcAft>
              <a:buFont typeface="Arial" panose="020B0604020202020204" pitchFamily="34" charset="0"/>
              <a:buChar char="•"/>
              <a:defRPr/>
            </a:lvl4pPr>
            <a:lvl5pPr marL="356400" indent="-176400">
              <a:spcAft>
                <a:spcPts val="0"/>
              </a:spcAft>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Text Placeholder 8"/>
          <p:cNvSpPr>
            <a:spLocks noGrp="1"/>
          </p:cNvSpPr>
          <p:nvPr>
            <p:ph type="body" sz="quarter" idx="21" hasCustomPrompt="1"/>
          </p:nvPr>
        </p:nvSpPr>
        <p:spPr>
          <a:xfrm>
            <a:off x="501650" y="651600"/>
            <a:ext cx="11188701"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27056108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0"/>
            <a:ext cx="11188700" cy="698500"/>
          </a:xfrm>
        </p:spPr>
        <p:txBody>
          <a:bodyPr/>
          <a:lstStyle/>
          <a:p>
            <a:r>
              <a:rPr lang="en-US" noProof="0"/>
              <a:t>Click to edit Master title style</a:t>
            </a:r>
            <a:endParaRPr lang="en-US" noProof="0" dirty="0"/>
          </a:p>
        </p:txBody>
      </p:sp>
      <p:sp>
        <p:nvSpPr>
          <p:cNvPr id="4" name="Rectangle 3"/>
          <p:cNvSpPr/>
          <p:nvPr/>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5" name="Rectangle 4"/>
          <p:cNvSpPr/>
          <p:nvPr/>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dirty="0">
              <a:solidFill>
                <a:schemeClr val="bg1"/>
              </a:solidFill>
            </a:endParaRPr>
          </a:p>
        </p:txBody>
      </p:sp>
      <p:sp>
        <p:nvSpPr>
          <p:cNvPr id="8" name="Picture Placeholder 11"/>
          <p:cNvSpPr>
            <a:spLocks noGrp="1"/>
          </p:cNvSpPr>
          <p:nvPr>
            <p:ph type="pic" sz="quarter" idx="25"/>
          </p:nvPr>
        </p:nvSpPr>
        <p:spPr>
          <a:xfrm>
            <a:off x="504000" y="1880213"/>
            <a:ext cx="1968000" cy="1476000"/>
          </a:xfrm>
        </p:spPr>
        <p:txBody>
          <a:bodyPr/>
          <a:lstStyle>
            <a:lvl1pPr algn="ctr">
              <a:defRPr/>
            </a:lvl1pPr>
          </a:lstStyle>
          <a:p>
            <a:r>
              <a:rPr lang="en-US"/>
              <a:t>Click icon to add picture</a:t>
            </a:r>
            <a:endParaRPr lang="en-GB" dirty="0"/>
          </a:p>
        </p:txBody>
      </p:sp>
      <p:sp>
        <p:nvSpPr>
          <p:cNvPr id="9" name="Picture Placeholder 11"/>
          <p:cNvSpPr>
            <a:spLocks noGrp="1"/>
          </p:cNvSpPr>
          <p:nvPr>
            <p:ph type="pic" sz="quarter" idx="27"/>
          </p:nvPr>
        </p:nvSpPr>
        <p:spPr>
          <a:xfrm>
            <a:off x="6224085" y="1880213"/>
            <a:ext cx="1968000" cy="1476000"/>
          </a:xfrm>
        </p:spPr>
        <p:txBody>
          <a:bodyPr/>
          <a:lstStyle>
            <a:lvl1pPr algn="ctr">
              <a:defRPr/>
            </a:lvl1pPr>
          </a:lstStyle>
          <a:p>
            <a:r>
              <a:rPr lang="en-US"/>
              <a:t>Click icon to add picture</a:t>
            </a:r>
            <a:endParaRPr lang="en-GB" dirty="0"/>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dirty="0"/>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dirty="0"/>
          </a:p>
        </p:txBody>
      </p:sp>
      <p:sp>
        <p:nvSpPr>
          <p:cNvPr id="13" name="Text Placeholder 12"/>
          <p:cNvSpPr>
            <a:spLocks noGrp="1"/>
          </p:cNvSpPr>
          <p:nvPr>
            <p:ph type="body" sz="quarter" idx="32"/>
          </p:nvPr>
        </p:nvSpPr>
        <p:spPr>
          <a:xfrm>
            <a:off x="2683483" y="1880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4" name="Text Placeholder 12"/>
          <p:cNvSpPr>
            <a:spLocks noGrp="1"/>
          </p:cNvSpPr>
          <p:nvPr>
            <p:ph type="body" sz="quarter" idx="33"/>
          </p:nvPr>
        </p:nvSpPr>
        <p:spPr>
          <a:xfrm>
            <a:off x="8396560" y="1880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lstStyle>
            <a:lvl1pPr>
              <a:spcAft>
                <a:spcPts val="0"/>
              </a:spcAft>
              <a:defRPr b="1"/>
            </a:lvl1pPr>
            <a:lvl2pPr>
              <a:spcAft>
                <a:spcPts val="0"/>
              </a:spcAft>
              <a:defRPr b="0"/>
            </a:lvl2pPr>
          </a:lstStyle>
          <a:p>
            <a:pPr lvl="0"/>
            <a:r>
              <a:rPr lang="en-US"/>
              <a:t>Edit Master text styles</a:t>
            </a:r>
          </a:p>
          <a:p>
            <a:pPr lvl="1"/>
            <a:r>
              <a:rPr lang="en-US"/>
              <a:t>Second level</a:t>
            </a:r>
          </a:p>
        </p:txBody>
      </p:sp>
      <p:sp>
        <p:nvSpPr>
          <p:cNvPr id="17"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8" name="Rectangle 17"/>
          <p:cNvSpPr/>
          <p:nvPr userDrawn="1"/>
        </p:nvSpPr>
        <p:spPr>
          <a:xfrm>
            <a:off x="504000" y="1707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9" name="Rectangle 18"/>
          <p:cNvSpPr/>
          <p:nvPr userDrawn="1"/>
        </p:nvSpPr>
        <p:spPr>
          <a:xfrm>
            <a:off x="6224085" y="1700213"/>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0" name="Rectangle 19"/>
          <p:cNvSpPr/>
          <p:nvPr userDrawn="1"/>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21" name="Rectangle 20"/>
          <p:cNvSpPr/>
          <p:nvPr userDrawn="1"/>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Tree>
    <p:extLst>
      <p:ext uri="{BB962C8B-B14F-4D97-AF65-F5344CB8AC3E}">
        <p14:creationId xmlns:p14="http://schemas.microsoft.com/office/powerpoint/2010/main" val="262148488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Picture Placeholder 7"/>
          <p:cNvSpPr>
            <a:spLocks noGrp="1"/>
          </p:cNvSpPr>
          <p:nvPr>
            <p:ph type="pic" sz="quarter" idx="13"/>
          </p:nvPr>
        </p:nvSpPr>
        <p:spPr>
          <a:xfrm>
            <a:off x="501651" y="1700214"/>
            <a:ext cx="3695700" cy="1971675"/>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06398" y="1700214"/>
            <a:ext cx="3683953" cy="1971675"/>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73075" y="1700214"/>
            <a:ext cx="3657600" cy="1971675"/>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501651" y="3832225"/>
            <a:ext cx="3683949"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67200" y="3832225"/>
            <a:ext cx="3657600"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06398" y="3832225"/>
            <a:ext cx="3683953" cy="20952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0" name="Text Placeholder 8"/>
          <p:cNvSpPr>
            <a:spLocks noGrp="1"/>
          </p:cNvSpPr>
          <p:nvPr>
            <p:ph type="body" sz="quarter" idx="18"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373423584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Tree>
    <p:extLst>
      <p:ext uri="{BB962C8B-B14F-4D97-AF65-F5344CB8AC3E}">
        <p14:creationId xmlns:p14="http://schemas.microsoft.com/office/powerpoint/2010/main" val="175582925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246195" y="1857892"/>
            <a:ext cx="5444156"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2" name="Title 1"/>
          <p:cNvSpPr>
            <a:spLocks noGrp="1"/>
          </p:cNvSpPr>
          <p:nvPr>
            <p:ph type="title"/>
          </p:nvPr>
        </p:nvSpPr>
        <p:spPr>
          <a:xfrm>
            <a:off x="501651" y="317502"/>
            <a:ext cx="11188700" cy="698499"/>
          </a:xfrm>
        </p:spPr>
        <p:txBody>
          <a:bodyPr/>
          <a:lstStyle/>
          <a:p>
            <a:r>
              <a:rPr lang="en-US" noProof="0"/>
              <a:t>Click to edit Master title style</a:t>
            </a:r>
            <a:endParaRPr lang="en-US" noProof="0" dirty="0"/>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6"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dirty="0">
                <a:solidFill>
                  <a:schemeClr val="bg1"/>
                </a:solidFill>
              </a:rPr>
              <a:t>Co-brand</a:t>
            </a:r>
            <a:br>
              <a:rPr lang="en-US" sz="1200" noProof="0" dirty="0">
                <a:solidFill>
                  <a:schemeClr val="bg1"/>
                </a:solidFill>
              </a:rPr>
            </a:br>
            <a:r>
              <a:rPr lang="en-US" sz="1200" noProof="0" dirty="0">
                <a:solidFill>
                  <a:schemeClr val="bg1"/>
                </a:solidFill>
              </a:rPr>
              <a:t>Logo</a:t>
            </a:r>
          </a:p>
          <a:p>
            <a:endParaRPr lang="en-US" noProof="0" dirty="0"/>
          </a:p>
        </p:txBody>
      </p:sp>
      <p:sp>
        <p:nvSpPr>
          <p:cNvPr id="16"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Rectangle 9"/>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1" name="Rectangle 10"/>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157483783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04000" y="1857892"/>
            <a:ext cx="5468941"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21"/>
          </p:nvPr>
        </p:nvSpPr>
        <p:spPr>
          <a:xfrm>
            <a:off x="6246195" y="1857892"/>
            <a:ext cx="5454668"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01651" y="317501"/>
            <a:ext cx="11188700" cy="697888"/>
          </a:xfrm>
        </p:spPr>
        <p:txBody>
          <a:bodyPr/>
          <a:lstStyle/>
          <a:p>
            <a:r>
              <a:rPr lang="en-US"/>
              <a:t>Click to edit Master title style</a:t>
            </a:r>
            <a:endParaRPr lang="en-GB"/>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7" name="Picture Placeholder 29"/>
          <p:cNvSpPr>
            <a:spLocks noGrp="1"/>
          </p:cNvSpPr>
          <p:nvPr>
            <p:ph type="pic" sz="quarter" idx="20" hasCustomPrompt="1"/>
          </p:nvPr>
        </p:nvSpPr>
        <p:spPr>
          <a:xfrm>
            <a:off x="10424617" y="1857893"/>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0" name="Text Placeholder 8"/>
          <p:cNvSpPr>
            <a:spLocks noGrp="1"/>
          </p:cNvSpPr>
          <p:nvPr>
            <p:ph type="body" sz="quarter" idx="22"/>
          </p:nvPr>
        </p:nvSpPr>
        <p:spPr>
          <a:xfrm>
            <a:off x="504000" y="4249682"/>
            <a:ext cx="5466824"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8"/>
          <p:cNvSpPr>
            <a:spLocks noGrp="1"/>
          </p:cNvSpPr>
          <p:nvPr>
            <p:ph type="body" sz="quarter" idx="23"/>
          </p:nvPr>
        </p:nvSpPr>
        <p:spPr>
          <a:xfrm>
            <a:off x="6246194" y="4249682"/>
            <a:ext cx="5452959" cy="1695450"/>
          </a:xfrm>
        </p:spPr>
        <p:txBody>
          <a:bodyPr/>
          <a:lstStyle>
            <a:lvl1pPr>
              <a:spcAft>
                <a:spcPts val="1000"/>
              </a:spcAft>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dirty="0">
              <a:solidFill>
                <a:schemeClr val="bg1"/>
              </a:solidFill>
            </a:endParaRPr>
          </a:p>
        </p:txBody>
      </p:sp>
      <p:sp>
        <p:nvSpPr>
          <p:cNvPr id="14" name="Picture Placeholder 29"/>
          <p:cNvSpPr>
            <a:spLocks noGrp="1"/>
          </p:cNvSpPr>
          <p:nvPr>
            <p:ph type="pic" sz="quarter" idx="24" hasCustomPrompt="1"/>
          </p:nvPr>
        </p:nvSpPr>
        <p:spPr>
          <a:xfrm>
            <a:off x="4754494" y="4255707"/>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5" name="Picture Placeholder 29"/>
          <p:cNvSpPr>
            <a:spLocks noGrp="1"/>
          </p:cNvSpPr>
          <p:nvPr>
            <p:ph type="pic" sz="quarter" idx="25" hasCustomPrompt="1"/>
          </p:nvPr>
        </p:nvSpPr>
        <p:spPr>
          <a:xfrm>
            <a:off x="10424617" y="4249683"/>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6" name="Text Placeholder 8"/>
          <p:cNvSpPr>
            <a:spLocks noGrp="1"/>
          </p:cNvSpPr>
          <p:nvPr>
            <p:ph type="body" sz="quarter" idx="13" hasCustomPrompt="1"/>
          </p:nvPr>
        </p:nvSpPr>
        <p:spPr>
          <a:xfrm>
            <a:off x="501651" y="651600"/>
            <a:ext cx="11197501"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17" name="Picture Placeholder 29"/>
          <p:cNvSpPr>
            <a:spLocks noGrp="1"/>
          </p:cNvSpPr>
          <p:nvPr>
            <p:ph type="pic" sz="quarter" idx="19" hasCustomPrompt="1"/>
          </p:nvPr>
        </p:nvSpPr>
        <p:spPr>
          <a:xfrm>
            <a:off x="4769491" y="1863917"/>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dirty="0">
                <a:solidFill>
                  <a:schemeClr val="bg1"/>
                </a:solidFill>
              </a:rPr>
              <a:t>Co-brand</a:t>
            </a:r>
            <a:br>
              <a:rPr lang="en-US" sz="1200" dirty="0">
                <a:solidFill>
                  <a:schemeClr val="bg1"/>
                </a:solidFill>
              </a:rPr>
            </a:br>
            <a:r>
              <a:rPr lang="en-US" sz="1200" dirty="0">
                <a:solidFill>
                  <a:schemeClr val="bg1"/>
                </a:solidFill>
              </a:rPr>
              <a:t>Logo</a:t>
            </a:r>
          </a:p>
          <a:p>
            <a:endParaRPr lang="en-GB" dirty="0"/>
          </a:p>
        </p:txBody>
      </p:sp>
      <p:sp>
        <p:nvSpPr>
          <p:cNvPr id="18" name="Rectangle 17"/>
          <p:cNvSpPr/>
          <p:nvPr userDrawn="1"/>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19" name="Rectangle 18"/>
          <p:cNvSpPr/>
          <p:nvPr userDrawn="1"/>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20" name="Rectangle 19"/>
          <p:cNvSpPr/>
          <p:nvPr userDrawn="1"/>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
        <p:nvSpPr>
          <p:cNvPr id="21" name="Rectangle 20"/>
          <p:cNvSpPr/>
          <p:nvPr userDrawn="1"/>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dirty="0">
              <a:solidFill>
                <a:schemeClr val="bg1"/>
              </a:solidFill>
            </a:endParaRPr>
          </a:p>
        </p:txBody>
      </p:sp>
    </p:spTree>
    <p:extLst>
      <p:ext uri="{BB962C8B-B14F-4D97-AF65-F5344CB8AC3E}">
        <p14:creationId xmlns:p14="http://schemas.microsoft.com/office/powerpoint/2010/main" val="12740059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8" name="Text Placeholder 18"/>
          <p:cNvSpPr>
            <a:spLocks noGrp="1"/>
          </p:cNvSpPr>
          <p:nvPr>
            <p:ph idx="1"/>
          </p:nvPr>
        </p:nvSpPr>
        <p:spPr>
          <a:xfrm>
            <a:off x="501651" y="1624798"/>
            <a:ext cx="11165416" cy="4678986"/>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0908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US" noProof="0" dirty="0"/>
          </a:p>
        </p:txBody>
      </p:sp>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7" name="Text Placeholder 8"/>
          <p:cNvSpPr>
            <a:spLocks noGrp="1"/>
          </p:cNvSpPr>
          <p:nvPr>
            <p:ph type="body" sz="quarter" idx="17"/>
          </p:nvPr>
        </p:nvSpPr>
        <p:spPr>
          <a:xfrm>
            <a:off x="4325712" y="1851441"/>
            <a:ext cx="3540577"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504000" y="1851441"/>
            <a:ext cx="3560000"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128000" y="1851441"/>
            <a:ext cx="3571153" cy="3845754"/>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501651" y="651600"/>
            <a:ext cx="11162349"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60776123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2" name="Title 1"/>
          <p:cNvSpPr>
            <a:spLocks noGrp="1"/>
          </p:cNvSpPr>
          <p:nvPr>
            <p:ph type="title"/>
          </p:nvPr>
        </p:nvSpPr>
        <p:spPr>
          <a:xfrm>
            <a:off x="501651" y="317501"/>
            <a:ext cx="11188700" cy="705184"/>
          </a:xfrm>
        </p:spPr>
        <p:txBody>
          <a:bodyPr/>
          <a:lstStyle/>
          <a:p>
            <a:r>
              <a:rPr lang="en-US" noProof="0"/>
              <a:t>Click to edit Master title style</a:t>
            </a:r>
            <a:endParaRPr lang="en-US" noProof="0" dirty="0"/>
          </a:p>
        </p:txBody>
      </p:sp>
      <p:sp>
        <p:nvSpPr>
          <p:cNvPr id="4" name="Text Placeholder 8"/>
          <p:cNvSpPr>
            <a:spLocks noGrp="1"/>
          </p:cNvSpPr>
          <p:nvPr>
            <p:ph type="body" sz="quarter" idx="17"/>
          </p:nvPr>
        </p:nvSpPr>
        <p:spPr>
          <a:xfrm>
            <a:off x="504000"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096836"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68279"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32557" y="2556000"/>
            <a:ext cx="2592000" cy="3394800"/>
          </a:xfrm>
        </p:spPr>
        <p:txBody>
          <a:bodyPr/>
          <a:lstStyle>
            <a:lvl1pPr>
              <a:defRPr b="1">
                <a:solidFill>
                  <a:schemeClr val="accent1"/>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Tree>
    <p:extLst>
      <p:ext uri="{BB962C8B-B14F-4D97-AF65-F5344CB8AC3E}">
        <p14:creationId xmlns:p14="http://schemas.microsoft.com/office/powerpoint/2010/main" val="143930241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8"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rgbClr val="575757"/>
                </a:solidFill>
              </a:defRPr>
            </a:lvl1pPr>
          </a:lstStyle>
          <a:p>
            <a:pPr lvl="0"/>
            <a:r>
              <a:rPr lang="en-US" dirty="0"/>
              <a:t>Click to add subtitle</a:t>
            </a:r>
          </a:p>
        </p:txBody>
      </p:sp>
      <p:sp>
        <p:nvSpPr>
          <p:cNvPr id="9" name="Title Placeholder 1"/>
          <p:cNvSpPr>
            <a:spLocks noGrp="1"/>
          </p:cNvSpPr>
          <p:nvPr>
            <p:ph type="title" hasCustomPrompt="1"/>
          </p:nvPr>
        </p:nvSpPr>
        <p:spPr>
          <a:xfrm>
            <a:off x="501650" y="317500"/>
            <a:ext cx="11188700" cy="698501"/>
          </a:xfrm>
          <a:prstGeom prst="rect">
            <a:avLst/>
          </a:prstGeom>
        </p:spPr>
        <p:txBody>
          <a:bodyPr vert="horz" lIns="0" tIns="0" rIns="0" bIns="0" rtlCol="0" anchor="t" anchorCtr="0">
            <a:noAutofit/>
          </a:bodyPr>
          <a:lstStyle>
            <a:lvl1pPr>
              <a:defRPr/>
            </a:lvl1pPr>
          </a:lstStyle>
          <a:p>
            <a:r>
              <a:rPr lang="en-US" dirty="0"/>
              <a:t>Click to add title</a:t>
            </a:r>
          </a:p>
        </p:txBody>
      </p:sp>
      <p:sp>
        <p:nvSpPr>
          <p:cNvPr id="10" name="Text Placeholder 18"/>
          <p:cNvSpPr>
            <a:spLocks noGrp="1"/>
          </p:cNvSpPr>
          <p:nvPr>
            <p:ph idx="1"/>
          </p:nvPr>
        </p:nvSpPr>
        <p:spPr>
          <a:xfrm>
            <a:off x="501650" y="1665289"/>
            <a:ext cx="5594351" cy="471646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74343852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2614730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563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lstStyle>
            <a:lvl1pPr>
              <a:lnSpc>
                <a:spcPct val="100000"/>
              </a:lnSpc>
              <a:spcAft>
                <a:spcPts val="600"/>
              </a:spcAft>
              <a:defRPr sz="900"/>
            </a:lvl1pPr>
          </a:lstStyle>
          <a:p>
            <a:pPr lvl="0"/>
            <a:r>
              <a:rPr lang="en-US"/>
              <a:t>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lvl1pPr>
          </a:lstStyle>
          <a:p>
            <a:r>
              <a:rPr lang="en-GB" sz="900" dirty="0"/>
              <a:t>Insert sponsorship mark here</a:t>
            </a:r>
            <a:endParaRPr lang="en-GB" dirty="0"/>
          </a:p>
        </p:txBody>
      </p:sp>
      <p:sp>
        <p:nvSpPr>
          <p:cNvPr id="8" name="Text Placeholder 7"/>
          <p:cNvSpPr>
            <a:spLocks noGrp="1"/>
          </p:cNvSpPr>
          <p:nvPr>
            <p:ph type="body" sz="quarter" idx="15"/>
          </p:nvPr>
        </p:nvSpPr>
        <p:spPr>
          <a:xfrm>
            <a:off x="9370850" y="6018028"/>
            <a:ext cx="2319501" cy="363722"/>
          </a:xfrm>
        </p:spPr>
        <p:txBody>
          <a:bodyPr anchor="b" anchorCtr="0"/>
          <a:lstStyle>
            <a:lvl1pPr>
              <a:lnSpc>
                <a:spcPct val="100000"/>
              </a:lnSpc>
              <a:defRPr sz="950"/>
            </a:lvl1pPr>
          </a:lstStyle>
          <a:p>
            <a:pPr lvl="0"/>
            <a:r>
              <a:rPr lang="en-US"/>
              <a:t>Edit Master text styles</a:t>
            </a:r>
          </a:p>
        </p:txBody>
      </p:sp>
      <p:grpSp>
        <p:nvGrpSpPr>
          <p:cNvPr id="9" name="Group 8"/>
          <p:cNvGrpSpPr/>
          <p:nvPr/>
        </p:nvGrpSpPr>
        <p:grpSpPr>
          <a:xfrm>
            <a:off x="503988" y="378000"/>
            <a:ext cx="2160000" cy="307976"/>
            <a:chOff x="398463" y="404813"/>
            <a:chExt cx="1627187" cy="307976"/>
          </a:xfrm>
          <a:solidFill>
            <a:schemeClr val="tx1"/>
          </a:solidFill>
        </p:grpSpPr>
        <p:sp>
          <p:nvSpPr>
            <p:cNvPr id="10" name="Oval 5"/>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1" name="Freeform 6"/>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2" name="Rectangle 7"/>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3" name="Freeform 8"/>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4" name="Rectangle 9"/>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5" name="Rectangle 10"/>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6" name="Freeform 11"/>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7" name="Freeform 12"/>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8" name="Freeform 13"/>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sp>
          <p:nvSpPr>
            <p:cNvPr id="19" name="Freeform 14"/>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1800">
                <a:solidFill>
                  <a:schemeClr val="bg1"/>
                </a:solidFill>
              </a:endParaRPr>
            </a:p>
          </p:txBody>
        </p:sp>
      </p:grpSp>
    </p:spTree>
    <p:extLst>
      <p:ext uri="{BB962C8B-B14F-4D97-AF65-F5344CB8AC3E}">
        <p14:creationId xmlns:p14="http://schemas.microsoft.com/office/powerpoint/2010/main" val="393241563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820350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505856" y="727200"/>
            <a:ext cx="7200000" cy="5400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3" name="Subtitle 2"/>
          <p:cNvSpPr>
            <a:spLocks noGrp="1"/>
          </p:cNvSpPr>
          <p:nvPr>
            <p:ph type="subTitle" idx="1" hasCustomPrompt="1"/>
          </p:nvPr>
        </p:nvSpPr>
        <p:spPr bwMode="gray">
          <a:xfrm>
            <a:off x="503989" y="586423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marR="0" indent="0" algn="l" defTabSz="914400" rtl="0" eaLnBrk="1" fontAlgn="auto" latinLnBrk="0" hangingPunct="1">
              <a:lnSpc>
                <a:spcPct val="100000"/>
              </a:lnSpc>
              <a:spcBef>
                <a:spcPts val="0"/>
              </a:spcBef>
              <a:spcAft>
                <a:spcPts val="0"/>
              </a:spcAft>
              <a:buClrTx/>
              <a:buSzPct val="100000"/>
              <a:buFont typeface="Arial"/>
              <a:buNone/>
              <a:tabLst/>
              <a:defRPr sz="1600" b="0">
                <a:solidFill>
                  <a:schemeClr val="bg1"/>
                </a:solidFill>
              </a:defRPr>
            </a:lvl2pPr>
            <a:lvl3pPr marL="0" indent="0" algn="l">
              <a:spcAft>
                <a:spcPts val="0"/>
              </a:spcAft>
              <a:buNone/>
              <a:defRPr sz="1600">
                <a:solidFill>
                  <a:schemeClr val="bg1"/>
                </a:solidFill>
              </a:defRPr>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marL="0" marR="0" lvl="1" indent="0" algn="l" defTabSz="914400" rtl="0" eaLnBrk="1" fontAlgn="auto" latinLnBrk="0" hangingPunct="1">
              <a:lnSpc>
                <a:spcPct val="100000"/>
              </a:lnSpc>
              <a:spcBef>
                <a:spcPts val="0"/>
              </a:spcBef>
              <a:spcAft>
                <a:spcPts val="0"/>
              </a:spcAft>
              <a:buClrTx/>
              <a:buSzPct val="100000"/>
              <a:buFont typeface="Arial"/>
              <a:buNone/>
              <a:tabLst/>
              <a:defRPr/>
            </a:pPr>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1" name="Group 20"/>
          <p:cNvGrpSpPr/>
          <p:nvPr userDrawn="1"/>
        </p:nvGrpSpPr>
        <p:grpSpPr>
          <a:xfrm>
            <a:off x="503988" y="378000"/>
            <a:ext cx="2160000" cy="307976"/>
            <a:chOff x="398463" y="404813"/>
            <a:chExt cx="1627187" cy="307976"/>
          </a:xfrm>
          <a:solidFill>
            <a:schemeClr val="bg1"/>
          </a:solidFill>
        </p:grpSpPr>
        <p:sp>
          <p:nvSpPr>
            <p:cNvPr id="1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2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1836449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Title Slide - White">
    <p:bg bwMode="gray">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noChangeAspect="1"/>
          </p:cNvSpPr>
          <p:nvPr>
            <p:ph type="pic" sz="quarter" idx="11"/>
          </p:nvPr>
        </p:nvSpPr>
        <p:spPr>
          <a:xfrm>
            <a:off x="2489813" y="727200"/>
            <a:ext cx="7200000" cy="5400000"/>
          </a:xfrm>
          <a:prstGeom prst="rect">
            <a:avLst/>
          </a:prstGeom>
        </p:spPr>
        <p:txBody>
          <a:bodyPr/>
          <a:lstStyle/>
          <a:p>
            <a:r>
              <a:rPr lang="en-US" noProof="0"/>
              <a:t>Click icon to add picture</a:t>
            </a:r>
            <a:endParaRPr lang="en-US" noProof="0" dirty="0"/>
          </a:p>
        </p:txBody>
      </p:sp>
      <p:sp>
        <p:nvSpPr>
          <p:cNvPr id="3" name="Subtitle 2"/>
          <p:cNvSpPr>
            <a:spLocks noGrp="1"/>
          </p:cNvSpPr>
          <p:nvPr>
            <p:ph type="subTitle" idx="1" hasCustomPrompt="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487006209"/>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1_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3336000" y="1368000"/>
            <a:ext cx="5520000" cy="4140000"/>
          </a:xfrm>
          <a:prstGeom prst="ellipse">
            <a:avLst/>
          </a:prstGeom>
          <a:ln w="25400">
            <a:solidFill>
              <a:schemeClr val="accent1"/>
            </a:solidFill>
          </a:ln>
        </p:spPr>
        <p:txBody>
          <a:bodyPr lIns="108000" tIns="108000" rIns="108000" bIns="108000" anchor="ctr" anchorCtr="0">
            <a:normAutofit/>
          </a:bodyPr>
          <a:lstStyle>
            <a:lvl1pPr algn="ctr">
              <a:lnSpc>
                <a:spcPts val="4200"/>
              </a:lnSpc>
              <a:defRPr sz="36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501651" y="586423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501651" y="6381750"/>
            <a:ext cx="5594349" cy="298450"/>
          </a:xfrm>
          <a:prstGeom prst="rect">
            <a:avLst/>
          </a:prstGeom>
        </p:spPr>
        <p:txBody>
          <a:bodyPr/>
          <a:lstStyle>
            <a:lvl1pPr>
              <a:spcAft>
                <a:spcPts val="0"/>
              </a:spcAft>
              <a:defRPr sz="1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7" name="Group 6"/>
          <p:cNvGrpSpPr/>
          <p:nvPr userDrawn="1"/>
        </p:nvGrpSpPr>
        <p:grpSpPr>
          <a:xfrm>
            <a:off x="503988" y="378000"/>
            <a:ext cx="2160000" cy="307976"/>
            <a:chOff x="398463" y="404813"/>
            <a:chExt cx="1627187" cy="307976"/>
          </a:xfrm>
          <a:solidFill>
            <a:schemeClr val="tx1"/>
          </a:solidFill>
        </p:grpSpPr>
        <p:sp>
          <p:nvSpPr>
            <p:cNvPr id="8"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0"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1"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2"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3"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4"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5"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6"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7"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sp>
          <p:nvSpPr>
            <p:cNvPr id="18"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noProof="0" dirty="0">
                <a:solidFill>
                  <a:schemeClr val="bg1"/>
                </a:solidFill>
              </a:endParaRPr>
            </a:p>
          </p:txBody>
        </p:sp>
      </p:grpSp>
    </p:spTree>
    <p:extLst>
      <p:ext uri="{BB962C8B-B14F-4D97-AF65-F5344CB8AC3E}">
        <p14:creationId xmlns:p14="http://schemas.microsoft.com/office/powerpoint/2010/main" val="229714751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vmlDrawing" Target="../drawings/vmlDrawing1.v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63" Type="http://schemas.openxmlformats.org/officeDocument/2006/relationships/slideLayout" Target="../slideLayouts/slideLayout128.xml"/><Relationship Id="rId68" Type="http://schemas.openxmlformats.org/officeDocument/2006/relationships/slideLayout" Target="../slideLayouts/slideLayout133.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69" Type="http://schemas.openxmlformats.org/officeDocument/2006/relationships/theme" Target="../theme/theme2.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72" Type="http://schemas.openxmlformats.org/officeDocument/2006/relationships/oleObject" Target="../embeddings/oleObject2.bin"/><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slideLayout" Target="../slideLayouts/slideLayout13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70" Type="http://schemas.openxmlformats.org/officeDocument/2006/relationships/vmlDrawing" Target="../drawings/vmlDrawing2.v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73" Type="http://schemas.openxmlformats.org/officeDocument/2006/relationships/image" Target="../media/image1.emf"/><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 Id="rId34" Type="http://schemas.openxmlformats.org/officeDocument/2006/relationships/slideLayout" Target="../slideLayouts/slideLayout99.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7" Type="http://schemas.openxmlformats.org/officeDocument/2006/relationships/slideLayout" Target="../slideLayouts/slideLayout72.xml"/><Relationship Id="rId71"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8"/>
            </p:custDataLst>
            <p:extLst>
              <p:ext uri="{D42A27DB-BD31-4B8C-83A1-F6EECF244321}">
                <p14:modId xmlns:p14="http://schemas.microsoft.com/office/powerpoint/2010/main" val="305817308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1948" name="think-cell Slide" r:id="rId69" imgW="270" imgH="270" progId="TCLayout.ActiveDocument.1">
                  <p:embed/>
                </p:oleObj>
              </mc:Choice>
              <mc:Fallback>
                <p:oleObj name="think-cell Slide" r:id="rId69" imgW="270" imgH="270" progId="TCLayout.ActiveDocument.1">
                  <p:embed/>
                  <p:pic>
                    <p:nvPicPr>
                      <p:cNvPr id="4" name="Object 3" hidden="1"/>
                      <p:cNvPicPr/>
                      <p:nvPr/>
                    </p:nvPicPr>
                    <p:blipFill>
                      <a:blip r:embed="rId70"/>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3240" y="1735533"/>
            <a:ext cx="11188700" cy="4716462"/>
          </a:xfrm>
          <a:prstGeom prst="rect">
            <a:avLst/>
          </a:prstGeom>
        </p:spPr>
        <p:txBody>
          <a:bodyPr vert="horz" lIns="0" tIns="0" rIns="0" bIns="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Box 7"/>
          <p:cNvSpPr txBox="1"/>
          <p:nvPr userDrawn="1"/>
        </p:nvSpPr>
        <p:spPr>
          <a:xfrm>
            <a:off x="6485817" y="6527014"/>
            <a:ext cx="4896560" cy="200055"/>
          </a:xfrm>
          <a:prstGeom prst="rect">
            <a:avLst/>
          </a:prstGeom>
          <a:noFill/>
        </p:spPr>
        <p:txBody>
          <a:bodyPr wrap="square" lIns="0" tIns="0" rIns="0" bIns="0" rtlCol="0">
            <a:noAutofit/>
          </a:bodyPr>
          <a:lstStyle/>
          <a:p>
            <a:pPr marL="0" indent="0" algn="r">
              <a:spcBef>
                <a:spcPts val="0"/>
              </a:spcBef>
              <a:buSzPct val="100000"/>
              <a:buFont typeface="Arial"/>
              <a:buNone/>
            </a:pPr>
            <a:r>
              <a:rPr lang="en-US" sz="650" noProof="0" dirty="0">
                <a:solidFill>
                  <a:schemeClr val="tx1"/>
                </a:solidFill>
              </a:rPr>
              <a:t>Induction Manual</a:t>
            </a:r>
          </a:p>
        </p:txBody>
      </p:sp>
      <p:sp>
        <p:nvSpPr>
          <p:cNvPr id="9" name="TextBox 8"/>
          <p:cNvSpPr txBox="1"/>
          <p:nvPr userDrawn="1"/>
        </p:nvSpPr>
        <p:spPr>
          <a:xfrm>
            <a:off x="501650" y="6527014"/>
            <a:ext cx="2046241" cy="200055"/>
          </a:xfrm>
          <a:prstGeom prst="rect">
            <a:avLst/>
          </a:prstGeom>
          <a:noFill/>
        </p:spPr>
        <p:txBody>
          <a:bodyPr wrap="square" lIns="0" tIns="0" rIns="0" bIns="0" rtlCol="0">
            <a:noAutofit/>
          </a:bodyPr>
          <a:lstStyle/>
          <a:p>
            <a:pPr marL="0" indent="0">
              <a:spcBef>
                <a:spcPts val="600"/>
              </a:spcBef>
              <a:buSzPct val="100000"/>
              <a:buFont typeface="Arial"/>
              <a:buNone/>
            </a:pPr>
            <a:r>
              <a:rPr lang="en-US" sz="650" kern="1200" noProof="0" dirty="0">
                <a:solidFill>
                  <a:schemeClr val="tx1"/>
                </a:solidFill>
                <a:latin typeface="+mn-lt"/>
                <a:ea typeface="+mn-ea"/>
                <a:cs typeface="+mn-cs"/>
              </a:rPr>
              <a:t>©2021 Deloitte Touche</a:t>
            </a:r>
            <a:r>
              <a:rPr lang="en-US" sz="650" b="0" noProof="0" dirty="0">
                <a:ln>
                  <a:noFill/>
                </a:ln>
                <a:noFill/>
              </a:rPr>
              <a:t> </a:t>
            </a:r>
            <a:r>
              <a:rPr lang="en-US" sz="650" kern="1200" noProof="0" dirty="0">
                <a:solidFill>
                  <a:schemeClr val="tx1"/>
                </a:solidFill>
                <a:latin typeface="+mn-lt"/>
                <a:ea typeface="+mn-ea"/>
                <a:cs typeface="+mn-cs"/>
              </a:rPr>
              <a:t>Totmatsu</a:t>
            </a:r>
            <a:r>
              <a:rPr lang="en-US" sz="650" b="0" noProof="0" dirty="0">
                <a:ln>
                  <a:noFill/>
                </a:ln>
                <a:noFill/>
              </a:rPr>
              <a:t> </a:t>
            </a:r>
            <a:r>
              <a:rPr lang="en-US" sz="650" kern="1200" noProof="0" dirty="0">
                <a:solidFill>
                  <a:schemeClr val="tx1"/>
                </a:solidFill>
                <a:latin typeface="+mn-lt"/>
                <a:ea typeface="+mn-ea"/>
                <a:cs typeface="+mn-cs"/>
              </a:rPr>
              <a:t>India</a:t>
            </a:r>
            <a:r>
              <a:rPr lang="en-US" sz="650" b="0" noProof="0" dirty="0">
                <a:ln>
                  <a:noFill/>
                </a:ln>
                <a:noFill/>
              </a:rPr>
              <a:t> </a:t>
            </a:r>
            <a:r>
              <a:rPr lang="en-US" sz="650" kern="1200" noProof="0" dirty="0">
                <a:solidFill>
                  <a:schemeClr val="tx1"/>
                </a:solidFill>
                <a:latin typeface="+mn-lt"/>
                <a:ea typeface="+mn-ea"/>
                <a:cs typeface="+mn-cs"/>
              </a:rPr>
              <a:t>LLP</a:t>
            </a:r>
          </a:p>
        </p:txBody>
      </p:sp>
      <p:sp>
        <p:nvSpPr>
          <p:cNvPr id="10" name="TextBox 9"/>
          <p:cNvSpPr txBox="1"/>
          <p:nvPr userDrawn="1"/>
        </p:nvSpPr>
        <p:spPr>
          <a:xfrm>
            <a:off x="11166478" y="6527014"/>
            <a:ext cx="523873" cy="250069"/>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
        <p:nvSpPr>
          <p:cNvPr id="11" name="TextBox 10"/>
          <p:cNvSpPr txBox="1"/>
          <p:nvPr userDrawn="1"/>
        </p:nvSpPr>
        <p:spPr>
          <a:xfrm>
            <a:off x="4984104" y="6496682"/>
            <a:ext cx="2046241" cy="200055"/>
          </a:xfrm>
          <a:prstGeom prst="rect">
            <a:avLst/>
          </a:prstGeom>
          <a:noFill/>
        </p:spPr>
        <p:txBody>
          <a:bodyPr wrap="square" lIns="0" tIns="0" rIns="0" bIns="0" rtlCol="0">
            <a:noAutofit/>
          </a:bodyPr>
          <a:lstStyle/>
          <a:p>
            <a:pPr marL="0" indent="0" algn="ctr">
              <a:spcBef>
                <a:spcPts val="600"/>
              </a:spcBef>
              <a:buSzPct val="100000"/>
              <a:buFont typeface="Arial"/>
              <a:buNone/>
            </a:pPr>
            <a:r>
              <a:rPr lang="en-US" sz="650" kern="1200" noProof="0" dirty="0">
                <a:solidFill>
                  <a:schemeClr val="tx1"/>
                </a:solidFill>
                <a:latin typeface="+mn-lt"/>
                <a:ea typeface="+mn-ea"/>
                <a:cs typeface="+mn-cs"/>
              </a:rPr>
              <a:t>A&amp;C Team</a:t>
            </a:r>
          </a:p>
        </p:txBody>
      </p:sp>
    </p:spTree>
    <p:extLst>
      <p:ext uri="{BB962C8B-B14F-4D97-AF65-F5344CB8AC3E}">
        <p14:creationId xmlns:p14="http://schemas.microsoft.com/office/powerpoint/2010/main" val="275258771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85" r:id="rId27"/>
    <p:sldLayoutId id="2147483786" r:id="rId28"/>
    <p:sldLayoutId id="2147483787" r:id="rId29"/>
    <p:sldLayoutId id="2147483788" r:id="rId30"/>
    <p:sldLayoutId id="2147483701" r:id="rId31"/>
    <p:sldLayoutId id="2147483702" r:id="rId32"/>
    <p:sldLayoutId id="2147483755" r:id="rId33"/>
    <p:sldLayoutId id="2147483704" r:id="rId34"/>
    <p:sldLayoutId id="2147483705" r:id="rId35"/>
    <p:sldLayoutId id="2147483706" r:id="rId36"/>
    <p:sldLayoutId id="2147483707" r:id="rId37"/>
    <p:sldLayoutId id="2147483713" r:id="rId38"/>
    <p:sldLayoutId id="2147483708" r:id="rId39"/>
    <p:sldLayoutId id="2147483710" r:id="rId40"/>
    <p:sldLayoutId id="2147483754" r:id="rId41"/>
    <p:sldLayoutId id="2147483711" r:id="rId42"/>
    <p:sldLayoutId id="2147483753" r:id="rId43"/>
    <p:sldLayoutId id="2147483712" r:id="rId44"/>
    <p:sldLayoutId id="2147483678" r:id="rId45"/>
    <p:sldLayoutId id="2147483681" r:id="rId46"/>
    <p:sldLayoutId id="2147483735" r:id="rId47"/>
    <p:sldLayoutId id="2147483699" r:id="rId48"/>
    <p:sldLayoutId id="2147483714" r:id="rId49"/>
    <p:sldLayoutId id="2147483697" r:id="rId50"/>
    <p:sldLayoutId id="2147483715" r:id="rId51"/>
    <p:sldLayoutId id="2147483716" r:id="rId52"/>
    <p:sldLayoutId id="2147483717" r:id="rId53"/>
    <p:sldLayoutId id="2147483718" r:id="rId54"/>
    <p:sldLayoutId id="2147483728" r:id="rId55"/>
    <p:sldLayoutId id="2147483720" r:id="rId56"/>
    <p:sldLayoutId id="2147483721" r:id="rId57"/>
    <p:sldLayoutId id="2147483722" r:id="rId58"/>
    <p:sldLayoutId id="2147483695" r:id="rId59"/>
    <p:sldLayoutId id="2147483751" r:id="rId60"/>
    <p:sldLayoutId id="2147483724" r:id="rId61"/>
    <p:sldLayoutId id="2147483726" r:id="rId62"/>
    <p:sldLayoutId id="2147483727" r:id="rId63"/>
    <p:sldLayoutId id="2147483698" r:id="rId64"/>
    <p:sldLayoutId id="2147483752" r:id="rId65"/>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71"/>
            </p:custDataLst>
            <p:extLst>
              <p:ext uri="{D42A27DB-BD31-4B8C-83A1-F6EECF244321}">
                <p14:modId xmlns:p14="http://schemas.microsoft.com/office/powerpoint/2010/main" val="197045059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20514" name="think-cell Slide" r:id="rId72" imgW="270" imgH="270" progId="TCLayout.ActiveDocument.1">
                  <p:embed/>
                </p:oleObj>
              </mc:Choice>
              <mc:Fallback>
                <p:oleObj name="think-cell Slide" r:id="rId72" imgW="270" imgH="270" progId="TCLayout.ActiveDocument.1">
                  <p:embed/>
                  <p:pic>
                    <p:nvPicPr>
                      <p:cNvPr id="4" name="Object 3" hidden="1"/>
                      <p:cNvPicPr/>
                      <p:nvPr/>
                    </p:nvPicPr>
                    <p:blipFill>
                      <a:blip r:embed="rId73"/>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692150"/>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503240" y="1735533"/>
            <a:ext cx="11188700" cy="4716462"/>
          </a:xfrm>
          <a:prstGeom prst="rect">
            <a:avLst/>
          </a:prstGeom>
        </p:spPr>
        <p:txBody>
          <a:bodyPr vert="horz" lIns="0" tIns="0" rIns="0" bIns="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Box 7"/>
          <p:cNvSpPr txBox="1"/>
          <p:nvPr userDrawn="1"/>
        </p:nvSpPr>
        <p:spPr>
          <a:xfrm>
            <a:off x="6485817" y="6527014"/>
            <a:ext cx="4896560" cy="200055"/>
          </a:xfrm>
          <a:prstGeom prst="rect">
            <a:avLst/>
          </a:prstGeom>
          <a:noFill/>
        </p:spPr>
        <p:txBody>
          <a:bodyPr wrap="square" lIns="0" tIns="0" rIns="0" bIns="0" rtlCol="0">
            <a:noAutofit/>
          </a:bodyPr>
          <a:lstStyle/>
          <a:p>
            <a:pPr marL="0" indent="0" algn="r">
              <a:spcBef>
                <a:spcPts val="0"/>
              </a:spcBef>
              <a:buSzPct val="100000"/>
              <a:buFont typeface="Arial"/>
              <a:buNone/>
            </a:pPr>
            <a:r>
              <a:rPr lang="en-US" sz="650" noProof="0" dirty="0">
                <a:solidFill>
                  <a:schemeClr val="tx1"/>
                </a:solidFill>
              </a:rPr>
              <a:t>Induction Manual</a:t>
            </a:r>
          </a:p>
        </p:txBody>
      </p:sp>
      <p:sp>
        <p:nvSpPr>
          <p:cNvPr id="9" name="TextBox 8"/>
          <p:cNvSpPr txBox="1"/>
          <p:nvPr userDrawn="1"/>
        </p:nvSpPr>
        <p:spPr>
          <a:xfrm>
            <a:off x="501650" y="6527014"/>
            <a:ext cx="2046241" cy="200055"/>
          </a:xfrm>
          <a:prstGeom prst="rect">
            <a:avLst/>
          </a:prstGeom>
          <a:noFill/>
        </p:spPr>
        <p:txBody>
          <a:bodyPr wrap="square" lIns="0" tIns="0" rIns="0" bIns="0" rtlCol="0">
            <a:noAutofit/>
          </a:bodyPr>
          <a:lstStyle/>
          <a:p>
            <a:pPr marL="0" indent="0">
              <a:spcBef>
                <a:spcPts val="600"/>
              </a:spcBef>
              <a:buSzPct val="100000"/>
              <a:buFont typeface="Arial"/>
              <a:buNone/>
            </a:pPr>
            <a:r>
              <a:rPr lang="en-US" sz="650" kern="1200" noProof="0" dirty="0">
                <a:solidFill>
                  <a:schemeClr val="tx1"/>
                </a:solidFill>
                <a:latin typeface="+mn-lt"/>
                <a:ea typeface="+mn-ea"/>
                <a:cs typeface="+mn-cs"/>
              </a:rPr>
              <a:t>©2021 Deloitte Touche</a:t>
            </a:r>
            <a:r>
              <a:rPr lang="en-US" sz="650" b="0" noProof="0" dirty="0">
                <a:ln>
                  <a:noFill/>
                </a:ln>
                <a:noFill/>
              </a:rPr>
              <a:t> </a:t>
            </a:r>
            <a:r>
              <a:rPr lang="en-US" sz="650" kern="1200" noProof="0" dirty="0">
                <a:solidFill>
                  <a:schemeClr val="tx1"/>
                </a:solidFill>
                <a:latin typeface="+mn-lt"/>
                <a:ea typeface="+mn-ea"/>
                <a:cs typeface="+mn-cs"/>
              </a:rPr>
              <a:t>Totmatsu</a:t>
            </a:r>
            <a:r>
              <a:rPr lang="en-US" sz="650" b="0" noProof="0" dirty="0">
                <a:ln>
                  <a:noFill/>
                </a:ln>
                <a:noFill/>
              </a:rPr>
              <a:t> </a:t>
            </a:r>
            <a:r>
              <a:rPr lang="en-US" sz="650" kern="1200" noProof="0" dirty="0">
                <a:solidFill>
                  <a:schemeClr val="tx1"/>
                </a:solidFill>
                <a:latin typeface="+mn-lt"/>
                <a:ea typeface="+mn-ea"/>
                <a:cs typeface="+mn-cs"/>
              </a:rPr>
              <a:t>India</a:t>
            </a:r>
            <a:r>
              <a:rPr lang="en-US" sz="650" b="0" noProof="0" dirty="0">
                <a:ln>
                  <a:noFill/>
                </a:ln>
                <a:noFill/>
              </a:rPr>
              <a:t> </a:t>
            </a:r>
            <a:r>
              <a:rPr lang="en-US" sz="650" kern="1200" noProof="0" dirty="0">
                <a:solidFill>
                  <a:schemeClr val="tx1"/>
                </a:solidFill>
                <a:latin typeface="+mn-lt"/>
                <a:ea typeface="+mn-ea"/>
                <a:cs typeface="+mn-cs"/>
              </a:rPr>
              <a:t>LLP</a:t>
            </a:r>
          </a:p>
        </p:txBody>
      </p:sp>
      <p:sp>
        <p:nvSpPr>
          <p:cNvPr id="10" name="TextBox 9"/>
          <p:cNvSpPr txBox="1"/>
          <p:nvPr userDrawn="1"/>
        </p:nvSpPr>
        <p:spPr>
          <a:xfrm>
            <a:off x="11166478" y="6527014"/>
            <a:ext cx="523873" cy="250069"/>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650" noProof="0" smtClean="0">
                <a:solidFill>
                  <a:schemeClr val="tx1"/>
                </a:solidFill>
              </a:rPr>
              <a:pPr marL="0" indent="0" algn="r">
                <a:spcBef>
                  <a:spcPts val="600"/>
                </a:spcBef>
                <a:buSzPct val="100000"/>
                <a:buFont typeface="Arial"/>
                <a:buNone/>
              </a:pPr>
              <a:t>‹#›</a:t>
            </a:fld>
            <a:endParaRPr lang="en-US" sz="650" noProof="0" dirty="0">
              <a:solidFill>
                <a:schemeClr val="tx1"/>
              </a:solidFill>
            </a:endParaRPr>
          </a:p>
        </p:txBody>
      </p:sp>
      <p:sp>
        <p:nvSpPr>
          <p:cNvPr id="11" name="TextBox 10"/>
          <p:cNvSpPr txBox="1"/>
          <p:nvPr userDrawn="1"/>
        </p:nvSpPr>
        <p:spPr>
          <a:xfrm>
            <a:off x="4984104" y="6496682"/>
            <a:ext cx="2046241" cy="200055"/>
          </a:xfrm>
          <a:prstGeom prst="rect">
            <a:avLst/>
          </a:prstGeom>
          <a:noFill/>
        </p:spPr>
        <p:txBody>
          <a:bodyPr wrap="square" lIns="0" tIns="0" rIns="0" bIns="0" rtlCol="0">
            <a:noAutofit/>
          </a:bodyPr>
          <a:lstStyle/>
          <a:p>
            <a:pPr marL="0" indent="0" algn="ctr">
              <a:spcBef>
                <a:spcPts val="600"/>
              </a:spcBef>
              <a:buSzPct val="100000"/>
              <a:buFont typeface="Arial"/>
              <a:buNone/>
            </a:pPr>
            <a:r>
              <a:rPr lang="en-US" sz="650" kern="1200" noProof="0" dirty="0">
                <a:solidFill>
                  <a:schemeClr val="tx1"/>
                </a:solidFill>
                <a:latin typeface="+mn-lt"/>
                <a:ea typeface="+mn-ea"/>
                <a:cs typeface="+mn-cs"/>
              </a:rPr>
              <a:t>A&amp;C Team</a:t>
            </a:r>
          </a:p>
        </p:txBody>
      </p:sp>
    </p:spTree>
    <p:extLst>
      <p:ext uri="{BB962C8B-B14F-4D97-AF65-F5344CB8AC3E}">
        <p14:creationId xmlns:p14="http://schemas.microsoft.com/office/powerpoint/2010/main" val="45327336"/>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 id="2147483840" r:id="rId32"/>
    <p:sldLayoutId id="2147483841" r:id="rId33"/>
    <p:sldLayoutId id="2147483842" r:id="rId34"/>
    <p:sldLayoutId id="2147483843" r:id="rId35"/>
    <p:sldLayoutId id="2147483844" r:id="rId36"/>
    <p:sldLayoutId id="2147483845" r:id="rId37"/>
    <p:sldLayoutId id="2147483846" r:id="rId38"/>
    <p:sldLayoutId id="2147483847" r:id="rId39"/>
    <p:sldLayoutId id="2147483848" r:id="rId40"/>
    <p:sldLayoutId id="2147483849" r:id="rId41"/>
    <p:sldLayoutId id="2147483850" r:id="rId42"/>
    <p:sldLayoutId id="2147483851" r:id="rId43"/>
    <p:sldLayoutId id="2147483852" r:id="rId44"/>
    <p:sldLayoutId id="2147483854" r:id="rId45"/>
    <p:sldLayoutId id="2147483855" r:id="rId46"/>
    <p:sldLayoutId id="2147483856" r:id="rId47"/>
    <p:sldLayoutId id="2147483857" r:id="rId48"/>
    <p:sldLayoutId id="2147483858" r:id="rId49"/>
    <p:sldLayoutId id="2147483859" r:id="rId50"/>
    <p:sldLayoutId id="2147483860" r:id="rId51"/>
    <p:sldLayoutId id="2147483861" r:id="rId52"/>
    <p:sldLayoutId id="2147483862" r:id="rId53"/>
    <p:sldLayoutId id="2147483863" r:id="rId54"/>
    <p:sldLayoutId id="2147483864" r:id="rId55"/>
    <p:sldLayoutId id="2147483865" r:id="rId56"/>
    <p:sldLayoutId id="2147483866" r:id="rId57"/>
    <p:sldLayoutId id="2147483867" r:id="rId58"/>
    <p:sldLayoutId id="2147483868" r:id="rId59"/>
    <p:sldLayoutId id="2147483869" r:id="rId60"/>
    <p:sldLayoutId id="2147483870" r:id="rId61"/>
    <p:sldLayoutId id="2147483871" r:id="rId62"/>
    <p:sldLayoutId id="2147483872" r:id="rId63"/>
    <p:sldLayoutId id="2147483873" r:id="rId64"/>
    <p:sldLayoutId id="2147483874" r:id="rId65"/>
    <p:sldLayoutId id="2147483875" r:id="rId66"/>
    <p:sldLayoutId id="2147483877" r:id="rId67"/>
    <p:sldLayoutId id="2147483878" r:id="rId68"/>
  </p:sldLayoutIdLst>
  <p:transition>
    <p:fade/>
  </p:transition>
  <p:hf hdr="0" ftr="0" dt="0"/>
  <p:txStyles>
    <p:titleStyle>
      <a:lvl1pPr algn="l" defTabSz="914400" rtl="0" eaLnBrk="1" latinLnBrk="0" hangingPunct="1">
        <a:spcBef>
          <a:spcPct val="0"/>
        </a:spcBef>
        <a:buNone/>
        <a:defRPr sz="2000" kern="1200">
          <a:solidFill>
            <a:schemeClr val="tx1"/>
          </a:solidFill>
          <a:latin typeface="+mj-lt"/>
          <a:ea typeface="+mj-ea"/>
          <a:cs typeface="+mj-cs"/>
        </a:defRPr>
      </a:lvl1pPr>
    </p:titleStyle>
    <p:body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2" orient="horz" pos="2160">
          <p15:clr>
            <a:srgbClr val="F26B43"/>
          </p15:clr>
        </p15:guide>
        <p15:guide id="3" orient="horz" pos="4020">
          <p15:clr>
            <a:srgbClr val="F26B43"/>
          </p15:clr>
        </p15:guide>
        <p15:guide id="4" pos="237">
          <p15:clr>
            <a:srgbClr val="F26B43"/>
          </p15:clr>
        </p15:guide>
        <p15:guide id="5" pos="5523">
          <p15:clr>
            <a:srgbClr val="F26B43"/>
          </p15:clr>
        </p15:guide>
        <p15:guide id="6" orient="horz" pos="1071">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1" orient="horz" pos="1049">
          <p15:clr>
            <a:srgbClr val="F26B43"/>
          </p15:clr>
        </p15:guide>
        <p15:guide id="22" orient="horz" pos="6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6.xml"/></Relationships>
</file>

<file path=ppt/slides/_rels/slide10.xml.rels><?xml version="1.0" encoding="UTF-8" standalone="yes"?>
<Relationships xmlns="http://schemas.openxmlformats.org/package/2006/relationships"><Relationship Id="rId13" Type="http://schemas.openxmlformats.org/officeDocument/2006/relationships/image" Target="../media/image33.jpeg"/><Relationship Id="rId18" Type="http://schemas.openxmlformats.org/officeDocument/2006/relationships/image" Target="../media/image38.png"/><Relationship Id="rId26" Type="http://schemas.openxmlformats.org/officeDocument/2006/relationships/image" Target="../media/image46.jpg"/><Relationship Id="rId39" Type="http://schemas.openxmlformats.org/officeDocument/2006/relationships/image" Target="../media/image59.jpeg"/><Relationship Id="rId21" Type="http://schemas.openxmlformats.org/officeDocument/2006/relationships/image" Target="../media/image41.png"/><Relationship Id="rId34" Type="http://schemas.openxmlformats.org/officeDocument/2006/relationships/image" Target="../media/image54.png"/><Relationship Id="rId42" Type="http://schemas.openxmlformats.org/officeDocument/2006/relationships/image" Target="../media/image62.jpeg"/><Relationship Id="rId47" Type="http://schemas.openxmlformats.org/officeDocument/2006/relationships/image" Target="../media/image67.png"/><Relationship Id="rId50" Type="http://schemas.openxmlformats.org/officeDocument/2006/relationships/image" Target="../media/image70.png"/><Relationship Id="rId55" Type="http://schemas.openxmlformats.org/officeDocument/2006/relationships/image" Target="../media/image75.jpeg"/><Relationship Id="rId7" Type="http://schemas.openxmlformats.org/officeDocument/2006/relationships/image" Target="../media/image27.JPEG"/><Relationship Id="rId2" Type="http://schemas.openxmlformats.org/officeDocument/2006/relationships/notesSlide" Target="../notesSlides/notesSlide9.xml"/><Relationship Id="rId16" Type="http://schemas.openxmlformats.org/officeDocument/2006/relationships/image" Target="../media/image36.png"/><Relationship Id="rId29" Type="http://schemas.openxmlformats.org/officeDocument/2006/relationships/image" Target="../media/image49.png"/><Relationship Id="rId11" Type="http://schemas.openxmlformats.org/officeDocument/2006/relationships/image" Target="../media/image31.png"/><Relationship Id="rId24" Type="http://schemas.openxmlformats.org/officeDocument/2006/relationships/image" Target="../media/image44.jpeg"/><Relationship Id="rId32" Type="http://schemas.openxmlformats.org/officeDocument/2006/relationships/image" Target="../media/image52.png"/><Relationship Id="rId37" Type="http://schemas.openxmlformats.org/officeDocument/2006/relationships/image" Target="../media/image57.jpeg"/><Relationship Id="rId40" Type="http://schemas.openxmlformats.org/officeDocument/2006/relationships/image" Target="../media/image60.png"/><Relationship Id="rId45" Type="http://schemas.openxmlformats.org/officeDocument/2006/relationships/image" Target="../media/image65.png"/><Relationship Id="rId53" Type="http://schemas.openxmlformats.org/officeDocument/2006/relationships/image" Target="../media/image73.png"/><Relationship Id="rId58" Type="http://schemas.openxmlformats.org/officeDocument/2006/relationships/image" Target="../media/image78.jpeg"/><Relationship Id="rId5" Type="http://schemas.openxmlformats.org/officeDocument/2006/relationships/image" Target="../media/image25.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jpeg"/><Relationship Id="rId14" Type="http://schemas.openxmlformats.org/officeDocument/2006/relationships/image" Target="../media/image34.jpe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jpeg"/><Relationship Id="rId35" Type="http://schemas.openxmlformats.org/officeDocument/2006/relationships/image" Target="../media/image55.jpeg"/><Relationship Id="rId43" Type="http://schemas.openxmlformats.org/officeDocument/2006/relationships/image" Target="../media/image63.png"/><Relationship Id="rId48" Type="http://schemas.openxmlformats.org/officeDocument/2006/relationships/image" Target="../media/image68.png"/><Relationship Id="rId56" Type="http://schemas.openxmlformats.org/officeDocument/2006/relationships/image" Target="../media/image76.png"/><Relationship Id="rId8" Type="http://schemas.openxmlformats.org/officeDocument/2006/relationships/image" Target="../media/image28.png"/><Relationship Id="rId51" Type="http://schemas.openxmlformats.org/officeDocument/2006/relationships/image" Target="../media/image71.png"/><Relationship Id="rId3" Type="http://schemas.openxmlformats.org/officeDocument/2006/relationships/image" Target="../media/image23.png"/><Relationship Id="rId12" Type="http://schemas.openxmlformats.org/officeDocument/2006/relationships/image" Target="../media/image32.jpe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jpeg"/><Relationship Id="rId46" Type="http://schemas.openxmlformats.org/officeDocument/2006/relationships/image" Target="../media/image66.png"/><Relationship Id="rId59" Type="http://schemas.openxmlformats.org/officeDocument/2006/relationships/image" Target="../media/image79.jpeg"/><Relationship Id="rId20" Type="http://schemas.openxmlformats.org/officeDocument/2006/relationships/image" Target="../media/image40.png"/><Relationship Id="rId41" Type="http://schemas.openxmlformats.org/officeDocument/2006/relationships/image" Target="../media/image61.jpeg"/><Relationship Id="rId54" Type="http://schemas.openxmlformats.org/officeDocument/2006/relationships/image" Target="../media/image74.png"/><Relationship Id="rId1" Type="http://schemas.openxmlformats.org/officeDocument/2006/relationships/slideLayout" Target="../slideLayouts/slideLayout29.xml"/><Relationship Id="rId6" Type="http://schemas.openxmlformats.org/officeDocument/2006/relationships/image" Target="../media/image26.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jpeg"/><Relationship Id="rId36" Type="http://schemas.openxmlformats.org/officeDocument/2006/relationships/image" Target="../media/image56.png"/><Relationship Id="rId49" Type="http://schemas.openxmlformats.org/officeDocument/2006/relationships/image" Target="../media/image69.png"/><Relationship Id="rId57" Type="http://schemas.openxmlformats.org/officeDocument/2006/relationships/image" Target="../media/image77.jpeg"/><Relationship Id="rId10" Type="http://schemas.openxmlformats.org/officeDocument/2006/relationships/image" Target="../media/image30.png"/><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jpg"/><Relationship Id="rId18" Type="http://schemas.openxmlformats.org/officeDocument/2006/relationships/image" Target="../media/image95.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0.xml"/><Relationship Id="rId16" Type="http://schemas.openxmlformats.org/officeDocument/2006/relationships/image" Target="../media/image93.jpg"/><Relationship Id="rId20" Type="http://schemas.openxmlformats.org/officeDocument/2006/relationships/image" Target="../media/image97.png"/><Relationship Id="rId1" Type="http://schemas.openxmlformats.org/officeDocument/2006/relationships/slideLayout" Target="../slideLayouts/slideLayout4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5" Type="http://schemas.openxmlformats.org/officeDocument/2006/relationships/image" Target="../media/image92.jpg"/><Relationship Id="rId10" Type="http://schemas.openxmlformats.org/officeDocument/2006/relationships/image" Target="../media/image87.png"/><Relationship Id="rId19" Type="http://schemas.openxmlformats.org/officeDocument/2006/relationships/image" Target="../media/image96.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jpg"/><Relationship Id="rId22" Type="http://schemas.openxmlformats.org/officeDocument/2006/relationships/image" Target="../media/image99.pn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jpeg"/><Relationship Id="rId7" Type="http://schemas.openxmlformats.org/officeDocument/2006/relationships/image" Target="../media/image105.jpeg"/><Relationship Id="rId2" Type="http://schemas.openxmlformats.org/officeDocument/2006/relationships/notesSlide" Target="../notesSlides/notesSlide12.xml"/><Relationship Id="rId1" Type="http://schemas.openxmlformats.org/officeDocument/2006/relationships/slideLayout" Target="../slideLayouts/slideLayout42.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7.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8" Type="http://schemas.openxmlformats.org/officeDocument/2006/relationships/hyperlink" Target="https://www.linkedin.com/learning/building-recommender-systems-with-machine-learning-and-ai/install-anaconda-review-course-materials-and-create-movie-recommendations?u=1504" TargetMode="External"/><Relationship Id="rId13" Type="http://schemas.openxmlformats.org/officeDocument/2006/relationships/hyperlink" Target="https://deloittedevelopment.udemy.com/course/deeplearning/" TargetMode="External"/><Relationship Id="rId3" Type="http://schemas.openxmlformats.org/officeDocument/2006/relationships/hyperlink" Target="https://www.linkedin.com/learning/powerpoint-designing-better-slides/how-to-use-the-exercise-files?u=1504" TargetMode="External"/><Relationship Id="rId7" Type="http://schemas.openxmlformats.org/officeDocument/2006/relationships/hyperlink" Target="https://www.linkedin.com/learning/sql-essential-training-3/understanding-sql?u=1504" TargetMode="External"/><Relationship Id="rId12" Type="http://schemas.openxmlformats.org/officeDocument/2006/relationships/hyperlink" Target="https://www.linkedin.com/learning/paths/advance-your-skills-in-deep-learning-and-neural-networks?u=1504" TargetMode="External"/><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hyperlink" Target="https://www.linkedin.com/learning/sql-data-reporting-and-analysis-2?u=1504" TargetMode="External"/><Relationship Id="rId11" Type="http://schemas.openxmlformats.org/officeDocument/2006/relationships/hyperlink" Target="https://www.linkedin.com/learning/paths/master-the-fundamentals-of-ai-and-machine-learning?u=1504" TargetMode="External"/><Relationship Id="rId5" Type="http://schemas.openxmlformats.org/officeDocument/2006/relationships/hyperlink" Target="https://deloittedevelopment.udemy.com/course/70-778-analyzing-and-visualizing-data-with-power-bi/?start=0#overview" TargetMode="External"/><Relationship Id="rId10" Type="http://schemas.openxmlformats.org/officeDocument/2006/relationships/hyperlink" Target="https://deloittedevelopment.udemy.com/course/python-for-data-science-and-machine-learning-bootcamp/" TargetMode="External"/><Relationship Id="rId4" Type="http://schemas.openxmlformats.org/officeDocument/2006/relationships/hyperlink" Target="https://www.linkedin.com/learning/paths/master-advanced-excel-data-analytics-skills?u=1504" TargetMode="External"/><Relationship Id="rId9" Type="http://schemas.openxmlformats.org/officeDocument/2006/relationships/hyperlink" Target="https://deloittedevelopment.udemy.com/course/python-for-time-series-data-analysis/" TargetMode="External"/><Relationship Id="rId14" Type="http://schemas.openxmlformats.org/officeDocument/2006/relationships/hyperlink" Target="https://www.coursera.org/learn/mlops-fundamental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2.xml"/><Relationship Id="rId5" Type="http://schemas.openxmlformats.org/officeDocument/2006/relationships/image" Target="../media/image6.pn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 Id="rId9"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6.jpg"/><Relationship Id="rId4" Type="http://schemas.openxmlformats.org/officeDocument/2006/relationships/diagramLayout" Target="../diagrams/layout1.xml"/><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19.jpg"/><Relationship Id="rId11" Type="http://schemas.openxmlformats.org/officeDocument/2006/relationships/image" Target="../media/image22.png"/><Relationship Id="rId5" Type="http://schemas.microsoft.com/office/2007/relationships/hdphoto" Target="../media/hdphoto1.wdp"/><Relationship Id="rId10" Type="http://schemas.openxmlformats.org/officeDocument/2006/relationships/image" Target="../media/image21.jpeg"/><Relationship Id="rId4" Type="http://schemas.openxmlformats.org/officeDocument/2006/relationships/image" Target="../media/image18.png"/><Relationship Id="rId9"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80891" y="6336511"/>
            <a:ext cx="4195762" cy="223838"/>
          </a:xfrm>
        </p:spPr>
        <p:txBody>
          <a:bodyPr/>
          <a:lstStyle/>
          <a:p>
            <a:r>
              <a:rPr lang="en-US" dirty="0"/>
              <a:t>August  2021</a:t>
            </a:r>
            <a:endParaRPr lang="en-IN" dirty="0"/>
          </a:p>
        </p:txBody>
      </p:sp>
      <p:sp>
        <p:nvSpPr>
          <p:cNvPr id="5" name="Subtitle 2"/>
          <p:cNvSpPr txBox="1">
            <a:spLocks/>
          </p:cNvSpPr>
          <p:nvPr/>
        </p:nvSpPr>
        <p:spPr bwMode="gray">
          <a:xfrm>
            <a:off x="580891" y="5988919"/>
            <a:ext cx="4766172" cy="31372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00000"/>
              <a:buFont typeface="Arial" panose="020B0604020202020204" pitchFamily="34" charset="0"/>
              <a:buNone/>
              <a:defRPr sz="1600" b="0" kern="1200">
                <a:solidFill>
                  <a:schemeClr val="bg1"/>
                </a:solidFill>
                <a:latin typeface="+mn-lt"/>
                <a:ea typeface="+mn-ea"/>
                <a:cs typeface="+mn-cs"/>
              </a:defRPr>
            </a:lvl1pPr>
            <a:lvl2pPr marL="457200" indent="0" algn="ctr" defTabSz="914400" rtl="0" eaLnBrk="1" latinLnBrk="0" hangingPunct="1">
              <a:spcBef>
                <a:spcPts val="0"/>
              </a:spcBef>
              <a:spcAft>
                <a:spcPts val="1000"/>
              </a:spcAft>
              <a:buClrTx/>
              <a:buSzPct val="100000"/>
              <a:buFont typeface="Arial"/>
              <a:buNone/>
              <a:defRPr lang="en-US" sz="2000" b="1" kern="1200">
                <a:solidFill>
                  <a:schemeClr val="tx1"/>
                </a:solidFill>
                <a:latin typeface="+mn-lt"/>
                <a:ea typeface="+mn-ea"/>
                <a:cs typeface="+mn-cs"/>
              </a:defRPr>
            </a:lvl2pPr>
            <a:lvl3pPr marL="914400" indent="0" algn="ctr" defTabSz="914400" rtl="0" eaLnBrk="1" latinLnBrk="0" hangingPunct="1">
              <a:spcBef>
                <a:spcPts val="0"/>
              </a:spcBef>
              <a:spcAft>
                <a:spcPts val="1000"/>
              </a:spcAft>
              <a:buClrTx/>
              <a:buSzPct val="10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spcBef>
                <a:spcPts val="0"/>
              </a:spcBef>
              <a:spcAft>
                <a:spcPts val="1000"/>
              </a:spcAft>
              <a:buClrTx/>
              <a:buSzPct val="100000"/>
              <a:buFont typeface="Verdana" panose="020B0604030504040204" pitchFamily="34" charset="0"/>
              <a:buNone/>
              <a:defRPr lang="en-US" sz="1600" kern="1200" baseline="0">
                <a:solidFill>
                  <a:schemeClr val="tx1"/>
                </a:solidFill>
                <a:latin typeface="+mn-lt"/>
                <a:ea typeface="+mn-ea"/>
                <a:cs typeface="+mn-cs"/>
              </a:defRPr>
            </a:lvl4pPr>
            <a:lvl5pPr marL="1828800" indent="0" algn="ctr" defTabSz="798513" rtl="0" eaLnBrk="1" latinLnBrk="0" hangingPunct="1">
              <a:spcBef>
                <a:spcPts val="0"/>
              </a:spcBef>
              <a:spcAft>
                <a:spcPts val="1000"/>
              </a:spcAft>
              <a:buClrTx/>
              <a:buSzPct val="100000"/>
              <a:buFont typeface="Verdana" panose="020B0604030504040204" pitchFamily="34" charset="0"/>
              <a:buNone/>
              <a:tabLst/>
              <a:defRPr lang="en-US" sz="1600" kern="1200" baseline="0">
                <a:solidFill>
                  <a:schemeClr val="tx1"/>
                </a:solidFill>
                <a:latin typeface="+mn-lt"/>
                <a:ea typeface="+mn-ea"/>
                <a:cs typeface="+mn-cs"/>
              </a:defRPr>
            </a:lvl5pPr>
            <a:lvl6pPr marL="22860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6pPr>
            <a:lvl7pPr marL="2743200" indent="0" algn="ctr" defTabSz="914400" rtl="0" eaLnBrk="1" latinLnBrk="0" hangingPunct="1">
              <a:spcBef>
                <a:spcPts val="0"/>
              </a:spcBef>
              <a:spcAft>
                <a:spcPts val="1000"/>
              </a:spcAft>
              <a:buFont typeface="Verdana" panose="020B0604030504040204" pitchFamily="34" charset="0"/>
              <a:buNone/>
              <a:defRPr sz="1600" kern="1200">
                <a:solidFill>
                  <a:schemeClr val="tx1"/>
                </a:solidFill>
                <a:latin typeface="+mn-lt"/>
                <a:ea typeface="+mn-ea"/>
                <a:cs typeface="+mn-cs"/>
              </a:defRPr>
            </a:lvl7pPr>
            <a:lvl8pPr marL="32004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8pPr>
            <a:lvl9pPr marL="36576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kumimoji="0" lang="en-US" sz="1800" b="1" i="0" u="none" strike="noStrike" kern="1200" cap="none" spc="0" normalizeH="0" baseline="0" noProof="0" dirty="0">
                <a:ln>
                  <a:noFill/>
                </a:ln>
                <a:solidFill>
                  <a:srgbClr val="86BC25"/>
                </a:solidFill>
                <a:effectLst/>
                <a:uLnTx/>
                <a:uFillTx/>
                <a:latin typeface="Verdana"/>
                <a:ea typeface="+mn-ea"/>
                <a:cs typeface="+mn-cs"/>
              </a:rPr>
              <a:t>AI and Data</a:t>
            </a:r>
          </a:p>
        </p:txBody>
      </p:sp>
      <p:sp>
        <p:nvSpPr>
          <p:cNvPr id="6" name="Subtitle 2"/>
          <p:cNvSpPr txBox="1">
            <a:spLocks/>
          </p:cNvSpPr>
          <p:nvPr/>
        </p:nvSpPr>
        <p:spPr bwMode="gray">
          <a:xfrm>
            <a:off x="580891" y="5609685"/>
            <a:ext cx="4194008" cy="379234"/>
          </a:xfrm>
          <a:prstGeom prst="rect">
            <a:avLst/>
          </a:prstGeom>
        </p:spPr>
        <p:txBody>
          <a:bodyPr vert="horz" lIns="0" tIns="0" rIns="0" bIns="0" rtlCol="0" anchor="b" anchorCtr="0">
            <a:noAutofit/>
          </a:bodyPr>
          <a:lstStyle>
            <a:lvl1pPr marL="0" indent="0" algn="l" defTabSz="914400" rtl="0" eaLnBrk="1" latinLnBrk="0" hangingPunct="1">
              <a:lnSpc>
                <a:spcPct val="100000"/>
              </a:lnSpc>
              <a:spcBef>
                <a:spcPts val="0"/>
              </a:spcBef>
              <a:spcAft>
                <a:spcPts val="0"/>
              </a:spcAft>
              <a:buSzPct val="100000"/>
              <a:buFont typeface="Arial" panose="020B0604020202020204" pitchFamily="34" charset="0"/>
              <a:buNone/>
              <a:defRPr sz="1600" b="0" kern="1200">
                <a:solidFill>
                  <a:schemeClr val="bg1"/>
                </a:solidFill>
                <a:latin typeface="+mn-lt"/>
                <a:ea typeface="+mn-ea"/>
                <a:cs typeface="+mn-cs"/>
              </a:defRPr>
            </a:lvl1pPr>
            <a:lvl2pPr marL="457200" indent="0" algn="ctr" defTabSz="914400" rtl="0" eaLnBrk="1" latinLnBrk="0" hangingPunct="1">
              <a:spcBef>
                <a:spcPts val="0"/>
              </a:spcBef>
              <a:spcAft>
                <a:spcPts val="1000"/>
              </a:spcAft>
              <a:buClrTx/>
              <a:buSzPct val="100000"/>
              <a:buFont typeface="Arial"/>
              <a:buNone/>
              <a:defRPr lang="en-US" sz="2000" b="1" kern="1200">
                <a:solidFill>
                  <a:schemeClr val="tx1"/>
                </a:solidFill>
                <a:latin typeface="+mn-lt"/>
                <a:ea typeface="+mn-ea"/>
                <a:cs typeface="+mn-cs"/>
              </a:defRPr>
            </a:lvl2pPr>
            <a:lvl3pPr marL="914400" indent="0" algn="ctr" defTabSz="914400" rtl="0" eaLnBrk="1" latinLnBrk="0" hangingPunct="1">
              <a:spcBef>
                <a:spcPts val="0"/>
              </a:spcBef>
              <a:spcAft>
                <a:spcPts val="1000"/>
              </a:spcAft>
              <a:buClrTx/>
              <a:buSzPct val="100000"/>
              <a:buFont typeface="Arial" panose="020B0604020202020204" pitchFamily="34" charset="0"/>
              <a:buNone/>
              <a:defRPr lang="en-US" sz="1800" kern="1200">
                <a:solidFill>
                  <a:schemeClr val="tx1"/>
                </a:solidFill>
                <a:latin typeface="+mn-lt"/>
                <a:ea typeface="+mn-ea"/>
                <a:cs typeface="+mn-cs"/>
              </a:defRPr>
            </a:lvl3pPr>
            <a:lvl4pPr marL="1371600" indent="0" algn="ctr" defTabSz="914400" rtl="0" eaLnBrk="1" latinLnBrk="0" hangingPunct="1">
              <a:spcBef>
                <a:spcPts val="0"/>
              </a:spcBef>
              <a:spcAft>
                <a:spcPts val="1000"/>
              </a:spcAft>
              <a:buClrTx/>
              <a:buSzPct val="100000"/>
              <a:buFont typeface="Verdana" panose="020B0604030504040204" pitchFamily="34" charset="0"/>
              <a:buNone/>
              <a:defRPr lang="en-US" sz="1600" kern="1200" baseline="0">
                <a:solidFill>
                  <a:schemeClr val="tx1"/>
                </a:solidFill>
                <a:latin typeface="+mn-lt"/>
                <a:ea typeface="+mn-ea"/>
                <a:cs typeface="+mn-cs"/>
              </a:defRPr>
            </a:lvl4pPr>
            <a:lvl5pPr marL="1828800" indent="0" algn="ctr" defTabSz="798513" rtl="0" eaLnBrk="1" latinLnBrk="0" hangingPunct="1">
              <a:spcBef>
                <a:spcPts val="0"/>
              </a:spcBef>
              <a:spcAft>
                <a:spcPts val="1000"/>
              </a:spcAft>
              <a:buClrTx/>
              <a:buSzPct val="100000"/>
              <a:buFont typeface="Verdana" panose="020B0604030504040204" pitchFamily="34" charset="0"/>
              <a:buNone/>
              <a:tabLst/>
              <a:defRPr lang="en-US" sz="1600" kern="1200" baseline="0">
                <a:solidFill>
                  <a:schemeClr val="tx1"/>
                </a:solidFill>
                <a:latin typeface="+mn-lt"/>
                <a:ea typeface="+mn-ea"/>
                <a:cs typeface="+mn-cs"/>
              </a:defRPr>
            </a:lvl5pPr>
            <a:lvl6pPr marL="22860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6pPr>
            <a:lvl7pPr marL="2743200" indent="0" algn="ctr" defTabSz="914400" rtl="0" eaLnBrk="1" latinLnBrk="0" hangingPunct="1">
              <a:spcBef>
                <a:spcPts val="0"/>
              </a:spcBef>
              <a:spcAft>
                <a:spcPts val="1000"/>
              </a:spcAft>
              <a:buFont typeface="Verdana" panose="020B0604030504040204" pitchFamily="34" charset="0"/>
              <a:buNone/>
              <a:defRPr sz="1600" kern="1200">
                <a:solidFill>
                  <a:schemeClr val="tx1"/>
                </a:solidFill>
                <a:latin typeface="+mn-lt"/>
                <a:ea typeface="+mn-ea"/>
                <a:cs typeface="+mn-cs"/>
              </a:defRPr>
            </a:lvl7pPr>
            <a:lvl8pPr marL="32004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8pPr>
            <a:lvl9pPr marL="3657600" indent="0" algn="ctr" defTabSz="914400" rtl="0" eaLnBrk="1" latinLnBrk="0" hangingPunct="1">
              <a:spcBef>
                <a:spcPts val="0"/>
              </a:spcBef>
              <a:spcAft>
                <a:spcPts val="1000"/>
              </a:spcAft>
              <a:buFont typeface="Verdana" panose="020B0604030504040204" pitchFamily="34" charset="0"/>
              <a:buNone/>
              <a:defRPr sz="16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kumimoji="0" lang="en-US" sz="1500" b="0" i="0" u="none" strike="noStrike" kern="1200" cap="none" spc="0" normalizeH="0" baseline="0" noProof="0" dirty="0">
                <a:ln>
                  <a:noFill/>
                </a:ln>
                <a:solidFill>
                  <a:prstClr val="white"/>
                </a:solidFill>
                <a:effectLst/>
                <a:uLnTx/>
                <a:uFillTx/>
                <a:latin typeface="Verdana"/>
                <a:ea typeface="+mn-ea"/>
                <a:cs typeface="+mn-cs"/>
              </a:rPr>
              <a:t>Induction Manual for New Joiners</a:t>
            </a:r>
          </a:p>
        </p:txBody>
      </p:sp>
      <p:pic>
        <p:nvPicPr>
          <p:cNvPr id="8" name="Picture 7">
            <a:extLst>
              <a:ext uri="{FF2B5EF4-FFF2-40B4-BE49-F238E27FC236}">
                <a16:creationId xmlns:a16="http://schemas.microsoft.com/office/drawing/2014/main" id="{951804ED-2DC4-403C-ABFF-8FABBD83C31B}"/>
              </a:ext>
            </a:extLst>
          </p:cNvPr>
          <p:cNvPicPr>
            <a:picLocks noChangeAspect="1"/>
          </p:cNvPicPr>
          <p:nvPr/>
        </p:nvPicPr>
        <p:blipFill rotWithShape="1">
          <a:blip r:embed="rId2"/>
          <a:srcRect l="10545" r="22709"/>
          <a:stretch/>
        </p:blipFill>
        <p:spPr>
          <a:xfrm>
            <a:off x="3760516" y="1097280"/>
            <a:ext cx="4670968" cy="4663440"/>
          </a:xfrm>
          <a:prstGeom prst="flowChartConnector">
            <a:avLst/>
          </a:prstGeom>
        </p:spPr>
      </p:pic>
    </p:spTree>
    <p:extLst>
      <p:ext uri="{BB962C8B-B14F-4D97-AF65-F5344CB8AC3E}">
        <p14:creationId xmlns:p14="http://schemas.microsoft.com/office/powerpoint/2010/main" val="21886302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83EB95-A41E-45D9-A655-D07732AFA85D}"/>
              </a:ext>
            </a:extLst>
          </p:cNvPr>
          <p:cNvSpPr/>
          <p:nvPr/>
        </p:nvSpPr>
        <p:spPr bwMode="gray">
          <a:xfrm>
            <a:off x="-1" y="3871877"/>
            <a:ext cx="12192001" cy="2986123"/>
          </a:xfrm>
          <a:prstGeom prst="rect">
            <a:avLst/>
          </a:prstGeom>
          <a:solidFill>
            <a:schemeClr val="tx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pic>
        <p:nvPicPr>
          <p:cNvPr id="9" name="Picture 8"/>
          <p:cNvPicPr>
            <a:picLocks noChangeAspect="1"/>
          </p:cNvPicPr>
          <p:nvPr/>
        </p:nvPicPr>
        <p:blipFill>
          <a:blip r:embed="rId3"/>
          <a:stretch>
            <a:fillRect/>
          </a:stretch>
        </p:blipFill>
        <p:spPr>
          <a:xfrm>
            <a:off x="1739142" y="4552575"/>
            <a:ext cx="682866" cy="682866"/>
          </a:xfrm>
          <a:prstGeom prst="rect">
            <a:avLst/>
          </a:prstGeom>
        </p:spPr>
      </p:pic>
      <p:sp>
        <p:nvSpPr>
          <p:cNvPr id="5" name="Rectangle 4"/>
          <p:cNvSpPr/>
          <p:nvPr/>
        </p:nvSpPr>
        <p:spPr bwMode="gray">
          <a:xfrm>
            <a:off x="284179" y="768584"/>
            <a:ext cx="11679191" cy="42566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73" name="TextBox 72"/>
          <p:cNvSpPr txBox="1"/>
          <p:nvPr/>
        </p:nvSpPr>
        <p:spPr>
          <a:xfrm>
            <a:off x="2261858" y="1246323"/>
            <a:ext cx="2200096" cy="1098762"/>
          </a:xfrm>
          <a:prstGeom prst="rect">
            <a:avLst/>
          </a:prstGeom>
          <a:noFill/>
        </p:spPr>
        <p:txBody>
          <a:bodyPr wrap="square" rtlCol="0">
            <a:spAutoFit/>
          </a:bodyPr>
          <a:lstStyle/>
          <a:p>
            <a:pPr>
              <a:lnSpc>
                <a:spcPct val="120000"/>
              </a:lnSpc>
              <a:spcAft>
                <a:spcPts val="600"/>
              </a:spcAft>
            </a:pPr>
            <a:r>
              <a:rPr lang="en-US" sz="1050" dirty="0">
                <a:cs typeface="Arial" pitchFamily="34" charset="0"/>
              </a:rPr>
              <a:t>Data Integration</a:t>
            </a:r>
          </a:p>
          <a:p>
            <a:pPr>
              <a:lnSpc>
                <a:spcPct val="120000"/>
              </a:lnSpc>
              <a:spcAft>
                <a:spcPts val="600"/>
              </a:spcAft>
            </a:pPr>
            <a:r>
              <a:rPr lang="en-US" sz="1050" dirty="0">
                <a:cs typeface="Arial" pitchFamily="34" charset="0"/>
              </a:rPr>
              <a:t>Real time Data Ingestion</a:t>
            </a:r>
          </a:p>
          <a:p>
            <a:pPr>
              <a:lnSpc>
                <a:spcPct val="120000"/>
              </a:lnSpc>
              <a:spcAft>
                <a:spcPts val="600"/>
              </a:spcAft>
            </a:pPr>
            <a:r>
              <a:rPr lang="en-US" sz="1050" dirty="0">
                <a:cs typeface="Arial" pitchFamily="34" charset="0"/>
              </a:rPr>
              <a:t>Data modeling &amp; Architecture</a:t>
            </a:r>
          </a:p>
          <a:p>
            <a:pPr>
              <a:lnSpc>
                <a:spcPct val="120000"/>
              </a:lnSpc>
              <a:spcAft>
                <a:spcPts val="600"/>
              </a:spcAft>
            </a:pPr>
            <a:r>
              <a:rPr lang="en-US" sz="1050" dirty="0">
                <a:cs typeface="Arial" pitchFamily="34" charset="0"/>
              </a:rPr>
              <a:t>Big Data strategy &amp; migration</a:t>
            </a:r>
          </a:p>
        </p:txBody>
      </p:sp>
      <p:sp>
        <p:nvSpPr>
          <p:cNvPr id="76" name="TextBox 75"/>
          <p:cNvSpPr txBox="1"/>
          <p:nvPr/>
        </p:nvSpPr>
        <p:spPr>
          <a:xfrm>
            <a:off x="3617869" y="854562"/>
            <a:ext cx="1842171" cy="261610"/>
          </a:xfrm>
          <a:prstGeom prst="rect">
            <a:avLst/>
          </a:prstGeom>
          <a:noFill/>
        </p:spPr>
        <p:txBody>
          <a:bodyPr wrap="none" rtlCol="0">
            <a:spAutoFit/>
          </a:bodyPr>
          <a:lstStyle/>
          <a:p>
            <a:r>
              <a:rPr lang="en-US" sz="1100" b="1" dirty="0">
                <a:solidFill>
                  <a:schemeClr val="bg1"/>
                </a:solidFill>
                <a:latin typeface="+mj-lt"/>
                <a:cs typeface="Arial" pitchFamily="34" charset="0"/>
              </a:rPr>
              <a:t>Delivery Information</a:t>
            </a:r>
          </a:p>
        </p:txBody>
      </p:sp>
      <p:sp>
        <p:nvSpPr>
          <p:cNvPr id="79" name="TextBox 78"/>
          <p:cNvSpPr txBox="1"/>
          <p:nvPr/>
        </p:nvSpPr>
        <p:spPr>
          <a:xfrm>
            <a:off x="7470377" y="854562"/>
            <a:ext cx="1993168" cy="261611"/>
          </a:xfrm>
          <a:prstGeom prst="rect">
            <a:avLst/>
          </a:prstGeom>
          <a:noFill/>
        </p:spPr>
        <p:txBody>
          <a:bodyPr wrap="square" rtlCol="0">
            <a:spAutoFit/>
          </a:bodyPr>
          <a:lstStyle/>
          <a:p>
            <a:r>
              <a:rPr lang="en-US" sz="1100" b="1" dirty="0">
                <a:solidFill>
                  <a:schemeClr val="bg1"/>
                </a:solidFill>
                <a:latin typeface="+mj-lt"/>
                <a:cs typeface="Arial" pitchFamily="34" charset="0"/>
              </a:rPr>
              <a:t>Data Visualization</a:t>
            </a:r>
          </a:p>
        </p:txBody>
      </p:sp>
      <p:sp>
        <p:nvSpPr>
          <p:cNvPr id="84" name="TextBox 83"/>
          <p:cNvSpPr txBox="1"/>
          <p:nvPr/>
        </p:nvSpPr>
        <p:spPr>
          <a:xfrm>
            <a:off x="7043544" y="1240623"/>
            <a:ext cx="2345192" cy="1542923"/>
          </a:xfrm>
          <a:prstGeom prst="rect">
            <a:avLst/>
          </a:prstGeom>
          <a:noFill/>
        </p:spPr>
        <p:txBody>
          <a:bodyPr wrap="square" rtlCol="0">
            <a:spAutoFit/>
          </a:bodyPr>
          <a:lstStyle/>
          <a:p>
            <a:pPr>
              <a:lnSpc>
                <a:spcPct val="120000"/>
              </a:lnSpc>
              <a:spcAft>
                <a:spcPts val="600"/>
              </a:spcAft>
            </a:pPr>
            <a:r>
              <a:rPr lang="en-US" sz="1050" dirty="0">
                <a:cs typeface="Arial" pitchFamily="34" charset="0"/>
              </a:rPr>
              <a:t>KPI Framework</a:t>
            </a:r>
          </a:p>
          <a:p>
            <a:pPr>
              <a:lnSpc>
                <a:spcPct val="120000"/>
              </a:lnSpc>
              <a:spcAft>
                <a:spcPts val="600"/>
              </a:spcAft>
            </a:pPr>
            <a:r>
              <a:rPr lang="en-US" sz="1050" dirty="0">
                <a:cs typeface="Arial" pitchFamily="34" charset="0"/>
              </a:rPr>
              <a:t>Automated Dashboards/Reports</a:t>
            </a:r>
          </a:p>
          <a:p>
            <a:pPr>
              <a:lnSpc>
                <a:spcPct val="120000"/>
              </a:lnSpc>
              <a:spcAft>
                <a:spcPts val="600"/>
              </a:spcAft>
            </a:pPr>
            <a:r>
              <a:rPr lang="en-US" sz="1050" dirty="0">
                <a:cs typeface="Arial" pitchFamily="34" charset="0"/>
              </a:rPr>
              <a:t>Storyboarding/ Information Layering</a:t>
            </a:r>
          </a:p>
          <a:p>
            <a:pPr>
              <a:lnSpc>
                <a:spcPct val="120000"/>
              </a:lnSpc>
              <a:spcAft>
                <a:spcPts val="600"/>
              </a:spcAft>
            </a:pPr>
            <a:r>
              <a:rPr lang="en-US" sz="1050" dirty="0">
                <a:cs typeface="Arial" pitchFamily="34" charset="0"/>
              </a:rPr>
              <a:t>Role based CXO dashboards</a:t>
            </a:r>
          </a:p>
          <a:p>
            <a:pPr>
              <a:lnSpc>
                <a:spcPct val="120000"/>
              </a:lnSpc>
              <a:spcAft>
                <a:spcPts val="600"/>
              </a:spcAft>
            </a:pPr>
            <a:r>
              <a:rPr lang="en-US" sz="1050" dirty="0">
                <a:cs typeface="Arial" pitchFamily="34" charset="0"/>
              </a:rPr>
              <a:t>Alerts and notifications</a:t>
            </a:r>
          </a:p>
        </p:txBody>
      </p:sp>
      <p:sp>
        <p:nvSpPr>
          <p:cNvPr id="85" name="TextBox 84"/>
          <p:cNvSpPr txBox="1"/>
          <p:nvPr/>
        </p:nvSpPr>
        <p:spPr>
          <a:xfrm>
            <a:off x="637901" y="863707"/>
            <a:ext cx="1634538" cy="261611"/>
          </a:xfrm>
          <a:prstGeom prst="rect">
            <a:avLst/>
          </a:prstGeom>
          <a:noFill/>
        </p:spPr>
        <p:txBody>
          <a:bodyPr wrap="square" rtlCol="0">
            <a:spAutoFit/>
          </a:bodyPr>
          <a:lstStyle/>
          <a:p>
            <a:r>
              <a:rPr lang="en-US" sz="1100" b="1" dirty="0">
                <a:solidFill>
                  <a:schemeClr val="bg1"/>
                </a:solidFill>
                <a:latin typeface="+mj-lt"/>
                <a:cs typeface="Arial" pitchFamily="34" charset="0"/>
              </a:rPr>
              <a:t>Data Science</a:t>
            </a:r>
          </a:p>
        </p:txBody>
      </p:sp>
      <p:sp>
        <p:nvSpPr>
          <p:cNvPr id="86" name="TextBox 85"/>
          <p:cNvSpPr txBox="1"/>
          <p:nvPr/>
        </p:nvSpPr>
        <p:spPr>
          <a:xfrm>
            <a:off x="405781" y="1233149"/>
            <a:ext cx="1760104" cy="1349024"/>
          </a:xfrm>
          <a:prstGeom prst="rect">
            <a:avLst/>
          </a:prstGeom>
          <a:noFill/>
        </p:spPr>
        <p:txBody>
          <a:bodyPr wrap="square" rtlCol="0">
            <a:spAutoFit/>
          </a:bodyPr>
          <a:lstStyle/>
          <a:p>
            <a:pPr>
              <a:lnSpc>
                <a:spcPct val="120000"/>
              </a:lnSpc>
              <a:spcAft>
                <a:spcPts val="600"/>
              </a:spcAft>
            </a:pPr>
            <a:r>
              <a:rPr lang="en-US" sz="1050" dirty="0">
                <a:cs typeface="Arial" pitchFamily="34" charset="0"/>
              </a:rPr>
              <a:t>Artificial Intelligence</a:t>
            </a:r>
          </a:p>
          <a:p>
            <a:pPr>
              <a:lnSpc>
                <a:spcPct val="120000"/>
              </a:lnSpc>
              <a:spcAft>
                <a:spcPts val="600"/>
              </a:spcAft>
            </a:pPr>
            <a:r>
              <a:rPr lang="en-US" sz="1050" dirty="0">
                <a:cs typeface="Arial" pitchFamily="34" charset="0"/>
              </a:rPr>
              <a:t>Machine Learning</a:t>
            </a:r>
          </a:p>
          <a:p>
            <a:pPr>
              <a:lnSpc>
                <a:spcPct val="120000"/>
              </a:lnSpc>
              <a:spcAft>
                <a:spcPts val="600"/>
              </a:spcAft>
            </a:pPr>
            <a:r>
              <a:rPr lang="en-US" sz="1050" dirty="0">
                <a:cs typeface="Arial" pitchFamily="34" charset="0"/>
              </a:rPr>
              <a:t>Statistical Forecasting</a:t>
            </a:r>
          </a:p>
          <a:p>
            <a:pPr>
              <a:lnSpc>
                <a:spcPct val="120000"/>
              </a:lnSpc>
              <a:spcAft>
                <a:spcPts val="600"/>
              </a:spcAft>
            </a:pPr>
            <a:r>
              <a:rPr lang="en-US" sz="1050" dirty="0">
                <a:cs typeface="Arial" pitchFamily="34" charset="0"/>
              </a:rPr>
              <a:t>Predictive modeling</a:t>
            </a:r>
          </a:p>
          <a:p>
            <a:pPr>
              <a:lnSpc>
                <a:spcPct val="120000"/>
              </a:lnSpc>
              <a:spcAft>
                <a:spcPts val="600"/>
              </a:spcAft>
            </a:pPr>
            <a:r>
              <a:rPr lang="en-US" sz="1050" dirty="0">
                <a:cs typeface="Arial" pitchFamily="34" charset="0"/>
              </a:rPr>
              <a:t>Analytics </a:t>
            </a:r>
            <a:r>
              <a:rPr lang="en-US" sz="1050" dirty="0" err="1">
                <a:cs typeface="Arial" pitchFamily="34" charset="0"/>
              </a:rPr>
              <a:t>CoE</a:t>
            </a:r>
            <a:endParaRPr lang="en-US" sz="1050" dirty="0">
              <a:cs typeface="Arial" pitchFamily="34" charset="0"/>
            </a:endParaRPr>
          </a:p>
        </p:txBody>
      </p:sp>
      <p:sp>
        <p:nvSpPr>
          <p:cNvPr id="87" name="TextBox 86"/>
          <p:cNvSpPr txBox="1"/>
          <p:nvPr/>
        </p:nvSpPr>
        <p:spPr>
          <a:xfrm>
            <a:off x="9732487" y="779007"/>
            <a:ext cx="1920719" cy="430887"/>
          </a:xfrm>
          <a:prstGeom prst="rect">
            <a:avLst/>
          </a:prstGeom>
          <a:noFill/>
        </p:spPr>
        <p:txBody>
          <a:bodyPr wrap="none" rtlCol="0">
            <a:spAutoFit/>
          </a:bodyPr>
          <a:lstStyle/>
          <a:p>
            <a:pPr algn="ctr"/>
            <a:r>
              <a:rPr lang="en-US" sz="1100" b="1" dirty="0">
                <a:solidFill>
                  <a:schemeClr val="bg1"/>
                </a:solidFill>
                <a:latin typeface="+mj-lt"/>
                <a:cs typeface="Arial" pitchFamily="34" charset="0"/>
              </a:rPr>
              <a:t>Robotics &amp; Intelligent</a:t>
            </a:r>
            <a:br>
              <a:rPr lang="en-US" sz="1100" b="1" dirty="0">
                <a:solidFill>
                  <a:schemeClr val="bg1"/>
                </a:solidFill>
                <a:latin typeface="+mj-lt"/>
                <a:cs typeface="Arial" pitchFamily="34" charset="0"/>
              </a:rPr>
            </a:br>
            <a:r>
              <a:rPr lang="en-US" sz="1100" b="1" dirty="0">
                <a:solidFill>
                  <a:schemeClr val="bg1"/>
                </a:solidFill>
                <a:latin typeface="+mj-lt"/>
                <a:cs typeface="Arial" pitchFamily="34" charset="0"/>
              </a:rPr>
              <a:t>Automation (R&amp;AI)</a:t>
            </a:r>
          </a:p>
        </p:txBody>
      </p:sp>
      <p:sp>
        <p:nvSpPr>
          <p:cNvPr id="88" name="TextBox 87"/>
          <p:cNvSpPr txBox="1"/>
          <p:nvPr/>
        </p:nvSpPr>
        <p:spPr>
          <a:xfrm>
            <a:off x="9717389" y="1233214"/>
            <a:ext cx="2133986" cy="1563505"/>
          </a:xfrm>
          <a:prstGeom prst="rect">
            <a:avLst/>
          </a:prstGeom>
          <a:noFill/>
        </p:spPr>
        <p:txBody>
          <a:bodyPr wrap="square" rtlCol="0">
            <a:spAutoFit/>
          </a:bodyPr>
          <a:lstStyle>
            <a:defPPr>
              <a:defRPr lang="en-US"/>
            </a:defPPr>
            <a:lvl1pPr>
              <a:lnSpc>
                <a:spcPct val="120000"/>
              </a:lnSpc>
              <a:spcBef>
                <a:spcPts val="840"/>
              </a:spcBef>
              <a:defRPr sz="1100">
                <a:solidFill>
                  <a:srgbClr val="4D4F53"/>
                </a:solidFill>
                <a:latin typeface="Arial" pitchFamily="34" charset="0"/>
                <a:cs typeface="Arial" pitchFamily="34" charset="0"/>
              </a:defRPr>
            </a:lvl1pPr>
          </a:lstStyle>
          <a:p>
            <a:pPr>
              <a:spcBef>
                <a:spcPts val="0"/>
              </a:spcBef>
              <a:spcAft>
                <a:spcPts val="600"/>
              </a:spcAft>
            </a:pPr>
            <a:r>
              <a:rPr lang="en-US" sz="1050" dirty="0">
                <a:solidFill>
                  <a:schemeClr val="tx1"/>
                </a:solidFill>
                <a:latin typeface="+mn-lt"/>
              </a:rPr>
              <a:t>R&amp;AI advisory &amp; strategy development</a:t>
            </a:r>
          </a:p>
          <a:p>
            <a:pPr>
              <a:spcBef>
                <a:spcPts val="0"/>
              </a:spcBef>
              <a:spcAft>
                <a:spcPts val="600"/>
              </a:spcAft>
            </a:pPr>
            <a:r>
              <a:rPr lang="en-US" sz="1050" dirty="0">
                <a:solidFill>
                  <a:schemeClr val="tx1"/>
                </a:solidFill>
                <a:latin typeface="+mn-lt"/>
              </a:rPr>
              <a:t>R&amp;AI implementation</a:t>
            </a:r>
          </a:p>
          <a:p>
            <a:pPr>
              <a:spcBef>
                <a:spcPts val="0"/>
              </a:spcBef>
              <a:spcAft>
                <a:spcPts val="600"/>
              </a:spcAft>
            </a:pPr>
            <a:r>
              <a:rPr lang="en-US" sz="1050" dirty="0">
                <a:solidFill>
                  <a:schemeClr val="tx1"/>
                </a:solidFill>
                <a:latin typeface="+mn-lt"/>
              </a:rPr>
              <a:t>R&amp;AI Managed Services</a:t>
            </a:r>
          </a:p>
          <a:p>
            <a:pPr>
              <a:spcBef>
                <a:spcPts val="0"/>
              </a:spcBef>
              <a:spcAft>
                <a:spcPts val="600"/>
              </a:spcAft>
            </a:pPr>
            <a:r>
              <a:rPr lang="en-US" sz="1050" dirty="0">
                <a:solidFill>
                  <a:schemeClr val="tx1"/>
                </a:solidFill>
                <a:latin typeface="+mn-lt"/>
              </a:rPr>
              <a:t>COE development</a:t>
            </a:r>
          </a:p>
          <a:p>
            <a:pPr>
              <a:spcBef>
                <a:spcPts val="0"/>
              </a:spcBef>
              <a:spcAft>
                <a:spcPts val="600"/>
              </a:spcAft>
            </a:pPr>
            <a:r>
              <a:rPr lang="en-US" sz="1050" dirty="0">
                <a:solidFill>
                  <a:schemeClr val="tx1"/>
                </a:solidFill>
                <a:latin typeface="+mn-lt"/>
              </a:rPr>
              <a:t>Vendor selection</a:t>
            </a:r>
          </a:p>
        </p:txBody>
      </p:sp>
      <p:grpSp>
        <p:nvGrpSpPr>
          <p:cNvPr id="6" name="Group 5"/>
          <p:cNvGrpSpPr/>
          <p:nvPr/>
        </p:nvGrpSpPr>
        <p:grpSpPr>
          <a:xfrm>
            <a:off x="101617" y="5340996"/>
            <a:ext cx="11992000" cy="1350089"/>
            <a:chOff x="5454" y="3392175"/>
            <a:chExt cx="12036839" cy="1692016"/>
          </a:xfrm>
        </p:grpSpPr>
        <p:sp>
          <p:nvSpPr>
            <p:cNvPr id="41" name="Rounded Rectangle 40"/>
            <p:cNvSpPr/>
            <p:nvPr/>
          </p:nvSpPr>
          <p:spPr bwMode="gray">
            <a:xfrm>
              <a:off x="5454" y="3566561"/>
              <a:ext cx="12036839" cy="1517630"/>
            </a:xfrm>
            <a:prstGeom prst="roundRect">
              <a:avLst>
                <a:gd name="adj" fmla="val 0"/>
              </a:avLst>
            </a:prstGeom>
            <a:no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72" name="TextBox 71"/>
            <p:cNvSpPr txBox="1"/>
            <p:nvPr/>
          </p:nvSpPr>
          <p:spPr>
            <a:xfrm>
              <a:off x="4687692" y="3392175"/>
              <a:ext cx="2367349" cy="270008"/>
            </a:xfrm>
            <a:prstGeom prst="rect">
              <a:avLst/>
            </a:prstGeom>
            <a:solidFill>
              <a:schemeClr val="tx1">
                <a:lumMod val="95000"/>
              </a:schemeClr>
            </a:solidFill>
          </p:spPr>
          <p:txBody>
            <a:bodyPr wrap="square" lIns="0" tIns="0" rIns="0" bIns="0" rtlCol="0">
              <a:spAutoFit/>
            </a:bodyPr>
            <a:lstStyle/>
            <a:p>
              <a:pPr algn="ctr">
                <a:spcBef>
                  <a:spcPts val="600"/>
                </a:spcBef>
                <a:buSzPct val="100000"/>
              </a:pPr>
              <a:r>
                <a:rPr lang="en-US" sz="1400" b="1" i="1" dirty="0" err="1">
                  <a:solidFill>
                    <a:srgbClr val="313131"/>
                  </a:solidFill>
                </a:rPr>
                <a:t>Venador</a:t>
              </a:r>
              <a:r>
                <a:rPr lang="en-US" sz="1400" b="1" i="1" dirty="0">
                  <a:solidFill>
                    <a:srgbClr val="313131"/>
                  </a:solidFill>
                </a:rPr>
                <a:t> Independent</a:t>
              </a:r>
              <a:endParaRPr lang="en-IN" sz="1400" b="1" i="1" dirty="0">
                <a:solidFill>
                  <a:srgbClr val="313131"/>
                </a:solidFill>
              </a:endParaRPr>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5907" y="4443859"/>
              <a:ext cx="838098" cy="545668"/>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6209" y="3932510"/>
              <a:ext cx="655359" cy="529530"/>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7476" y="3940022"/>
              <a:ext cx="1157477" cy="503837"/>
            </a:xfrm>
            <a:prstGeom prst="rect">
              <a:avLst/>
            </a:prstGeom>
          </p:spPr>
        </p:pic>
        <p:pic>
          <p:nvPicPr>
            <p:cNvPr id="24" name="Picture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53645" y="3854526"/>
              <a:ext cx="771409" cy="743903"/>
            </a:xfrm>
            <a:prstGeom prst="rect">
              <a:avLst/>
            </a:prstGeom>
          </p:spPr>
        </p:pic>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40894" y="4047685"/>
              <a:ext cx="707289" cy="377221"/>
            </a:xfrm>
            <a:prstGeom prst="rect">
              <a:avLst/>
            </a:prstGeom>
          </p:spPr>
        </p:pic>
        <p:sp>
          <p:nvSpPr>
            <p:cNvPr id="89" name="object 29"/>
            <p:cNvSpPr/>
            <p:nvPr/>
          </p:nvSpPr>
          <p:spPr>
            <a:xfrm>
              <a:off x="1119186" y="4585113"/>
              <a:ext cx="637082" cy="263160"/>
            </a:xfrm>
            <a:prstGeom prst="rect">
              <a:avLst/>
            </a:prstGeom>
            <a:blipFill>
              <a:blip r:embed="rId9"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sp>
          <p:nvSpPr>
            <p:cNvPr id="91" name="object 23"/>
            <p:cNvSpPr/>
            <p:nvPr/>
          </p:nvSpPr>
          <p:spPr>
            <a:xfrm>
              <a:off x="7194055" y="4597706"/>
              <a:ext cx="984328" cy="338006"/>
            </a:xfrm>
            <a:prstGeom prst="rect">
              <a:avLst/>
            </a:prstGeom>
            <a:blipFill>
              <a:blip r:embed="rId10"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sp>
          <p:nvSpPr>
            <p:cNvPr id="92" name="object 22"/>
            <p:cNvSpPr/>
            <p:nvPr/>
          </p:nvSpPr>
          <p:spPr>
            <a:xfrm>
              <a:off x="6349659" y="4595201"/>
              <a:ext cx="820253" cy="343990"/>
            </a:xfrm>
            <a:prstGeom prst="rect">
              <a:avLst/>
            </a:prstGeom>
            <a:blipFill>
              <a:blip r:embed="rId11"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sp>
          <p:nvSpPr>
            <p:cNvPr id="2" name="Rectangle 1"/>
            <p:cNvSpPr/>
            <p:nvPr/>
          </p:nvSpPr>
          <p:spPr>
            <a:xfrm>
              <a:off x="1067233" y="3619053"/>
              <a:ext cx="10590697" cy="289951"/>
            </a:xfrm>
            <a:prstGeom prst="rect">
              <a:avLst/>
            </a:prstGeom>
          </p:spPr>
          <p:txBody>
            <a:bodyPr wrap="square">
              <a:spAutoFit/>
            </a:bodyPr>
            <a:lstStyle/>
            <a:p>
              <a:pPr marL="11522" marR="146322" defTabSz="714403">
                <a:lnSpc>
                  <a:spcPct val="106900"/>
                </a:lnSpc>
                <a:spcBef>
                  <a:spcPts val="9"/>
                </a:spcBef>
                <a:buClr>
                  <a:srgbClr val="52555A"/>
                </a:buClr>
                <a:tabLst>
                  <a:tab pos="204506" algn="l"/>
                  <a:tab pos="205082" algn="l"/>
                </a:tabLst>
              </a:pPr>
              <a:r>
                <a:rPr lang="en-US" sz="1200" i="1" dirty="0">
                  <a:solidFill>
                    <a:prstClr val="black"/>
                  </a:solidFill>
                  <a:cs typeface="Verdana"/>
                </a:rPr>
                <a:t>Our Consultants are multi skilled with one technology as primary across the breadth of BI and Analytics architecture</a:t>
              </a:r>
            </a:p>
          </p:txBody>
        </p:sp>
        <p:sp>
          <p:nvSpPr>
            <p:cNvPr id="94" name="object 25"/>
            <p:cNvSpPr/>
            <p:nvPr/>
          </p:nvSpPr>
          <p:spPr>
            <a:xfrm>
              <a:off x="5166500" y="4518176"/>
              <a:ext cx="1041561" cy="418513"/>
            </a:xfrm>
            <a:prstGeom prst="rect">
              <a:avLst/>
            </a:prstGeom>
            <a:blipFill>
              <a:blip r:embed="rId12"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sp>
          <p:nvSpPr>
            <p:cNvPr id="95" name="object 19"/>
            <p:cNvSpPr/>
            <p:nvPr/>
          </p:nvSpPr>
          <p:spPr>
            <a:xfrm>
              <a:off x="8092273" y="4597053"/>
              <a:ext cx="939166" cy="277318"/>
            </a:xfrm>
            <a:prstGeom prst="rect">
              <a:avLst/>
            </a:prstGeom>
            <a:blipFill>
              <a:blip r:embed="rId13"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sp>
          <p:nvSpPr>
            <p:cNvPr id="96" name="object 36"/>
            <p:cNvSpPr/>
            <p:nvPr/>
          </p:nvSpPr>
          <p:spPr>
            <a:xfrm>
              <a:off x="9196160" y="4556755"/>
              <a:ext cx="1081856" cy="453221"/>
            </a:xfrm>
            <a:prstGeom prst="rect">
              <a:avLst/>
            </a:prstGeom>
            <a:blipFill>
              <a:blip r:embed="rId14" cstate="email">
                <a:extLst>
                  <a:ext uri="{28A0092B-C50C-407E-A947-70E740481C1C}">
                    <a14:useLocalDpi xmlns:a14="http://schemas.microsoft.com/office/drawing/2010/main"/>
                  </a:ext>
                </a:extLst>
              </a:blip>
              <a:stretch>
                <a:fillRect/>
              </a:stretch>
            </a:blipFill>
          </p:spPr>
          <p:txBody>
            <a:bodyPr wrap="square" lIns="0" tIns="0" rIns="0" bIns="0" rtlCol="0"/>
            <a:lstStyle/>
            <a:p>
              <a:pPr defTabSz="714403"/>
              <a:endParaRPr sz="1406">
                <a:solidFill>
                  <a:prstClr val="black"/>
                </a:solidFill>
                <a:latin typeface="Arial"/>
              </a:endParaRPr>
            </a:p>
          </p:txBody>
        </p:sp>
      </p:grpSp>
      <p:pic>
        <p:nvPicPr>
          <p:cNvPr id="4098" name="Picture 2" descr="Image result for java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655531" y="5760714"/>
            <a:ext cx="596689" cy="477889"/>
          </a:xfrm>
          <a:prstGeom prst="rect">
            <a:avLst/>
          </a:prstGeom>
          <a:noFill/>
          <a:extLst>
            <a:ext uri="{909E8E84-426E-40DD-AFC4-6F175D3DCCD1}">
              <a14:hiddenFill xmlns:a14="http://schemas.microsoft.com/office/drawing/2010/main">
                <a:solidFill>
                  <a:srgbClr val="FFFFFF"/>
                </a:solidFill>
              </a14:hiddenFill>
            </a:ext>
          </a:extLst>
        </p:spPr>
      </p:pic>
      <p:pic>
        <p:nvPicPr>
          <p:cNvPr id="81" name="Grafik 104"/>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8028915" y="5741868"/>
            <a:ext cx="785785" cy="586595"/>
          </a:xfrm>
          <a:prstGeom prst="rect">
            <a:avLst/>
          </a:prstGeom>
        </p:spPr>
      </p:pic>
      <p:pic>
        <p:nvPicPr>
          <p:cNvPr id="82" name="Picture 4"/>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10554699" y="6260017"/>
            <a:ext cx="593808" cy="334761"/>
          </a:xfrm>
          <a:prstGeom prst="rect">
            <a:avLst/>
          </a:prstGeom>
          <a:ln>
            <a:noFill/>
          </a:ln>
        </p:spPr>
      </p:pic>
      <p:pic>
        <p:nvPicPr>
          <p:cNvPr id="83" name="Picture 7"/>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11261601" y="6220939"/>
            <a:ext cx="589774" cy="306490"/>
          </a:xfrm>
          <a:prstGeom prst="rect">
            <a:avLst/>
          </a:prstGeom>
          <a:ln>
            <a:noFill/>
          </a:ln>
        </p:spPr>
      </p:pic>
      <p:pic>
        <p:nvPicPr>
          <p:cNvPr id="98" name="Picture 97"/>
          <p:cNvPicPr>
            <a:picLocks noChangeAspect="1"/>
          </p:cNvPicPr>
          <p:nvPr/>
        </p:nvPicPr>
        <p:blipFill rotWithShape="1">
          <a:blip r:embed="rId19" cstate="email">
            <a:extLst>
              <a:ext uri="{28A0092B-C50C-407E-A947-70E740481C1C}">
                <a14:useLocalDpi xmlns:a14="http://schemas.microsoft.com/office/drawing/2010/main"/>
              </a:ext>
            </a:extLst>
          </a:blip>
          <a:srcRect l="10731" t="30191" r="9232" b="28805"/>
          <a:stretch/>
        </p:blipFill>
        <p:spPr>
          <a:xfrm>
            <a:off x="11128469" y="5777781"/>
            <a:ext cx="882590" cy="279501"/>
          </a:xfrm>
          <a:prstGeom prst="rect">
            <a:avLst/>
          </a:prstGeom>
        </p:spPr>
      </p:pic>
      <p:pic>
        <p:nvPicPr>
          <p:cNvPr id="99" name="Picture 9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201523" y="5687729"/>
            <a:ext cx="922269" cy="426792"/>
          </a:xfrm>
          <a:prstGeom prst="rect">
            <a:avLst/>
          </a:prstGeom>
        </p:spPr>
      </p:pic>
      <p:pic>
        <p:nvPicPr>
          <p:cNvPr id="100" name="Picture 99"/>
          <p:cNvPicPr>
            <a:picLocks noChangeAspect="1"/>
          </p:cNvPicPr>
          <p:nvPr/>
        </p:nvPicPr>
        <p:blipFill rotWithShape="1">
          <a:blip r:embed="rId21" cstate="print">
            <a:extLst>
              <a:ext uri="{28A0092B-C50C-407E-A947-70E740481C1C}">
                <a14:useLocalDpi xmlns:a14="http://schemas.microsoft.com/office/drawing/2010/main" val="0"/>
              </a:ext>
            </a:extLst>
          </a:blip>
          <a:srcRect l="14426" t="20408" r="13998" b="19089"/>
          <a:stretch/>
        </p:blipFill>
        <p:spPr>
          <a:xfrm>
            <a:off x="180980" y="6209455"/>
            <a:ext cx="875314" cy="407143"/>
          </a:xfrm>
          <a:prstGeom prst="rect">
            <a:avLst/>
          </a:prstGeom>
        </p:spPr>
      </p:pic>
      <p:pic>
        <p:nvPicPr>
          <p:cNvPr id="8" name="Picture 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38067" y="4445371"/>
            <a:ext cx="1112059" cy="968767"/>
          </a:xfrm>
          <a:prstGeom prst="rect">
            <a:avLst/>
          </a:prstGeom>
        </p:spPr>
      </p:pic>
      <p:sp>
        <p:nvSpPr>
          <p:cNvPr id="40" name="Rounded Rectangle 39"/>
          <p:cNvSpPr/>
          <p:nvPr/>
        </p:nvSpPr>
        <p:spPr bwMode="gray">
          <a:xfrm>
            <a:off x="101617" y="4000445"/>
            <a:ext cx="11991999" cy="1234421"/>
          </a:xfrm>
          <a:prstGeom prst="roundRect">
            <a:avLst>
              <a:gd name="adj" fmla="val 0"/>
            </a:avLst>
          </a:prstGeom>
          <a:noFill/>
          <a:ln w="19050" algn="ctr">
            <a:solidFill>
              <a:schemeClr val="accent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4" name="TextBox 3"/>
          <p:cNvSpPr txBox="1"/>
          <p:nvPr/>
        </p:nvSpPr>
        <p:spPr>
          <a:xfrm>
            <a:off x="5316419" y="3872768"/>
            <a:ext cx="1406804" cy="223663"/>
          </a:xfrm>
          <a:prstGeom prst="rect">
            <a:avLst/>
          </a:prstGeom>
          <a:solidFill>
            <a:schemeClr val="tx1">
              <a:lumMod val="95000"/>
            </a:schemeClr>
          </a:solidFill>
        </p:spPr>
        <p:txBody>
          <a:bodyPr wrap="square" lIns="0" tIns="0" rIns="0" bIns="0" rtlCol="0">
            <a:spAutoFit/>
          </a:bodyPr>
          <a:lstStyle/>
          <a:p>
            <a:pPr algn="ctr">
              <a:spcBef>
                <a:spcPts val="600"/>
              </a:spcBef>
              <a:buSzPct val="100000"/>
            </a:pPr>
            <a:r>
              <a:rPr lang="en-US" sz="1400" b="1" i="1" dirty="0">
                <a:solidFill>
                  <a:srgbClr val="313131"/>
                </a:solidFill>
              </a:rPr>
              <a:t>Select Clients</a:t>
            </a:r>
            <a:endParaRPr lang="en-IN" sz="1400" b="1" i="1" dirty="0">
              <a:solidFill>
                <a:srgbClr val="313131"/>
              </a:solidFill>
            </a:endParaRPr>
          </a:p>
        </p:txBody>
      </p:sp>
      <p:pic>
        <p:nvPicPr>
          <p:cNvPr id="44" name="Picture 4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01183" y="4084193"/>
            <a:ext cx="450854" cy="595872"/>
          </a:xfrm>
          <a:prstGeom prst="rect">
            <a:avLst/>
          </a:prstGeom>
        </p:spPr>
      </p:pic>
      <p:pic>
        <p:nvPicPr>
          <p:cNvPr id="45" name="Picture 4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77812" y="4084574"/>
            <a:ext cx="725269" cy="539843"/>
          </a:xfrm>
          <a:prstGeom prst="rect">
            <a:avLst/>
          </a:prstGeom>
        </p:spPr>
      </p:pic>
      <p:pic>
        <p:nvPicPr>
          <p:cNvPr id="46" name="Picture 4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787818" y="4758955"/>
            <a:ext cx="825882" cy="313161"/>
          </a:xfrm>
          <a:prstGeom prst="rect">
            <a:avLst/>
          </a:prstGeom>
        </p:spPr>
      </p:pic>
      <p:pic>
        <p:nvPicPr>
          <p:cNvPr id="47" name="Picture 4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81339" y="4675631"/>
            <a:ext cx="1050224" cy="525879"/>
          </a:xfrm>
          <a:prstGeom prst="rect">
            <a:avLst/>
          </a:prstGeom>
        </p:spPr>
      </p:pic>
      <p:pic>
        <p:nvPicPr>
          <p:cNvPr id="48" name="Picture 4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280955" y="4770040"/>
            <a:ext cx="595690" cy="379238"/>
          </a:xfrm>
          <a:prstGeom prst="rect">
            <a:avLst/>
          </a:prstGeom>
        </p:spPr>
      </p:pic>
      <p:pic>
        <p:nvPicPr>
          <p:cNvPr id="52" name="Picture 5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68360" y="4078404"/>
            <a:ext cx="791417" cy="542715"/>
          </a:xfrm>
          <a:prstGeom prst="rect">
            <a:avLst/>
          </a:prstGeom>
        </p:spPr>
      </p:pic>
      <p:pic>
        <p:nvPicPr>
          <p:cNvPr id="54" name="Picture 53"/>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779649" y="4022309"/>
            <a:ext cx="656375" cy="681416"/>
          </a:xfrm>
          <a:prstGeom prst="rect">
            <a:avLst/>
          </a:prstGeom>
        </p:spPr>
      </p:pic>
      <p:pic>
        <p:nvPicPr>
          <p:cNvPr id="55" name="Picture 5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1460109" y="4581561"/>
            <a:ext cx="543538" cy="617414"/>
          </a:xfrm>
          <a:prstGeom prst="rect">
            <a:avLst/>
          </a:prstGeom>
        </p:spPr>
      </p:pic>
      <p:pic>
        <p:nvPicPr>
          <p:cNvPr id="56" name="Picture 55"/>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906738" y="4137099"/>
            <a:ext cx="657126" cy="446618"/>
          </a:xfrm>
          <a:prstGeom prst="rect">
            <a:avLst/>
          </a:prstGeom>
        </p:spPr>
      </p:pic>
      <p:pic>
        <p:nvPicPr>
          <p:cNvPr id="59" name="Picture 5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892523" y="4072145"/>
            <a:ext cx="907842" cy="531098"/>
          </a:xfrm>
          <a:prstGeom prst="rect">
            <a:avLst/>
          </a:prstGeom>
        </p:spPr>
      </p:pic>
      <p:pic>
        <p:nvPicPr>
          <p:cNvPr id="10" name="Picture 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566819" y="4036863"/>
            <a:ext cx="546164" cy="567002"/>
          </a:xfrm>
          <a:prstGeom prst="rect">
            <a:avLst/>
          </a:prstGeom>
        </p:spPr>
      </p:pic>
      <p:pic>
        <p:nvPicPr>
          <p:cNvPr id="15" name="Picture 1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426984" y="4107685"/>
            <a:ext cx="689283" cy="567920"/>
          </a:xfrm>
          <a:prstGeom prst="rect">
            <a:avLst/>
          </a:prstGeom>
        </p:spPr>
      </p:pic>
      <p:pic>
        <p:nvPicPr>
          <p:cNvPr id="17" name="Picture 1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656505" y="4589277"/>
            <a:ext cx="721241" cy="565921"/>
          </a:xfrm>
          <a:prstGeom prst="rect">
            <a:avLst/>
          </a:prstGeom>
        </p:spPr>
      </p:pic>
      <p:grpSp>
        <p:nvGrpSpPr>
          <p:cNvPr id="34" name="Group 33"/>
          <p:cNvGrpSpPr/>
          <p:nvPr/>
        </p:nvGrpSpPr>
        <p:grpSpPr>
          <a:xfrm>
            <a:off x="220670" y="3871877"/>
            <a:ext cx="11831011" cy="1356450"/>
            <a:chOff x="-1059489" y="3871877"/>
            <a:chExt cx="11831011" cy="1356450"/>
          </a:xfrm>
        </p:grpSpPr>
        <p:pic>
          <p:nvPicPr>
            <p:cNvPr id="101" name="Picture 8" descr="Image result for Diageo logo png"/>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164874" y="3871877"/>
              <a:ext cx="606648" cy="928814"/>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1059489" y="4052910"/>
              <a:ext cx="9579029" cy="1175417"/>
              <a:chOff x="-1059489" y="4052910"/>
              <a:chExt cx="9579029" cy="1175417"/>
            </a:xfrm>
          </p:grpSpPr>
          <p:pic>
            <p:nvPicPr>
              <p:cNvPr id="102" name="Picture 2" descr="Image result for siemens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704264" y="4189376"/>
                <a:ext cx="701486" cy="34206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30" descr="Image result for reckitt benckiser logo"/>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1059489" y="4625058"/>
                <a:ext cx="778512" cy="532391"/>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0" descr="Image result for coke logo"/>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7659359" y="4613835"/>
                <a:ext cx="860181" cy="614492"/>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8" descr="Image result for novo nordisk logo"/>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947606" y="4052910"/>
                <a:ext cx="613416" cy="531067"/>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6" descr="Image result for boston scientific logo"/>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233" y="4823045"/>
                <a:ext cx="575589" cy="31126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Rectangle 107"/>
          <p:cNvSpPr/>
          <p:nvPr/>
        </p:nvSpPr>
        <p:spPr bwMode="gray">
          <a:xfrm>
            <a:off x="3850830" y="2906973"/>
            <a:ext cx="4860576" cy="301567"/>
          </a:xfrm>
          <a:prstGeom prst="rect">
            <a:avLst/>
          </a:prstGeom>
          <a:solidFill>
            <a:schemeClr val="bg1">
              <a:lumMod val="85000"/>
              <a:alpha val="38000"/>
            </a:schemeClr>
          </a:solidFill>
          <a:ln w="19050" algn="ctr">
            <a:noFill/>
            <a:miter lim="800000"/>
            <a:headEnd/>
            <a:tailEnd/>
          </a:ln>
          <a:effectLst>
            <a:outerShdw blurRad="63500" sx="102000" sy="102000" algn="ctr" rotWithShape="0">
              <a:prstClr val="black">
                <a:alpha val="40000"/>
              </a:prstClr>
            </a:outerShdw>
          </a:effectLst>
        </p:spPr>
        <p:txBody>
          <a:bodyPr wrap="square" lIns="88900" tIns="88900" rIns="88900" bIns="889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6000"/>
              </a:lnSpc>
              <a:spcBef>
                <a:spcPts val="0"/>
              </a:spcBef>
              <a:spcAft>
                <a:spcPts val="0"/>
              </a:spcAft>
              <a:buClrTx/>
              <a:buSzTx/>
              <a:buFont typeface="Wingdings 2" pitchFamily="18" charset="2"/>
              <a:buNone/>
              <a:tabLst/>
              <a:defRPr/>
            </a:pPr>
            <a:r>
              <a:rPr kumimoji="0" lang="en-US" b="1" i="0" u="sng" strike="noStrike" kern="0" cap="none" spc="0" normalizeH="0" baseline="0" noProof="0" dirty="0">
                <a:ln>
                  <a:noFill/>
                </a:ln>
                <a:effectLst/>
                <a:uLnTx/>
                <a:uFillTx/>
              </a:rPr>
              <a:t>Our Team</a:t>
            </a:r>
            <a:endParaRPr kumimoji="0" lang="en-IN" b="1" i="0" u="sng" strike="noStrike" kern="0" cap="none" spc="0" normalizeH="0" baseline="0" noProof="0" dirty="0">
              <a:ln>
                <a:noFill/>
              </a:ln>
              <a:effectLst/>
              <a:uLnTx/>
              <a:uFillTx/>
            </a:endParaRPr>
          </a:p>
        </p:txBody>
      </p:sp>
      <p:grpSp>
        <p:nvGrpSpPr>
          <p:cNvPr id="13" name="Group 12">
            <a:extLst>
              <a:ext uri="{FF2B5EF4-FFF2-40B4-BE49-F238E27FC236}">
                <a16:creationId xmlns:a16="http://schemas.microsoft.com/office/drawing/2014/main" id="{6B0863B2-C186-4FEB-A08E-EA32159D115F}"/>
              </a:ext>
            </a:extLst>
          </p:cNvPr>
          <p:cNvGrpSpPr/>
          <p:nvPr/>
        </p:nvGrpSpPr>
        <p:grpSpPr>
          <a:xfrm>
            <a:off x="3685909" y="3247269"/>
            <a:ext cx="5328336" cy="535566"/>
            <a:chOff x="3560512" y="3245607"/>
            <a:chExt cx="5328336" cy="535566"/>
          </a:xfrm>
        </p:grpSpPr>
        <p:grpSp>
          <p:nvGrpSpPr>
            <p:cNvPr id="109" name="Group 108"/>
            <p:cNvGrpSpPr/>
            <p:nvPr/>
          </p:nvGrpSpPr>
          <p:grpSpPr>
            <a:xfrm>
              <a:off x="4872645" y="3256929"/>
              <a:ext cx="1057520" cy="502338"/>
              <a:chOff x="1781523" y="4211272"/>
              <a:chExt cx="1057520" cy="502338"/>
            </a:xfrm>
          </p:grpSpPr>
          <p:cxnSp>
            <p:nvCxnSpPr>
              <p:cNvPr id="130" name="Straight Connector 129"/>
              <p:cNvCxnSpPr/>
              <p:nvPr/>
            </p:nvCxnSpPr>
            <p:spPr>
              <a:xfrm>
                <a:off x="1781523" y="4525905"/>
                <a:ext cx="1011956" cy="0"/>
              </a:xfrm>
              <a:prstGeom prst="line">
                <a:avLst/>
              </a:prstGeom>
              <a:ln w="38100">
                <a:solidFill>
                  <a:srgbClr val="86BC25"/>
                </a:solidFill>
                <a:prstDash val="solid"/>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1950821" y="4211272"/>
                <a:ext cx="670088" cy="246221"/>
              </a:xfrm>
              <a:prstGeom prst="rect">
                <a:avLst/>
              </a:prstGeom>
              <a:noFill/>
            </p:spPr>
            <p:txBody>
              <a:bodyPr wrap="square" lIns="0" tIns="0" rIns="0" bIns="0" rtlCol="0">
                <a:spAutoFit/>
              </a:bodyPr>
              <a:lstStyle/>
              <a:p>
                <a:pPr algn="ctr">
                  <a:spcBef>
                    <a:spcPts val="600"/>
                  </a:spcBef>
                  <a:buSzPct val="100000"/>
                </a:pPr>
                <a:r>
                  <a:rPr lang="en-US" sz="1600" dirty="0">
                    <a:solidFill>
                      <a:schemeClr val="tx1">
                        <a:lumMod val="65000"/>
                        <a:lumOff val="35000"/>
                      </a:schemeClr>
                    </a:solidFill>
                  </a:rPr>
                  <a:t>70+</a:t>
                </a:r>
                <a:endParaRPr lang="en-IN" sz="1600" dirty="0">
                  <a:solidFill>
                    <a:schemeClr val="tx1">
                      <a:lumMod val="65000"/>
                      <a:lumOff val="35000"/>
                    </a:schemeClr>
                  </a:solidFill>
                </a:endParaRPr>
              </a:p>
            </p:txBody>
          </p:sp>
          <p:sp>
            <p:nvSpPr>
              <p:cNvPr id="132" name="TextBox 131"/>
              <p:cNvSpPr txBox="1"/>
              <p:nvPr/>
            </p:nvSpPr>
            <p:spPr>
              <a:xfrm>
                <a:off x="1841975" y="4559722"/>
                <a:ext cx="997068" cy="153888"/>
              </a:xfrm>
              <a:prstGeom prst="rect">
                <a:avLst/>
              </a:prstGeom>
              <a:noFill/>
            </p:spPr>
            <p:txBody>
              <a:bodyPr wrap="none" lIns="0" tIns="0" rIns="0" bIns="0" rtlCol="0">
                <a:spAutoFit/>
              </a:bodyPr>
              <a:lstStyle/>
              <a:p>
                <a:pPr algn="ctr">
                  <a:spcBef>
                    <a:spcPts val="600"/>
                  </a:spcBef>
                  <a:buSzPct val="100000"/>
                </a:pPr>
                <a:r>
                  <a:rPr lang="en-US" sz="1000" b="1" dirty="0">
                    <a:solidFill>
                      <a:srgbClr val="86BC25"/>
                    </a:solidFill>
                  </a:rPr>
                  <a:t>Data Scientist</a:t>
                </a:r>
                <a:endParaRPr lang="en-IN" sz="1000" b="1" dirty="0">
                  <a:solidFill>
                    <a:srgbClr val="86BC25"/>
                  </a:solidFill>
                </a:endParaRPr>
              </a:p>
            </p:txBody>
          </p:sp>
        </p:grpSp>
        <p:grpSp>
          <p:nvGrpSpPr>
            <p:cNvPr id="110" name="Group 109"/>
            <p:cNvGrpSpPr/>
            <p:nvPr/>
          </p:nvGrpSpPr>
          <p:grpSpPr>
            <a:xfrm>
              <a:off x="3560512" y="3286528"/>
              <a:ext cx="1045476" cy="494645"/>
              <a:chOff x="1810398" y="4218965"/>
              <a:chExt cx="1045476" cy="494645"/>
            </a:xfrm>
          </p:grpSpPr>
          <p:cxnSp>
            <p:nvCxnSpPr>
              <p:cNvPr id="127" name="Straight Connector 126"/>
              <p:cNvCxnSpPr/>
              <p:nvPr/>
            </p:nvCxnSpPr>
            <p:spPr>
              <a:xfrm>
                <a:off x="1810398" y="4525905"/>
                <a:ext cx="1011956" cy="0"/>
              </a:xfrm>
              <a:prstGeom prst="line">
                <a:avLst/>
              </a:prstGeom>
              <a:ln w="38100">
                <a:solidFill>
                  <a:srgbClr val="86BC25"/>
                </a:solidFill>
                <a:prstDash val="solid"/>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2011974" y="4218965"/>
                <a:ext cx="602729" cy="246221"/>
              </a:xfrm>
              <a:prstGeom prst="rect">
                <a:avLst/>
              </a:prstGeom>
              <a:noFill/>
            </p:spPr>
            <p:txBody>
              <a:bodyPr wrap="square" lIns="0" tIns="0" rIns="0" bIns="0" rtlCol="0">
                <a:spAutoFit/>
              </a:bodyPr>
              <a:lstStyle/>
              <a:p>
                <a:pPr algn="ctr">
                  <a:spcBef>
                    <a:spcPts val="600"/>
                  </a:spcBef>
                  <a:buSzPct val="100000"/>
                </a:pPr>
                <a:r>
                  <a:rPr lang="en-US" sz="1600" dirty="0">
                    <a:solidFill>
                      <a:schemeClr val="tx1">
                        <a:lumMod val="65000"/>
                        <a:lumOff val="35000"/>
                      </a:schemeClr>
                    </a:solidFill>
                  </a:rPr>
                  <a:t>440+</a:t>
                </a:r>
                <a:endParaRPr lang="en-IN" sz="1600" dirty="0">
                  <a:solidFill>
                    <a:schemeClr val="tx1">
                      <a:lumMod val="65000"/>
                      <a:lumOff val="35000"/>
                    </a:schemeClr>
                  </a:solidFill>
                </a:endParaRPr>
              </a:p>
            </p:txBody>
          </p:sp>
          <p:sp>
            <p:nvSpPr>
              <p:cNvPr id="129" name="TextBox 128"/>
              <p:cNvSpPr txBox="1"/>
              <p:nvPr/>
            </p:nvSpPr>
            <p:spPr>
              <a:xfrm>
                <a:off x="1841173" y="4559722"/>
                <a:ext cx="1014701" cy="153888"/>
              </a:xfrm>
              <a:prstGeom prst="rect">
                <a:avLst/>
              </a:prstGeom>
              <a:noFill/>
            </p:spPr>
            <p:txBody>
              <a:bodyPr wrap="none" lIns="0" tIns="0" rIns="0" bIns="0" rtlCol="0">
                <a:spAutoFit/>
              </a:bodyPr>
              <a:lstStyle/>
              <a:p>
                <a:pPr algn="ctr">
                  <a:spcBef>
                    <a:spcPts val="600"/>
                  </a:spcBef>
                  <a:buSzPct val="100000"/>
                </a:pPr>
                <a:r>
                  <a:rPr lang="en-US" sz="1000" b="1" dirty="0">
                    <a:solidFill>
                      <a:srgbClr val="86BC25"/>
                    </a:solidFill>
                  </a:rPr>
                  <a:t>Data Engineer</a:t>
                </a:r>
                <a:endParaRPr lang="en-IN" sz="1000" b="1" dirty="0">
                  <a:solidFill>
                    <a:srgbClr val="86BC25"/>
                  </a:solidFill>
                </a:endParaRPr>
              </a:p>
            </p:txBody>
          </p:sp>
        </p:grpSp>
        <p:grpSp>
          <p:nvGrpSpPr>
            <p:cNvPr id="111" name="Group 110"/>
            <p:cNvGrpSpPr/>
            <p:nvPr/>
          </p:nvGrpSpPr>
          <p:grpSpPr>
            <a:xfrm>
              <a:off x="6069245" y="3245607"/>
              <a:ext cx="1576684" cy="494645"/>
              <a:chOff x="1527449" y="4218965"/>
              <a:chExt cx="1576684" cy="494645"/>
            </a:xfrm>
          </p:grpSpPr>
          <p:cxnSp>
            <p:nvCxnSpPr>
              <p:cNvPr id="124" name="Straight Connector 123"/>
              <p:cNvCxnSpPr/>
              <p:nvPr/>
            </p:nvCxnSpPr>
            <p:spPr>
              <a:xfrm>
                <a:off x="1527449" y="4525905"/>
                <a:ext cx="1481605" cy="0"/>
              </a:xfrm>
              <a:prstGeom prst="line">
                <a:avLst/>
              </a:prstGeom>
              <a:ln w="38100">
                <a:solidFill>
                  <a:srgbClr val="86BC25"/>
                </a:solidFill>
                <a:prstDash val="solid"/>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2015956" y="4218965"/>
                <a:ext cx="670088" cy="246221"/>
              </a:xfrm>
              <a:prstGeom prst="rect">
                <a:avLst/>
              </a:prstGeom>
              <a:noFill/>
            </p:spPr>
            <p:txBody>
              <a:bodyPr wrap="square" lIns="0" tIns="0" rIns="0" bIns="0" rtlCol="0">
                <a:spAutoFit/>
              </a:bodyPr>
              <a:lstStyle/>
              <a:p>
                <a:pPr algn="ctr">
                  <a:spcBef>
                    <a:spcPts val="600"/>
                  </a:spcBef>
                  <a:buSzPct val="100000"/>
                </a:pPr>
                <a:r>
                  <a:rPr lang="en-US" sz="1600" dirty="0">
                    <a:solidFill>
                      <a:schemeClr val="tx1">
                        <a:lumMod val="65000"/>
                        <a:lumOff val="35000"/>
                      </a:schemeClr>
                    </a:solidFill>
                  </a:rPr>
                  <a:t>120+</a:t>
                </a:r>
                <a:endParaRPr lang="en-IN" sz="1600" dirty="0">
                  <a:solidFill>
                    <a:schemeClr val="tx1">
                      <a:lumMod val="65000"/>
                      <a:lumOff val="35000"/>
                    </a:schemeClr>
                  </a:solidFill>
                </a:endParaRPr>
              </a:p>
            </p:txBody>
          </p:sp>
          <p:sp>
            <p:nvSpPr>
              <p:cNvPr id="126" name="TextBox 125"/>
              <p:cNvSpPr txBox="1"/>
              <p:nvPr/>
            </p:nvSpPr>
            <p:spPr>
              <a:xfrm>
                <a:off x="1592501" y="4559722"/>
                <a:ext cx="1511632" cy="153888"/>
              </a:xfrm>
              <a:prstGeom prst="rect">
                <a:avLst/>
              </a:prstGeom>
              <a:noFill/>
            </p:spPr>
            <p:txBody>
              <a:bodyPr wrap="none" lIns="0" tIns="0" rIns="0" bIns="0" rtlCol="0">
                <a:spAutoFit/>
              </a:bodyPr>
              <a:lstStyle/>
              <a:p>
                <a:pPr algn="ctr">
                  <a:spcBef>
                    <a:spcPts val="600"/>
                  </a:spcBef>
                  <a:buSzPct val="100000"/>
                </a:pPr>
                <a:r>
                  <a:rPr lang="en-US" sz="1000" b="1" dirty="0">
                    <a:solidFill>
                      <a:srgbClr val="86BC25"/>
                    </a:solidFill>
                  </a:rPr>
                  <a:t>Visualization Experts</a:t>
                </a:r>
                <a:endParaRPr lang="en-IN" sz="1000" b="1" dirty="0">
                  <a:solidFill>
                    <a:srgbClr val="86BC25"/>
                  </a:solidFill>
                </a:endParaRPr>
              </a:p>
            </p:txBody>
          </p:sp>
        </p:grpSp>
        <p:grpSp>
          <p:nvGrpSpPr>
            <p:cNvPr id="112" name="Group 111"/>
            <p:cNvGrpSpPr/>
            <p:nvPr/>
          </p:nvGrpSpPr>
          <p:grpSpPr>
            <a:xfrm>
              <a:off x="7876892" y="3245607"/>
              <a:ext cx="1011956" cy="494645"/>
              <a:chOff x="1791148" y="4218965"/>
              <a:chExt cx="1011956" cy="494645"/>
            </a:xfrm>
          </p:grpSpPr>
          <p:cxnSp>
            <p:nvCxnSpPr>
              <p:cNvPr id="121" name="Straight Connector 120"/>
              <p:cNvCxnSpPr/>
              <p:nvPr/>
            </p:nvCxnSpPr>
            <p:spPr>
              <a:xfrm>
                <a:off x="1791148" y="4525905"/>
                <a:ext cx="1011956" cy="0"/>
              </a:xfrm>
              <a:prstGeom prst="line">
                <a:avLst/>
              </a:prstGeom>
              <a:ln w="38100">
                <a:solidFill>
                  <a:srgbClr val="86BC25"/>
                </a:solidFill>
                <a:prstDash val="solid"/>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2137002" y="4218965"/>
                <a:ext cx="428002" cy="246221"/>
              </a:xfrm>
              <a:prstGeom prst="rect">
                <a:avLst/>
              </a:prstGeom>
              <a:noFill/>
            </p:spPr>
            <p:txBody>
              <a:bodyPr wrap="none" lIns="0" tIns="0" rIns="0" bIns="0" rtlCol="0">
                <a:spAutoFit/>
              </a:bodyPr>
              <a:lstStyle/>
              <a:p>
                <a:pPr algn="ctr">
                  <a:spcBef>
                    <a:spcPts val="600"/>
                  </a:spcBef>
                  <a:buSzPct val="100000"/>
                </a:pPr>
                <a:r>
                  <a:rPr lang="en-US" sz="1600" dirty="0">
                    <a:solidFill>
                      <a:schemeClr val="tx1">
                        <a:lumMod val="65000"/>
                        <a:lumOff val="35000"/>
                      </a:schemeClr>
                    </a:solidFill>
                  </a:rPr>
                  <a:t>40+</a:t>
                </a:r>
                <a:endParaRPr lang="en-IN" sz="1600" dirty="0">
                  <a:solidFill>
                    <a:schemeClr val="tx1">
                      <a:lumMod val="65000"/>
                      <a:lumOff val="35000"/>
                    </a:schemeClr>
                  </a:solidFill>
                </a:endParaRPr>
              </a:p>
            </p:txBody>
          </p:sp>
          <p:sp>
            <p:nvSpPr>
              <p:cNvPr id="123" name="TextBox 122"/>
              <p:cNvSpPr txBox="1"/>
              <p:nvPr/>
            </p:nvSpPr>
            <p:spPr>
              <a:xfrm>
                <a:off x="1875100" y="4559722"/>
                <a:ext cx="884858" cy="153888"/>
              </a:xfrm>
              <a:prstGeom prst="rect">
                <a:avLst/>
              </a:prstGeom>
              <a:noFill/>
            </p:spPr>
            <p:txBody>
              <a:bodyPr wrap="none" lIns="0" tIns="0" rIns="0" bIns="0" rtlCol="0">
                <a:spAutoFit/>
              </a:bodyPr>
              <a:lstStyle/>
              <a:p>
                <a:pPr algn="ctr">
                  <a:spcBef>
                    <a:spcPts val="600"/>
                  </a:spcBef>
                  <a:buSzPct val="100000"/>
                </a:pPr>
                <a:r>
                  <a:rPr lang="en-US" sz="1000" b="1" dirty="0">
                    <a:solidFill>
                      <a:srgbClr val="86BC25"/>
                    </a:solidFill>
                  </a:rPr>
                  <a:t>RPA Experts</a:t>
                </a:r>
                <a:endParaRPr lang="en-IN" sz="1000" b="1" dirty="0">
                  <a:solidFill>
                    <a:srgbClr val="86BC25"/>
                  </a:solidFill>
                </a:endParaRPr>
              </a:p>
            </p:txBody>
          </p:sp>
        </p:grpSp>
      </p:grpSp>
      <p:cxnSp>
        <p:nvCxnSpPr>
          <p:cNvPr id="29" name="Straight Connector 28"/>
          <p:cNvCxnSpPr/>
          <p:nvPr/>
        </p:nvCxnSpPr>
        <p:spPr>
          <a:xfrm>
            <a:off x="2156026" y="1250599"/>
            <a:ext cx="0" cy="1371600"/>
          </a:xfrm>
          <a:prstGeom prst="line">
            <a:avLst/>
          </a:prstGeom>
          <a:ln w="19050">
            <a:solidFill>
              <a:schemeClr val="tx2">
                <a:lumMod val="60000"/>
                <a:lumOff val="4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4520779" y="1260224"/>
            <a:ext cx="0" cy="1371600"/>
          </a:xfrm>
          <a:prstGeom prst="line">
            <a:avLst/>
          </a:prstGeom>
          <a:ln w="19050">
            <a:solidFill>
              <a:schemeClr val="tx2">
                <a:lumMod val="60000"/>
                <a:lumOff val="4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9565961" y="1250599"/>
            <a:ext cx="0" cy="1371600"/>
          </a:xfrm>
          <a:prstGeom prst="line">
            <a:avLst/>
          </a:prstGeom>
          <a:ln w="19050">
            <a:solidFill>
              <a:schemeClr val="tx2">
                <a:lumMod val="60000"/>
                <a:lumOff val="4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868894" y="1260224"/>
            <a:ext cx="0" cy="1371600"/>
          </a:xfrm>
          <a:prstGeom prst="line">
            <a:avLst/>
          </a:prstGeom>
          <a:ln w="19050">
            <a:solidFill>
              <a:schemeClr val="tx2">
                <a:lumMod val="60000"/>
                <a:lumOff val="40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136" name="Title 2"/>
          <p:cNvSpPr txBox="1">
            <a:spLocks/>
          </p:cNvSpPr>
          <p:nvPr/>
        </p:nvSpPr>
        <p:spPr bwMode="gray">
          <a:xfrm>
            <a:off x="492677" y="337536"/>
            <a:ext cx="11688679"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800" b="1" dirty="0"/>
              <a:t>We have a strong BI, Big Data, Analytics and R&amp;IA capability backed by strong credentials</a:t>
            </a:r>
          </a:p>
          <a:p>
            <a:endParaRPr lang="en-US" sz="1800" b="1" dirty="0"/>
          </a:p>
        </p:txBody>
      </p:sp>
      <p:pic>
        <p:nvPicPr>
          <p:cNvPr id="40964" name="Picture 4" descr="File:Ford logo 1976.jpg - Wikimedia Commons"/>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540384" y="4745187"/>
            <a:ext cx="763029" cy="351384"/>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Paypal logo - Thyngs"/>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11207913" y="9192986"/>
            <a:ext cx="124060" cy="82556"/>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Royal Dutch Shell Logo"/>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505954" y="4159514"/>
            <a:ext cx="495695" cy="407913"/>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descr="RPG Logo - Coacharya"/>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732041" y="4026706"/>
            <a:ext cx="693184" cy="6931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46"/>
          <a:stretch>
            <a:fillRect/>
          </a:stretch>
        </p:blipFill>
        <p:spPr>
          <a:xfrm>
            <a:off x="10032570" y="4116030"/>
            <a:ext cx="827716" cy="463521"/>
          </a:xfrm>
          <a:prstGeom prst="rect">
            <a:avLst/>
          </a:prstGeom>
        </p:spPr>
      </p:pic>
      <p:pic>
        <p:nvPicPr>
          <p:cNvPr id="39940" name="Picture 4" descr="ABB Logo PNG Transparent &amp; SVG Vector - Freebie Supply"/>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662595" y="4159514"/>
            <a:ext cx="739503" cy="3925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48"/>
          <a:stretch>
            <a:fillRect/>
          </a:stretch>
        </p:blipFill>
        <p:spPr>
          <a:xfrm>
            <a:off x="8148835" y="4084193"/>
            <a:ext cx="453761" cy="576894"/>
          </a:xfrm>
          <a:prstGeom prst="rect">
            <a:avLst/>
          </a:prstGeom>
        </p:spPr>
      </p:pic>
      <p:pic>
        <p:nvPicPr>
          <p:cNvPr id="32" name="Picture 31"/>
          <p:cNvPicPr>
            <a:picLocks noChangeAspect="1"/>
          </p:cNvPicPr>
          <p:nvPr/>
        </p:nvPicPr>
        <p:blipFill>
          <a:blip r:embed="rId49"/>
          <a:stretch>
            <a:fillRect/>
          </a:stretch>
        </p:blipFill>
        <p:spPr>
          <a:xfrm>
            <a:off x="5288378" y="4711348"/>
            <a:ext cx="853825" cy="433998"/>
          </a:xfrm>
          <a:prstGeom prst="rect">
            <a:avLst/>
          </a:prstGeom>
        </p:spPr>
      </p:pic>
      <p:sp>
        <p:nvSpPr>
          <p:cNvPr id="137" name="TextBox 136"/>
          <p:cNvSpPr txBox="1"/>
          <p:nvPr/>
        </p:nvSpPr>
        <p:spPr>
          <a:xfrm>
            <a:off x="4627770" y="1244474"/>
            <a:ext cx="2172596" cy="1098762"/>
          </a:xfrm>
          <a:prstGeom prst="rect">
            <a:avLst/>
          </a:prstGeom>
          <a:noFill/>
        </p:spPr>
        <p:txBody>
          <a:bodyPr wrap="square" rtlCol="0">
            <a:spAutoFit/>
          </a:bodyPr>
          <a:lstStyle/>
          <a:p>
            <a:pPr>
              <a:lnSpc>
                <a:spcPct val="120000"/>
              </a:lnSpc>
              <a:spcAft>
                <a:spcPts val="600"/>
              </a:spcAft>
            </a:pPr>
            <a:r>
              <a:rPr lang="en-US" sz="1050" dirty="0">
                <a:cs typeface="Arial" pitchFamily="34" charset="0"/>
              </a:rPr>
              <a:t>Integration &amp; COE Setup</a:t>
            </a:r>
          </a:p>
          <a:p>
            <a:pPr>
              <a:lnSpc>
                <a:spcPct val="120000"/>
              </a:lnSpc>
              <a:spcAft>
                <a:spcPts val="600"/>
              </a:spcAft>
            </a:pPr>
            <a:r>
              <a:rPr lang="en-US" sz="1050" dirty="0">
                <a:cs typeface="Arial" pitchFamily="34" charset="0"/>
              </a:rPr>
              <a:t>Enterprise Data Warehousing</a:t>
            </a:r>
          </a:p>
          <a:p>
            <a:pPr>
              <a:lnSpc>
                <a:spcPct val="120000"/>
              </a:lnSpc>
              <a:spcAft>
                <a:spcPts val="600"/>
              </a:spcAft>
            </a:pPr>
            <a:r>
              <a:rPr lang="en-US" sz="1050" dirty="0">
                <a:cs typeface="Arial" pitchFamily="34" charset="0"/>
              </a:rPr>
              <a:t>Data Quality Management</a:t>
            </a:r>
          </a:p>
          <a:p>
            <a:pPr>
              <a:lnSpc>
                <a:spcPct val="120000"/>
              </a:lnSpc>
              <a:spcAft>
                <a:spcPts val="600"/>
              </a:spcAft>
            </a:pPr>
            <a:r>
              <a:rPr lang="en-US" sz="1050" dirty="0">
                <a:cs typeface="Arial" pitchFamily="34" charset="0"/>
              </a:rPr>
              <a:t>Data Governance &amp; Security</a:t>
            </a:r>
          </a:p>
        </p:txBody>
      </p:sp>
      <p:pic>
        <p:nvPicPr>
          <p:cNvPr id="138" name="Picture 137"/>
          <p:cNvPicPr>
            <a:picLocks noChangeAspect="1"/>
          </p:cNvPicPr>
          <p:nvPr/>
        </p:nvPicPr>
        <p:blipFill rotWithShape="1">
          <a:blip r:embed="rId50"/>
          <a:srcRect l="13918" t="37075" r="14224" b="36258"/>
          <a:stretch/>
        </p:blipFill>
        <p:spPr>
          <a:xfrm>
            <a:off x="2776324" y="6316079"/>
            <a:ext cx="1367215" cy="285078"/>
          </a:xfrm>
          <a:prstGeom prst="rect">
            <a:avLst/>
          </a:prstGeom>
        </p:spPr>
      </p:pic>
      <p:pic>
        <p:nvPicPr>
          <p:cNvPr id="139" name="Picture 12" descr="Image result for tableau icon png">
            <a:extLst>
              <a:ext uri="{FF2B5EF4-FFF2-40B4-BE49-F238E27FC236}">
                <a16:creationId xmlns:a16="http://schemas.microsoft.com/office/drawing/2014/main" id="{B318D23F-7D22-4725-BCEC-FD2F708702B5}"/>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5670" t="65672" r="3636"/>
          <a:stretch/>
        </p:blipFill>
        <p:spPr bwMode="auto">
          <a:xfrm>
            <a:off x="4427095" y="5824467"/>
            <a:ext cx="1200598" cy="282447"/>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139"/>
          <p:cNvPicPr>
            <a:picLocks noChangeAspect="1"/>
          </p:cNvPicPr>
          <p:nvPr/>
        </p:nvPicPr>
        <p:blipFill>
          <a:blip r:embed="rId52"/>
          <a:stretch>
            <a:fillRect/>
          </a:stretch>
        </p:blipFill>
        <p:spPr>
          <a:xfrm>
            <a:off x="6874614" y="5830539"/>
            <a:ext cx="1173582" cy="297207"/>
          </a:xfrm>
          <a:prstGeom prst="rect">
            <a:avLst/>
          </a:prstGeom>
        </p:spPr>
      </p:pic>
      <p:pic>
        <p:nvPicPr>
          <p:cNvPr id="141" name="Picture 140"/>
          <p:cNvPicPr>
            <a:picLocks noChangeAspect="1"/>
          </p:cNvPicPr>
          <p:nvPr/>
        </p:nvPicPr>
        <p:blipFill>
          <a:blip r:embed="rId53"/>
          <a:stretch>
            <a:fillRect/>
          </a:stretch>
        </p:blipFill>
        <p:spPr>
          <a:xfrm>
            <a:off x="1430189" y="5872321"/>
            <a:ext cx="823451" cy="210338"/>
          </a:xfrm>
          <a:prstGeom prst="rect">
            <a:avLst/>
          </a:prstGeom>
        </p:spPr>
      </p:pic>
      <p:pic>
        <p:nvPicPr>
          <p:cNvPr id="142" name="Picture 141"/>
          <p:cNvPicPr>
            <a:picLocks noChangeAspect="1"/>
          </p:cNvPicPr>
          <p:nvPr/>
        </p:nvPicPr>
        <p:blipFill>
          <a:blip r:embed="rId54"/>
          <a:stretch>
            <a:fillRect/>
          </a:stretch>
        </p:blipFill>
        <p:spPr>
          <a:xfrm>
            <a:off x="406809" y="5873071"/>
            <a:ext cx="682441" cy="275065"/>
          </a:xfrm>
          <a:prstGeom prst="rect">
            <a:avLst/>
          </a:prstGeom>
        </p:spPr>
      </p:pic>
      <p:pic>
        <p:nvPicPr>
          <p:cNvPr id="143" name="Picture 6" descr="Image result for power BI  icon png">
            <a:extLst>
              <a:ext uri="{FF2B5EF4-FFF2-40B4-BE49-F238E27FC236}">
                <a16:creationId xmlns:a16="http://schemas.microsoft.com/office/drawing/2014/main" id="{39FAB276-D8C5-4E8D-9CA9-BBA18E611383}"/>
              </a:ext>
            </a:extLst>
          </p:cNvPr>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4232337" y="6337121"/>
            <a:ext cx="866770" cy="247001"/>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Signify Holding Vector Logo - (.SVG + .PNG) - VectorLogoSeek.Com"/>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389868" y="4198178"/>
            <a:ext cx="719279" cy="3995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novartis-logo - Woodley Farra Manion Portfolio Management"/>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298601" y="4692355"/>
            <a:ext cx="773625" cy="483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Susan Galbraith—AstraZeneca | FiercePharma"/>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036359" y="4664687"/>
            <a:ext cx="887514" cy="557615"/>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3" descr="Medtronic (NYSE:MDT) Sets New 52-Week High After Analyst Upgrade ..."/>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925557" y="4752462"/>
            <a:ext cx="617804" cy="34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9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E3878DE-96F6-479B-8C8A-1D4D727EC1B4}"/>
              </a:ext>
            </a:extLst>
          </p:cNvPr>
          <p:cNvSpPr/>
          <p:nvPr/>
        </p:nvSpPr>
        <p:spPr bwMode="gray">
          <a:xfrm>
            <a:off x="441404" y="6380984"/>
            <a:ext cx="3191222" cy="208140"/>
          </a:xfrm>
          <a:prstGeom prst="rect">
            <a:avLst/>
          </a:prstGeom>
          <a:solidFill>
            <a:schemeClr val="bg1"/>
          </a:solidFill>
          <a:ln w="19050" algn="ctr">
            <a:solidFill>
              <a:schemeClr val="bg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IN" sz="1600" b="1" dirty="0">
              <a:solidFill>
                <a:schemeClr val="bg1"/>
              </a:solidFill>
            </a:endParaRPr>
          </a:p>
        </p:txBody>
      </p:sp>
      <p:sp>
        <p:nvSpPr>
          <p:cNvPr id="4" name="Shape 169">
            <a:extLst>
              <a:ext uri="{FF2B5EF4-FFF2-40B4-BE49-F238E27FC236}">
                <a16:creationId xmlns:a16="http://schemas.microsoft.com/office/drawing/2014/main" id="{ED4A32D2-CBBC-4CEB-A8EE-3BEDB343FB16}"/>
              </a:ext>
            </a:extLst>
          </p:cNvPr>
          <p:cNvSpPr/>
          <p:nvPr/>
        </p:nvSpPr>
        <p:spPr>
          <a:xfrm>
            <a:off x="721764" y="5425333"/>
            <a:ext cx="3960703" cy="1109100"/>
          </a:xfrm>
          <a:custGeom>
            <a:avLst/>
            <a:gdLst/>
            <a:ahLst/>
            <a:cxnLst/>
            <a:rect l="0" t="0" r="0" b="0"/>
            <a:pathLst>
              <a:path w="3959352" h="1415796">
                <a:moveTo>
                  <a:pt x="0" y="1415796"/>
                </a:moveTo>
                <a:lnTo>
                  <a:pt x="3959352" y="1415796"/>
                </a:lnTo>
                <a:lnTo>
                  <a:pt x="3959352" y="0"/>
                </a:lnTo>
                <a:lnTo>
                  <a:pt x="0" y="0"/>
                </a:lnTo>
                <a:close/>
              </a:path>
            </a:pathLst>
          </a:custGeom>
          <a:ln w="3048" cap="flat">
            <a:miter lim="127000"/>
          </a:ln>
        </p:spPr>
        <p:style>
          <a:lnRef idx="1">
            <a:srgbClr val="BFBFBF"/>
          </a:lnRef>
          <a:fillRef idx="0">
            <a:srgbClr val="000000">
              <a:alpha val="0"/>
            </a:srgbClr>
          </a:fillRef>
          <a:effectRef idx="0">
            <a:scrgbClr r="0" g="0" b="0"/>
          </a:effectRef>
          <a:fontRef idx="none"/>
        </p:style>
        <p:txBody>
          <a:bodyPr/>
          <a:lstStyle/>
          <a:p>
            <a:endParaRPr lang="en-US" sz="900" dirty="0"/>
          </a:p>
        </p:txBody>
      </p:sp>
      <p:sp>
        <p:nvSpPr>
          <p:cNvPr id="5" name="Shape 169">
            <a:extLst>
              <a:ext uri="{FF2B5EF4-FFF2-40B4-BE49-F238E27FC236}">
                <a16:creationId xmlns:a16="http://schemas.microsoft.com/office/drawing/2014/main" id="{6F6A11A1-EE02-4727-89F5-FB8C96B0F3D8}"/>
              </a:ext>
            </a:extLst>
          </p:cNvPr>
          <p:cNvSpPr/>
          <p:nvPr/>
        </p:nvSpPr>
        <p:spPr>
          <a:xfrm>
            <a:off x="719038" y="3826959"/>
            <a:ext cx="3960703" cy="1181717"/>
          </a:xfrm>
          <a:custGeom>
            <a:avLst/>
            <a:gdLst/>
            <a:ahLst/>
            <a:cxnLst/>
            <a:rect l="0" t="0" r="0" b="0"/>
            <a:pathLst>
              <a:path w="3959352" h="1415796">
                <a:moveTo>
                  <a:pt x="0" y="1415796"/>
                </a:moveTo>
                <a:lnTo>
                  <a:pt x="3959352" y="1415796"/>
                </a:lnTo>
                <a:lnTo>
                  <a:pt x="3959352" y="0"/>
                </a:lnTo>
                <a:lnTo>
                  <a:pt x="0" y="0"/>
                </a:lnTo>
                <a:close/>
              </a:path>
            </a:pathLst>
          </a:custGeom>
          <a:ln w="3048" cap="flat">
            <a:miter lim="127000"/>
          </a:ln>
        </p:spPr>
        <p:style>
          <a:lnRef idx="1">
            <a:srgbClr val="BFBFBF"/>
          </a:lnRef>
          <a:fillRef idx="0">
            <a:srgbClr val="000000">
              <a:alpha val="0"/>
            </a:srgbClr>
          </a:fillRef>
          <a:effectRef idx="0">
            <a:scrgbClr r="0" g="0" b="0"/>
          </a:effectRef>
          <a:fontRef idx="none"/>
        </p:style>
        <p:txBody>
          <a:bodyPr/>
          <a:lstStyle/>
          <a:p>
            <a:pPr marL="171450" indent="-171450">
              <a:lnSpc>
                <a:spcPct val="107000"/>
              </a:lnSpc>
              <a:buFont typeface="Arial" panose="020B0604020202020204" pitchFamily="34" charset="0"/>
              <a:buChar char="•"/>
            </a:pPr>
            <a:endPar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38FEC866-1A24-439C-848E-12CAB916710F}"/>
              </a:ext>
            </a:extLst>
          </p:cNvPr>
          <p:cNvPicPr/>
          <p:nvPr/>
        </p:nvPicPr>
        <p:blipFill>
          <a:blip r:embed="rId3"/>
          <a:stretch>
            <a:fillRect/>
          </a:stretch>
        </p:blipFill>
        <p:spPr>
          <a:xfrm>
            <a:off x="719039" y="2478651"/>
            <a:ext cx="1524" cy="1069858"/>
          </a:xfrm>
          <a:prstGeom prst="rect">
            <a:avLst/>
          </a:prstGeom>
        </p:spPr>
      </p:pic>
      <p:sp>
        <p:nvSpPr>
          <p:cNvPr id="7" name="Shape 169">
            <a:extLst>
              <a:ext uri="{FF2B5EF4-FFF2-40B4-BE49-F238E27FC236}">
                <a16:creationId xmlns:a16="http://schemas.microsoft.com/office/drawing/2014/main" id="{AEB4848F-5598-420D-B7E8-A1EFFD5B85E7}"/>
              </a:ext>
            </a:extLst>
          </p:cNvPr>
          <p:cNvSpPr/>
          <p:nvPr/>
        </p:nvSpPr>
        <p:spPr>
          <a:xfrm>
            <a:off x="720563" y="2132733"/>
            <a:ext cx="3959178" cy="1269393"/>
          </a:xfrm>
          <a:custGeom>
            <a:avLst/>
            <a:gdLst/>
            <a:ahLst/>
            <a:cxnLst/>
            <a:rect l="0" t="0" r="0" b="0"/>
            <a:pathLst>
              <a:path w="3959352" h="1415796">
                <a:moveTo>
                  <a:pt x="0" y="1415796"/>
                </a:moveTo>
                <a:lnTo>
                  <a:pt x="3959352" y="1415796"/>
                </a:lnTo>
                <a:lnTo>
                  <a:pt x="3959352" y="0"/>
                </a:lnTo>
                <a:lnTo>
                  <a:pt x="0" y="0"/>
                </a:lnTo>
                <a:close/>
              </a:path>
            </a:pathLst>
          </a:custGeom>
          <a:ln w="3048" cap="flat">
            <a:miter lim="127000"/>
          </a:ln>
        </p:spPr>
        <p:style>
          <a:lnRef idx="1">
            <a:srgbClr val="BFBFBF"/>
          </a:lnRef>
          <a:fillRef idx="0">
            <a:srgbClr val="000000">
              <a:alpha val="0"/>
            </a:srgbClr>
          </a:fillRef>
          <a:effectRef idx="0">
            <a:scrgbClr r="0" g="0" b="0"/>
          </a:effectRef>
          <a:fontRef idx="none"/>
        </p:style>
        <p:txBody>
          <a:bodyPr/>
          <a:lstStyle/>
          <a:p>
            <a:pPr>
              <a:lnSpc>
                <a:spcPct val="107000"/>
              </a:lnSpc>
            </a:pPr>
            <a:endPar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pPr>
            <a:endPar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pPr>
            <a:endParaRPr lang="en-US" sz="900" dirty="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8" name="Shape 16427">
            <a:extLst>
              <a:ext uri="{FF2B5EF4-FFF2-40B4-BE49-F238E27FC236}">
                <a16:creationId xmlns:a16="http://schemas.microsoft.com/office/drawing/2014/main" id="{3B9E48AB-3B30-48CD-A595-0B759F39900A}"/>
              </a:ext>
            </a:extLst>
          </p:cNvPr>
          <p:cNvSpPr/>
          <p:nvPr/>
        </p:nvSpPr>
        <p:spPr>
          <a:xfrm>
            <a:off x="726659" y="2132733"/>
            <a:ext cx="3959178" cy="312416"/>
          </a:xfrm>
          <a:custGeom>
            <a:avLst/>
            <a:gdLst/>
            <a:ahLst/>
            <a:cxnLst/>
            <a:rect l="0" t="0" r="0" b="0"/>
            <a:pathLst>
              <a:path w="3959352" h="312420">
                <a:moveTo>
                  <a:pt x="0" y="0"/>
                </a:moveTo>
                <a:lnTo>
                  <a:pt x="3959352" y="0"/>
                </a:lnTo>
                <a:lnTo>
                  <a:pt x="3959352" y="312420"/>
                </a:lnTo>
                <a:lnTo>
                  <a:pt x="0" y="312420"/>
                </a:lnTo>
                <a:lnTo>
                  <a:pt x="0" y="0"/>
                </a:lnTo>
              </a:path>
            </a:pathLst>
          </a:custGeom>
          <a:ln w="0" cap="flat">
            <a:miter lim="127000"/>
          </a:ln>
        </p:spPr>
        <p:style>
          <a:lnRef idx="0">
            <a:srgbClr val="000000">
              <a:alpha val="0"/>
            </a:srgbClr>
          </a:lnRef>
          <a:fillRef idx="1">
            <a:srgbClr val="009A44"/>
          </a:fillRef>
          <a:effectRef idx="0">
            <a:scrgbClr r="0" g="0" b="0"/>
          </a:effectRef>
          <a:fontRef idx="none"/>
        </p:style>
        <p:txBody>
          <a:bodyPr/>
          <a:lstStyle/>
          <a:p>
            <a:endParaRPr lang="en-IN"/>
          </a:p>
        </p:txBody>
      </p:sp>
      <p:sp>
        <p:nvSpPr>
          <p:cNvPr id="9" name="Rectangle 8">
            <a:extLst>
              <a:ext uri="{FF2B5EF4-FFF2-40B4-BE49-F238E27FC236}">
                <a16:creationId xmlns:a16="http://schemas.microsoft.com/office/drawing/2014/main" id="{56F67DDD-C9B5-421E-9DEC-A3A75A3843AB}"/>
              </a:ext>
            </a:extLst>
          </p:cNvPr>
          <p:cNvSpPr/>
          <p:nvPr/>
        </p:nvSpPr>
        <p:spPr>
          <a:xfrm>
            <a:off x="1469119" y="2234130"/>
            <a:ext cx="1944368" cy="1639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00" b="1"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KPI Framework and </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9D86D1D9-5493-4A05-9FED-2330052DEB8A}"/>
              </a:ext>
            </a:extLst>
          </p:cNvPr>
          <p:cNvSpPr/>
          <p:nvPr/>
        </p:nvSpPr>
        <p:spPr>
          <a:xfrm>
            <a:off x="2932425" y="2234130"/>
            <a:ext cx="1343966" cy="1639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00" b="1"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Storyboarding</a:t>
            </a:r>
            <a:endParaRPr lang="en-IN" sz="1100" dirty="0">
              <a:solidFill>
                <a:srgbClr val="000000"/>
              </a:solidFill>
              <a:effectLst/>
              <a:latin typeface="Calibri" panose="020F0502020204030204" pitchFamily="34" charset="0"/>
              <a:ea typeface="Calibri" panose="020F0502020204030204" pitchFamily="34" charset="0"/>
            </a:endParaRPr>
          </a:p>
        </p:txBody>
      </p:sp>
      <p:pic>
        <p:nvPicPr>
          <p:cNvPr id="11" name="Picture 10">
            <a:extLst>
              <a:ext uri="{FF2B5EF4-FFF2-40B4-BE49-F238E27FC236}">
                <a16:creationId xmlns:a16="http://schemas.microsoft.com/office/drawing/2014/main" id="{74466DB6-2322-4E8A-B6A8-0E211C1EA827}"/>
              </a:ext>
            </a:extLst>
          </p:cNvPr>
          <p:cNvPicPr/>
          <p:nvPr/>
        </p:nvPicPr>
        <p:blipFill>
          <a:blip r:embed="rId4"/>
          <a:stretch>
            <a:fillRect/>
          </a:stretch>
        </p:blipFill>
        <p:spPr>
          <a:xfrm>
            <a:off x="4801584" y="2649362"/>
            <a:ext cx="495278" cy="495293"/>
          </a:xfrm>
          <a:prstGeom prst="rect">
            <a:avLst/>
          </a:prstGeom>
        </p:spPr>
      </p:pic>
      <p:pic>
        <p:nvPicPr>
          <p:cNvPr id="12" name="Picture 11">
            <a:extLst>
              <a:ext uri="{FF2B5EF4-FFF2-40B4-BE49-F238E27FC236}">
                <a16:creationId xmlns:a16="http://schemas.microsoft.com/office/drawing/2014/main" id="{592018A1-A2FB-4ECE-9CC1-62583FD1272E}"/>
              </a:ext>
            </a:extLst>
          </p:cNvPr>
          <p:cNvPicPr/>
          <p:nvPr/>
        </p:nvPicPr>
        <p:blipFill>
          <a:blip r:embed="rId5"/>
          <a:stretch>
            <a:fillRect/>
          </a:stretch>
        </p:blipFill>
        <p:spPr>
          <a:xfrm>
            <a:off x="5542287" y="2018335"/>
            <a:ext cx="6296892" cy="818376"/>
          </a:xfrm>
          <a:prstGeom prst="rect">
            <a:avLst/>
          </a:prstGeom>
        </p:spPr>
      </p:pic>
      <p:pic>
        <p:nvPicPr>
          <p:cNvPr id="13" name="Picture 12">
            <a:extLst>
              <a:ext uri="{FF2B5EF4-FFF2-40B4-BE49-F238E27FC236}">
                <a16:creationId xmlns:a16="http://schemas.microsoft.com/office/drawing/2014/main" id="{06C9F8CA-8A8F-4887-9869-A19B6B410449}"/>
              </a:ext>
            </a:extLst>
          </p:cNvPr>
          <p:cNvPicPr/>
          <p:nvPr/>
        </p:nvPicPr>
        <p:blipFill>
          <a:blip r:embed="rId6"/>
          <a:stretch>
            <a:fillRect/>
          </a:stretch>
        </p:blipFill>
        <p:spPr>
          <a:xfrm>
            <a:off x="7485302" y="2416538"/>
            <a:ext cx="2409338" cy="422180"/>
          </a:xfrm>
          <a:prstGeom prst="rect">
            <a:avLst/>
          </a:prstGeom>
        </p:spPr>
      </p:pic>
      <p:sp>
        <p:nvSpPr>
          <p:cNvPr id="14" name="Shape 225">
            <a:extLst>
              <a:ext uri="{FF2B5EF4-FFF2-40B4-BE49-F238E27FC236}">
                <a16:creationId xmlns:a16="http://schemas.microsoft.com/office/drawing/2014/main" id="{BC3331E2-CEBC-4DAE-A092-D48D7C1628A3}"/>
              </a:ext>
            </a:extLst>
          </p:cNvPr>
          <p:cNvSpPr/>
          <p:nvPr/>
        </p:nvSpPr>
        <p:spPr>
          <a:xfrm>
            <a:off x="5595625" y="2119400"/>
            <a:ext cx="6194788" cy="716270"/>
          </a:xfrm>
          <a:custGeom>
            <a:avLst/>
            <a:gdLst/>
            <a:ahLst/>
            <a:cxnLst/>
            <a:rect l="0" t="0" r="0" b="0"/>
            <a:pathLst>
              <a:path w="6195060" h="716280">
                <a:moveTo>
                  <a:pt x="3097530" y="0"/>
                </a:moveTo>
                <a:lnTo>
                  <a:pt x="6195060" y="716280"/>
                </a:lnTo>
                <a:lnTo>
                  <a:pt x="0" y="716280"/>
                </a:lnTo>
                <a:lnTo>
                  <a:pt x="3097530" y="0"/>
                </a:lnTo>
                <a:close/>
              </a:path>
            </a:pathLst>
          </a:custGeom>
          <a:solidFill>
            <a:srgbClr val="9DD4CF"/>
          </a:solidFill>
          <a:ln w="0" cap="flat">
            <a:miter lim="127000"/>
          </a:ln>
        </p:spPr>
        <p:style>
          <a:lnRef idx="0">
            <a:srgbClr val="000000">
              <a:alpha val="0"/>
            </a:srgbClr>
          </a:lnRef>
          <a:fillRef idx="1">
            <a:srgbClr val="ACAEB0"/>
          </a:fillRef>
          <a:effectRef idx="0">
            <a:scrgbClr r="0" g="0" b="0"/>
          </a:effectRef>
          <a:fontRef idx="none"/>
        </p:style>
        <p:txBody>
          <a:bodyPr/>
          <a:lstStyle/>
          <a:p>
            <a:endParaRPr lang="en-IN">
              <a:solidFill>
                <a:schemeClr val="bg1"/>
              </a:solidFill>
            </a:endParaRPr>
          </a:p>
        </p:txBody>
      </p:sp>
      <p:sp>
        <p:nvSpPr>
          <p:cNvPr id="15" name="Rectangle 14">
            <a:extLst>
              <a:ext uri="{FF2B5EF4-FFF2-40B4-BE49-F238E27FC236}">
                <a16:creationId xmlns:a16="http://schemas.microsoft.com/office/drawing/2014/main" id="{5063654B-3826-4AEB-8652-3EAE1452CF45}"/>
              </a:ext>
            </a:extLst>
          </p:cNvPr>
          <p:cNvSpPr/>
          <p:nvPr/>
        </p:nvSpPr>
        <p:spPr>
          <a:xfrm>
            <a:off x="7577908" y="2482593"/>
            <a:ext cx="2824592" cy="197543"/>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200" b="1" dirty="0">
                <a:solidFill>
                  <a:schemeClr val="bg1"/>
                </a:solidFill>
                <a:effectLst/>
                <a:latin typeface="Verdana" panose="020B0604030504040204" pitchFamily="34" charset="0"/>
                <a:ea typeface="Verdana" panose="020B0604030504040204" pitchFamily="34" charset="0"/>
                <a:cs typeface="Verdana" panose="020B0604030504040204" pitchFamily="34" charset="0"/>
              </a:rPr>
              <a:t>Visualization Framework</a:t>
            </a:r>
            <a:endParaRPr lang="en-IN" sz="1100" dirty="0">
              <a:solidFill>
                <a:schemeClr val="bg1"/>
              </a:solidFill>
              <a:effectLst/>
              <a:latin typeface="Calibri" panose="020F0502020204030204" pitchFamily="34" charset="0"/>
              <a:ea typeface="Calibri" panose="020F0502020204030204" pitchFamily="34" charset="0"/>
            </a:endParaRPr>
          </a:p>
        </p:txBody>
      </p:sp>
      <p:pic>
        <p:nvPicPr>
          <p:cNvPr id="16" name="Picture 15">
            <a:extLst>
              <a:ext uri="{FF2B5EF4-FFF2-40B4-BE49-F238E27FC236}">
                <a16:creationId xmlns:a16="http://schemas.microsoft.com/office/drawing/2014/main" id="{1C36FC89-7AA7-41B1-BB6B-6BBA931EBE20}"/>
              </a:ext>
            </a:extLst>
          </p:cNvPr>
          <p:cNvPicPr/>
          <p:nvPr/>
        </p:nvPicPr>
        <p:blipFill>
          <a:blip r:embed="rId7"/>
          <a:stretch>
            <a:fillRect/>
          </a:stretch>
        </p:blipFill>
        <p:spPr>
          <a:xfrm>
            <a:off x="6025374" y="2980074"/>
            <a:ext cx="1737284" cy="641620"/>
          </a:xfrm>
          <a:prstGeom prst="rect">
            <a:avLst/>
          </a:prstGeom>
        </p:spPr>
      </p:pic>
      <p:pic>
        <p:nvPicPr>
          <p:cNvPr id="17" name="Picture 16">
            <a:extLst>
              <a:ext uri="{FF2B5EF4-FFF2-40B4-BE49-F238E27FC236}">
                <a16:creationId xmlns:a16="http://schemas.microsoft.com/office/drawing/2014/main" id="{222AC1DB-9DD1-4A7C-B321-64398F1EBA13}"/>
              </a:ext>
            </a:extLst>
          </p:cNvPr>
          <p:cNvPicPr/>
          <p:nvPr/>
        </p:nvPicPr>
        <p:blipFill>
          <a:blip r:embed="rId8"/>
          <a:stretch>
            <a:fillRect/>
          </a:stretch>
        </p:blipFill>
        <p:spPr>
          <a:xfrm>
            <a:off x="6278347" y="3126414"/>
            <a:ext cx="1231338" cy="371838"/>
          </a:xfrm>
          <a:prstGeom prst="rect">
            <a:avLst/>
          </a:prstGeom>
        </p:spPr>
      </p:pic>
      <p:sp>
        <p:nvSpPr>
          <p:cNvPr id="18" name="Shape 16428">
            <a:extLst>
              <a:ext uri="{FF2B5EF4-FFF2-40B4-BE49-F238E27FC236}">
                <a16:creationId xmlns:a16="http://schemas.microsoft.com/office/drawing/2014/main" id="{4E42052D-F1D9-4868-9C9D-7A132FE4E1A0}"/>
              </a:ext>
            </a:extLst>
          </p:cNvPr>
          <p:cNvSpPr/>
          <p:nvPr/>
        </p:nvSpPr>
        <p:spPr>
          <a:xfrm>
            <a:off x="6072616" y="2999911"/>
            <a:ext cx="1647372" cy="551680"/>
          </a:xfrm>
          <a:custGeom>
            <a:avLst/>
            <a:gdLst/>
            <a:ahLst/>
            <a:cxnLst/>
            <a:rect l="0" t="0" r="0" b="0"/>
            <a:pathLst>
              <a:path w="1647444" h="551688">
                <a:moveTo>
                  <a:pt x="0" y="0"/>
                </a:moveTo>
                <a:lnTo>
                  <a:pt x="1647444" y="0"/>
                </a:lnTo>
                <a:lnTo>
                  <a:pt x="1647444" y="551688"/>
                </a:lnTo>
                <a:lnTo>
                  <a:pt x="0" y="551688"/>
                </a:lnTo>
                <a:lnTo>
                  <a:pt x="0" y="0"/>
                </a:lnTo>
              </a:path>
            </a:pathLst>
          </a:custGeom>
          <a:ln w="0" cap="flat">
            <a:miter lim="127000"/>
          </a:ln>
        </p:spPr>
        <p:style>
          <a:lnRef idx="0">
            <a:srgbClr val="000000">
              <a:alpha val="0"/>
            </a:srgbClr>
          </a:lnRef>
          <a:fillRef idx="1">
            <a:srgbClr val="648D1C"/>
          </a:fillRef>
          <a:effectRef idx="0">
            <a:scrgbClr r="0" g="0" b="0"/>
          </a:effectRef>
          <a:fontRef idx="none"/>
        </p:style>
        <p:txBody>
          <a:bodyPr/>
          <a:lstStyle/>
          <a:p>
            <a:endParaRPr lang="en-IN"/>
          </a:p>
        </p:txBody>
      </p:sp>
      <p:sp>
        <p:nvSpPr>
          <p:cNvPr id="19" name="Rectangle 18">
            <a:extLst>
              <a:ext uri="{FF2B5EF4-FFF2-40B4-BE49-F238E27FC236}">
                <a16:creationId xmlns:a16="http://schemas.microsoft.com/office/drawing/2014/main" id="{56904E72-E7F4-4E4D-BC65-736FF2EF1EAD}"/>
              </a:ext>
            </a:extLst>
          </p:cNvPr>
          <p:cNvSpPr/>
          <p:nvPr/>
        </p:nvSpPr>
        <p:spPr>
          <a:xfrm>
            <a:off x="6407247" y="3217654"/>
            <a:ext cx="1302215" cy="1738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50" b="1">
                <a:solidFill>
                  <a:srgbClr val="FFFFFF"/>
                </a:solidFill>
                <a:effectLst/>
                <a:latin typeface="Verdana" panose="020B0604030504040204" pitchFamily="34" charset="0"/>
                <a:ea typeface="Verdana" panose="020B0604030504040204" pitchFamily="34" charset="0"/>
                <a:cs typeface="Verdana" panose="020B0604030504040204" pitchFamily="34" charset="0"/>
              </a:rPr>
              <a:t>Manage Data</a:t>
            </a:r>
            <a:endParaRPr lang="en-IN" sz="1100">
              <a:solidFill>
                <a:srgbClr val="000000"/>
              </a:solidFill>
              <a:effectLst/>
              <a:latin typeface="Calibri" panose="020F0502020204030204" pitchFamily="34" charset="0"/>
              <a:ea typeface="Calibri" panose="020F0502020204030204" pitchFamily="34" charset="0"/>
            </a:endParaRPr>
          </a:p>
        </p:txBody>
      </p:sp>
      <p:pic>
        <p:nvPicPr>
          <p:cNvPr id="20" name="Picture 19">
            <a:extLst>
              <a:ext uri="{FF2B5EF4-FFF2-40B4-BE49-F238E27FC236}">
                <a16:creationId xmlns:a16="http://schemas.microsoft.com/office/drawing/2014/main" id="{00737F96-C846-4B43-B5C5-68960056A385}"/>
              </a:ext>
            </a:extLst>
          </p:cNvPr>
          <p:cNvPicPr/>
          <p:nvPr/>
        </p:nvPicPr>
        <p:blipFill>
          <a:blip r:embed="rId7"/>
          <a:stretch>
            <a:fillRect/>
          </a:stretch>
        </p:blipFill>
        <p:spPr>
          <a:xfrm>
            <a:off x="7793136" y="2980074"/>
            <a:ext cx="1737284" cy="641620"/>
          </a:xfrm>
          <a:prstGeom prst="rect">
            <a:avLst/>
          </a:prstGeom>
        </p:spPr>
      </p:pic>
      <p:pic>
        <p:nvPicPr>
          <p:cNvPr id="21" name="Picture 20">
            <a:extLst>
              <a:ext uri="{FF2B5EF4-FFF2-40B4-BE49-F238E27FC236}">
                <a16:creationId xmlns:a16="http://schemas.microsoft.com/office/drawing/2014/main" id="{DD58F9BD-49D2-4018-B7CB-A7533DEFBC90}"/>
              </a:ext>
            </a:extLst>
          </p:cNvPr>
          <p:cNvPicPr/>
          <p:nvPr/>
        </p:nvPicPr>
        <p:blipFill>
          <a:blip r:embed="rId9"/>
          <a:stretch>
            <a:fillRect/>
          </a:stretch>
        </p:blipFill>
        <p:spPr>
          <a:xfrm>
            <a:off x="7997343" y="3126414"/>
            <a:ext cx="1327346" cy="371838"/>
          </a:xfrm>
          <a:prstGeom prst="rect">
            <a:avLst/>
          </a:prstGeom>
        </p:spPr>
      </p:pic>
      <p:sp>
        <p:nvSpPr>
          <p:cNvPr id="22" name="Shape 16429">
            <a:extLst>
              <a:ext uri="{FF2B5EF4-FFF2-40B4-BE49-F238E27FC236}">
                <a16:creationId xmlns:a16="http://schemas.microsoft.com/office/drawing/2014/main" id="{F40234DF-A019-4F7B-AFAE-C5E42D040565}"/>
              </a:ext>
            </a:extLst>
          </p:cNvPr>
          <p:cNvSpPr/>
          <p:nvPr/>
        </p:nvSpPr>
        <p:spPr>
          <a:xfrm>
            <a:off x="7840378" y="2999911"/>
            <a:ext cx="1647372" cy="551680"/>
          </a:xfrm>
          <a:custGeom>
            <a:avLst/>
            <a:gdLst/>
            <a:ahLst/>
            <a:cxnLst/>
            <a:rect l="0" t="0" r="0" b="0"/>
            <a:pathLst>
              <a:path w="1647444" h="551688">
                <a:moveTo>
                  <a:pt x="0" y="0"/>
                </a:moveTo>
                <a:lnTo>
                  <a:pt x="1647444" y="0"/>
                </a:lnTo>
                <a:lnTo>
                  <a:pt x="1647444" y="551688"/>
                </a:lnTo>
                <a:lnTo>
                  <a:pt x="0" y="551688"/>
                </a:lnTo>
                <a:lnTo>
                  <a:pt x="0" y="0"/>
                </a:lnTo>
              </a:path>
            </a:pathLst>
          </a:custGeom>
          <a:ln w="0" cap="flat">
            <a:miter lim="127000"/>
          </a:ln>
        </p:spPr>
        <p:style>
          <a:lnRef idx="0">
            <a:srgbClr val="000000">
              <a:alpha val="0"/>
            </a:srgbClr>
          </a:lnRef>
          <a:fillRef idx="1">
            <a:srgbClr val="648D1C"/>
          </a:fillRef>
          <a:effectRef idx="0">
            <a:scrgbClr r="0" g="0" b="0"/>
          </a:effectRef>
          <a:fontRef idx="none"/>
        </p:style>
        <p:txBody>
          <a:bodyPr/>
          <a:lstStyle/>
          <a:p>
            <a:endParaRPr lang="en-IN"/>
          </a:p>
        </p:txBody>
      </p:sp>
      <p:sp>
        <p:nvSpPr>
          <p:cNvPr id="23" name="Rectangle 22">
            <a:extLst>
              <a:ext uri="{FF2B5EF4-FFF2-40B4-BE49-F238E27FC236}">
                <a16:creationId xmlns:a16="http://schemas.microsoft.com/office/drawing/2014/main" id="{8220DAF6-13F5-4B21-967F-D8967BCC4551}"/>
              </a:ext>
            </a:extLst>
          </p:cNvPr>
          <p:cNvSpPr/>
          <p:nvPr/>
        </p:nvSpPr>
        <p:spPr>
          <a:xfrm>
            <a:off x="8127132" y="3217654"/>
            <a:ext cx="1428673" cy="1738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50" b="1">
                <a:solidFill>
                  <a:srgbClr val="FFFFFF"/>
                </a:solidFill>
                <a:effectLst/>
                <a:latin typeface="Verdana" panose="020B0604030504040204" pitchFamily="34" charset="0"/>
                <a:ea typeface="Verdana" panose="020B0604030504040204" pitchFamily="34" charset="0"/>
                <a:cs typeface="Verdana" panose="020B0604030504040204" pitchFamily="34" charset="0"/>
              </a:rPr>
              <a:t>Storyboarding</a:t>
            </a:r>
            <a:endParaRPr lang="en-IN" sz="1100">
              <a:solidFill>
                <a:srgbClr val="000000"/>
              </a:solidFill>
              <a:effectLst/>
              <a:latin typeface="Calibri" panose="020F0502020204030204" pitchFamily="34" charset="0"/>
              <a:ea typeface="Calibri" panose="020F0502020204030204" pitchFamily="34" charset="0"/>
            </a:endParaRPr>
          </a:p>
        </p:txBody>
      </p:sp>
      <p:pic>
        <p:nvPicPr>
          <p:cNvPr id="24" name="Picture 23">
            <a:extLst>
              <a:ext uri="{FF2B5EF4-FFF2-40B4-BE49-F238E27FC236}">
                <a16:creationId xmlns:a16="http://schemas.microsoft.com/office/drawing/2014/main" id="{A2CE2324-C276-46D1-A32D-1DE9A83CFB11}"/>
              </a:ext>
            </a:extLst>
          </p:cNvPr>
          <p:cNvPicPr/>
          <p:nvPr/>
        </p:nvPicPr>
        <p:blipFill>
          <a:blip r:embed="rId10"/>
          <a:stretch>
            <a:fillRect/>
          </a:stretch>
        </p:blipFill>
        <p:spPr>
          <a:xfrm>
            <a:off x="9560898" y="2980074"/>
            <a:ext cx="1738808" cy="641620"/>
          </a:xfrm>
          <a:prstGeom prst="rect">
            <a:avLst/>
          </a:prstGeom>
        </p:spPr>
      </p:pic>
      <p:pic>
        <p:nvPicPr>
          <p:cNvPr id="25" name="Picture 24">
            <a:extLst>
              <a:ext uri="{FF2B5EF4-FFF2-40B4-BE49-F238E27FC236}">
                <a16:creationId xmlns:a16="http://schemas.microsoft.com/office/drawing/2014/main" id="{E0CF3B57-A3C6-4E70-A338-21A54251F697}"/>
              </a:ext>
            </a:extLst>
          </p:cNvPr>
          <p:cNvPicPr/>
          <p:nvPr/>
        </p:nvPicPr>
        <p:blipFill>
          <a:blip r:embed="rId11"/>
          <a:stretch>
            <a:fillRect/>
          </a:stretch>
        </p:blipFill>
        <p:spPr>
          <a:xfrm>
            <a:off x="9644715" y="3041033"/>
            <a:ext cx="1615369" cy="541037"/>
          </a:xfrm>
          <a:prstGeom prst="rect">
            <a:avLst/>
          </a:prstGeom>
        </p:spPr>
      </p:pic>
      <p:sp>
        <p:nvSpPr>
          <p:cNvPr id="26" name="Shape 16430">
            <a:extLst>
              <a:ext uri="{FF2B5EF4-FFF2-40B4-BE49-F238E27FC236}">
                <a16:creationId xmlns:a16="http://schemas.microsoft.com/office/drawing/2014/main" id="{2B76C342-9375-4BAB-ACC8-751B36EB5DDA}"/>
              </a:ext>
            </a:extLst>
          </p:cNvPr>
          <p:cNvSpPr/>
          <p:nvPr/>
        </p:nvSpPr>
        <p:spPr>
          <a:xfrm>
            <a:off x="9608141" y="2999911"/>
            <a:ext cx="1648896" cy="551680"/>
          </a:xfrm>
          <a:custGeom>
            <a:avLst/>
            <a:gdLst/>
            <a:ahLst/>
            <a:cxnLst/>
            <a:rect l="0" t="0" r="0" b="0"/>
            <a:pathLst>
              <a:path w="1648968" h="551688">
                <a:moveTo>
                  <a:pt x="0" y="0"/>
                </a:moveTo>
                <a:lnTo>
                  <a:pt x="1648968" y="0"/>
                </a:lnTo>
                <a:lnTo>
                  <a:pt x="1648968" y="551688"/>
                </a:lnTo>
                <a:lnTo>
                  <a:pt x="0" y="551688"/>
                </a:lnTo>
                <a:lnTo>
                  <a:pt x="0" y="0"/>
                </a:lnTo>
              </a:path>
            </a:pathLst>
          </a:custGeom>
          <a:ln w="0" cap="flat">
            <a:miter lim="127000"/>
          </a:ln>
        </p:spPr>
        <p:style>
          <a:lnRef idx="0">
            <a:srgbClr val="000000">
              <a:alpha val="0"/>
            </a:srgbClr>
          </a:lnRef>
          <a:fillRef idx="1">
            <a:srgbClr val="648D1C"/>
          </a:fillRef>
          <a:effectRef idx="0">
            <a:scrgbClr r="0" g="0" b="0"/>
          </a:effectRef>
          <a:fontRef idx="none"/>
        </p:style>
        <p:txBody>
          <a:bodyPr/>
          <a:lstStyle/>
          <a:p>
            <a:endParaRPr lang="en-IN"/>
          </a:p>
        </p:txBody>
      </p:sp>
      <p:sp>
        <p:nvSpPr>
          <p:cNvPr id="27" name="Rectangle 26">
            <a:extLst>
              <a:ext uri="{FF2B5EF4-FFF2-40B4-BE49-F238E27FC236}">
                <a16:creationId xmlns:a16="http://schemas.microsoft.com/office/drawing/2014/main" id="{EFDA9A65-94D0-44D9-889A-6D45FAA8B8A0}"/>
              </a:ext>
            </a:extLst>
          </p:cNvPr>
          <p:cNvSpPr/>
          <p:nvPr/>
        </p:nvSpPr>
        <p:spPr>
          <a:xfrm>
            <a:off x="9773613" y="3132692"/>
            <a:ext cx="1817678" cy="1738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50" b="1">
                <a:solidFill>
                  <a:srgbClr val="FFFFFF"/>
                </a:solidFill>
                <a:effectLst/>
                <a:latin typeface="Verdana" panose="020B0604030504040204" pitchFamily="34" charset="0"/>
                <a:ea typeface="Verdana" panose="020B0604030504040204" pitchFamily="34" charset="0"/>
                <a:cs typeface="Verdana" panose="020B0604030504040204" pitchFamily="34" charset="0"/>
              </a:rPr>
              <a:t>Build Dashboards </a:t>
            </a:r>
            <a:endParaRPr lang="en-IN" sz="1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5A5C0878-AF7F-498B-A125-04DE218E2B5E}"/>
              </a:ext>
            </a:extLst>
          </p:cNvPr>
          <p:cNvSpPr/>
          <p:nvPr/>
        </p:nvSpPr>
        <p:spPr>
          <a:xfrm>
            <a:off x="10060114" y="3301854"/>
            <a:ext cx="993650" cy="173838"/>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50" b="1">
                <a:solidFill>
                  <a:srgbClr val="FFFFFF"/>
                </a:solidFill>
                <a:effectLst/>
                <a:latin typeface="Verdana" panose="020B0604030504040204" pitchFamily="34" charset="0"/>
                <a:ea typeface="Verdana" panose="020B0604030504040204" pitchFamily="34" charset="0"/>
                <a:cs typeface="Verdana" panose="020B0604030504040204" pitchFamily="34" charset="0"/>
              </a:rPr>
              <a:t>&amp; Reports</a:t>
            </a:r>
            <a:endParaRPr lang="en-IN" sz="1100">
              <a:solidFill>
                <a:srgbClr val="000000"/>
              </a:solidFill>
              <a:effectLst/>
              <a:latin typeface="Calibri" panose="020F0502020204030204" pitchFamily="34" charset="0"/>
              <a:ea typeface="Calibri" panose="020F0502020204030204" pitchFamily="34" charset="0"/>
            </a:endParaRPr>
          </a:p>
        </p:txBody>
      </p:sp>
      <p:pic>
        <p:nvPicPr>
          <p:cNvPr id="29" name="Picture 192">
            <a:extLst>
              <a:ext uri="{FF2B5EF4-FFF2-40B4-BE49-F238E27FC236}">
                <a16:creationId xmlns:a16="http://schemas.microsoft.com/office/drawing/2014/main" id="{05CCE992-ACF1-4368-A3F7-9FBB0844EF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15976" y="4043018"/>
            <a:ext cx="476250" cy="47625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A1A164D1-5C8F-4DE4-A65D-7526E96C069C}"/>
              </a:ext>
            </a:extLst>
          </p:cNvPr>
          <p:cNvGrpSpPr/>
          <p:nvPr/>
        </p:nvGrpSpPr>
        <p:grpSpPr>
          <a:xfrm>
            <a:off x="6072616" y="5534726"/>
            <a:ext cx="5194051" cy="994666"/>
            <a:chOff x="0" y="0"/>
            <a:chExt cx="4104132" cy="932688"/>
          </a:xfrm>
        </p:grpSpPr>
        <p:sp>
          <p:nvSpPr>
            <p:cNvPr id="32" name="Shape 279">
              <a:extLst>
                <a:ext uri="{FF2B5EF4-FFF2-40B4-BE49-F238E27FC236}">
                  <a16:creationId xmlns:a16="http://schemas.microsoft.com/office/drawing/2014/main" id="{E3911CB0-03D6-4FC8-A75C-532D9C3BD13B}"/>
                </a:ext>
              </a:extLst>
            </p:cNvPr>
            <p:cNvSpPr/>
            <p:nvPr/>
          </p:nvSpPr>
          <p:spPr>
            <a:xfrm>
              <a:off x="0" y="0"/>
              <a:ext cx="4104132" cy="932688"/>
            </a:xfrm>
            <a:custGeom>
              <a:avLst/>
              <a:gdLst/>
              <a:ahLst/>
              <a:cxnLst/>
              <a:rect l="0" t="0" r="0" b="0"/>
              <a:pathLst>
                <a:path w="4104132" h="932688">
                  <a:moveTo>
                    <a:pt x="0" y="932688"/>
                  </a:moveTo>
                  <a:lnTo>
                    <a:pt x="4104132" y="932688"/>
                  </a:lnTo>
                  <a:lnTo>
                    <a:pt x="4104132" y="0"/>
                  </a:lnTo>
                  <a:lnTo>
                    <a:pt x="0" y="0"/>
                  </a:lnTo>
                  <a:close/>
                </a:path>
              </a:pathLst>
            </a:custGeom>
            <a:ln w="19050" cap="flat">
              <a:solidFill>
                <a:schemeClr val="accent1"/>
              </a:solidFill>
              <a:miter lim="127000"/>
            </a:ln>
          </p:spPr>
          <p:style>
            <a:lnRef idx="1">
              <a:srgbClr val="435E13"/>
            </a:lnRef>
            <a:fillRef idx="0">
              <a:srgbClr val="000000">
                <a:alpha val="0"/>
              </a:srgbClr>
            </a:fillRef>
            <a:effectRef idx="0">
              <a:scrgbClr r="0" g="0" b="0"/>
            </a:effectRef>
            <a:fontRef idx="none"/>
          </p:style>
          <p:txBody>
            <a:bodyPr/>
            <a:lstStyle/>
            <a:p>
              <a:endParaRPr lang="en-IN"/>
            </a:p>
          </p:txBody>
        </p:sp>
        <p:pic>
          <p:nvPicPr>
            <p:cNvPr id="33" name="Picture 32">
              <a:extLst>
                <a:ext uri="{FF2B5EF4-FFF2-40B4-BE49-F238E27FC236}">
                  <a16:creationId xmlns:a16="http://schemas.microsoft.com/office/drawing/2014/main" id="{8EA7039A-ACC9-4CBC-A308-CF4B0BF5188E}"/>
                </a:ext>
              </a:extLst>
            </p:cNvPr>
            <p:cNvPicPr/>
            <p:nvPr/>
          </p:nvPicPr>
          <p:blipFill>
            <a:blip r:embed="rId13"/>
            <a:stretch>
              <a:fillRect/>
            </a:stretch>
          </p:blipFill>
          <p:spPr>
            <a:xfrm>
              <a:off x="72390" y="169926"/>
              <a:ext cx="566928" cy="566928"/>
            </a:xfrm>
            <a:prstGeom prst="rect">
              <a:avLst/>
            </a:prstGeom>
          </p:spPr>
        </p:pic>
        <p:pic>
          <p:nvPicPr>
            <p:cNvPr id="34" name="Picture 33">
              <a:extLst>
                <a:ext uri="{FF2B5EF4-FFF2-40B4-BE49-F238E27FC236}">
                  <a16:creationId xmlns:a16="http://schemas.microsoft.com/office/drawing/2014/main" id="{700D96F5-D74E-4D06-AEFE-F4821EE27519}"/>
                </a:ext>
              </a:extLst>
            </p:cNvPr>
            <p:cNvPicPr/>
            <p:nvPr/>
          </p:nvPicPr>
          <p:blipFill>
            <a:blip r:embed="rId14"/>
            <a:stretch>
              <a:fillRect/>
            </a:stretch>
          </p:blipFill>
          <p:spPr>
            <a:xfrm>
              <a:off x="782574" y="275082"/>
              <a:ext cx="1097280" cy="355092"/>
            </a:xfrm>
            <a:prstGeom prst="rect">
              <a:avLst/>
            </a:prstGeom>
          </p:spPr>
        </p:pic>
        <p:pic>
          <p:nvPicPr>
            <p:cNvPr id="35" name="Picture 34">
              <a:extLst>
                <a:ext uri="{FF2B5EF4-FFF2-40B4-BE49-F238E27FC236}">
                  <a16:creationId xmlns:a16="http://schemas.microsoft.com/office/drawing/2014/main" id="{A487881A-BE19-4E22-A1B8-C6A1A86995B2}"/>
                </a:ext>
              </a:extLst>
            </p:cNvPr>
            <p:cNvPicPr/>
            <p:nvPr/>
          </p:nvPicPr>
          <p:blipFill>
            <a:blip r:embed="rId15"/>
            <a:stretch>
              <a:fillRect/>
            </a:stretch>
          </p:blipFill>
          <p:spPr>
            <a:xfrm>
              <a:off x="2010918" y="252222"/>
              <a:ext cx="1022604" cy="400812"/>
            </a:xfrm>
            <a:prstGeom prst="rect">
              <a:avLst/>
            </a:prstGeom>
          </p:spPr>
        </p:pic>
        <p:pic>
          <p:nvPicPr>
            <p:cNvPr id="36" name="Picture 35">
              <a:extLst>
                <a:ext uri="{FF2B5EF4-FFF2-40B4-BE49-F238E27FC236}">
                  <a16:creationId xmlns:a16="http://schemas.microsoft.com/office/drawing/2014/main" id="{0B660688-EE6B-4267-8425-3CA2684600C2}"/>
                </a:ext>
              </a:extLst>
            </p:cNvPr>
            <p:cNvPicPr/>
            <p:nvPr/>
          </p:nvPicPr>
          <p:blipFill>
            <a:blip r:embed="rId16"/>
            <a:stretch>
              <a:fillRect/>
            </a:stretch>
          </p:blipFill>
          <p:spPr>
            <a:xfrm>
              <a:off x="3164586" y="227838"/>
              <a:ext cx="880872" cy="451104"/>
            </a:xfrm>
            <a:prstGeom prst="rect">
              <a:avLst/>
            </a:prstGeom>
          </p:spPr>
        </p:pic>
      </p:grpSp>
      <p:pic>
        <p:nvPicPr>
          <p:cNvPr id="37" name="Picture 317">
            <a:extLst>
              <a:ext uri="{FF2B5EF4-FFF2-40B4-BE49-F238E27FC236}">
                <a16:creationId xmlns:a16="http://schemas.microsoft.com/office/drawing/2014/main" id="{73E38CD2-D71B-4FEE-A376-C92AB392B9C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63588" y="5685718"/>
            <a:ext cx="569913" cy="5699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8" name="Table 37">
            <a:extLst>
              <a:ext uri="{FF2B5EF4-FFF2-40B4-BE49-F238E27FC236}">
                <a16:creationId xmlns:a16="http://schemas.microsoft.com/office/drawing/2014/main" id="{615E4C7D-E0D1-4D9A-ABE1-07A2D610C2ED}"/>
              </a:ext>
            </a:extLst>
          </p:cNvPr>
          <p:cNvGraphicFramePr>
            <a:graphicFrameLocks noGrp="1"/>
          </p:cNvGraphicFramePr>
          <p:nvPr/>
        </p:nvGraphicFramePr>
        <p:xfrm>
          <a:off x="6072616" y="3613963"/>
          <a:ext cx="5194051" cy="1711916"/>
        </p:xfrm>
        <a:graphic>
          <a:graphicData uri="http://schemas.openxmlformats.org/drawingml/2006/table">
            <a:tbl>
              <a:tblPr firstRow="1" firstCol="1" bandRow="1">
                <a:tableStyleId>{0E3FDE45-AF77-4B5C-9715-49D594BDF05E}</a:tableStyleId>
              </a:tblPr>
              <a:tblGrid>
                <a:gridCol w="1606271">
                  <a:extLst>
                    <a:ext uri="{9D8B030D-6E8A-4147-A177-3AD203B41FA5}">
                      <a16:colId xmlns:a16="http://schemas.microsoft.com/office/drawing/2014/main" val="2275591711"/>
                    </a:ext>
                  </a:extLst>
                </a:gridCol>
                <a:gridCol w="186690">
                  <a:extLst>
                    <a:ext uri="{9D8B030D-6E8A-4147-A177-3AD203B41FA5}">
                      <a16:colId xmlns:a16="http://schemas.microsoft.com/office/drawing/2014/main" val="4186046704"/>
                    </a:ext>
                  </a:extLst>
                </a:gridCol>
                <a:gridCol w="1606271">
                  <a:extLst>
                    <a:ext uri="{9D8B030D-6E8A-4147-A177-3AD203B41FA5}">
                      <a16:colId xmlns:a16="http://schemas.microsoft.com/office/drawing/2014/main" val="232254759"/>
                    </a:ext>
                  </a:extLst>
                </a:gridCol>
                <a:gridCol w="186690">
                  <a:extLst>
                    <a:ext uri="{9D8B030D-6E8A-4147-A177-3AD203B41FA5}">
                      <a16:colId xmlns:a16="http://schemas.microsoft.com/office/drawing/2014/main" val="3741062415"/>
                    </a:ext>
                  </a:extLst>
                </a:gridCol>
                <a:gridCol w="1608129">
                  <a:extLst>
                    <a:ext uri="{9D8B030D-6E8A-4147-A177-3AD203B41FA5}">
                      <a16:colId xmlns:a16="http://schemas.microsoft.com/office/drawing/2014/main" val="2247958335"/>
                    </a:ext>
                  </a:extLst>
                </a:gridCol>
              </a:tblGrid>
              <a:tr h="1711916">
                <a:tc>
                  <a:txBody>
                    <a:bodyPr/>
                    <a:lstStyle/>
                    <a:p>
                      <a:pPr marL="231775" marR="0" lvl="0" indent="-231775" algn="l" fontAlgn="base">
                        <a:lnSpc>
                          <a:spcPct val="107000"/>
                        </a:lnSpc>
                        <a:spcBef>
                          <a:spcPts val="0"/>
                        </a:spcBef>
                        <a:spcAft>
                          <a:spcPts val="575"/>
                        </a:spcAft>
                        <a:buClr>
                          <a:srgbClr val="000000"/>
                        </a:buClr>
                        <a:buSzPts val="1000"/>
                        <a:buFont typeface="Arial" panose="020B0604020202020204" pitchFamily="34" charset="0"/>
                        <a:buChar char="•"/>
                      </a:pPr>
                      <a:endParaRPr lang="en-IN" sz="1000" u="none" strike="noStrike" dirty="0">
                        <a:effectLst/>
                        <a:uFill>
                          <a:solidFill>
                            <a:srgbClr val="000000"/>
                          </a:solidFill>
                        </a:uFill>
                      </a:endParaRPr>
                    </a:p>
                    <a:p>
                      <a:pPr marL="169863" marR="0" lvl="0" indent="-169863" algn="l" fontAlgn="base">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dirty="0">
                          <a:effectLst/>
                          <a:uFill>
                            <a:solidFill>
                              <a:srgbClr val="000000"/>
                            </a:solidFill>
                          </a:uFill>
                        </a:rPr>
                        <a:t>Databases</a:t>
                      </a:r>
                      <a:endParaRPr lang="en-IN" sz="1100" b="0" u="none" strike="noStrike" dirty="0">
                        <a:effectLst/>
                        <a:uFill>
                          <a:solidFill>
                            <a:srgbClr val="000000"/>
                          </a:solidFill>
                        </a:uFill>
                      </a:endParaRPr>
                    </a:p>
                    <a:p>
                      <a:pPr marL="169863" marR="0" lvl="0" indent="-169863" algn="l" fontAlgn="base">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dirty="0">
                          <a:effectLst/>
                          <a:uFill>
                            <a:solidFill>
                              <a:srgbClr val="000000"/>
                            </a:solidFill>
                          </a:uFill>
                        </a:rPr>
                        <a:t>Data mart</a:t>
                      </a:r>
                      <a:endParaRPr lang="en-IN" sz="1100" b="0" u="none" strike="noStrike" dirty="0">
                        <a:effectLst/>
                        <a:uFill>
                          <a:solidFill>
                            <a:srgbClr val="000000"/>
                          </a:solidFill>
                        </a:uFill>
                      </a:endParaRPr>
                    </a:p>
                    <a:p>
                      <a:pPr marL="169863" marR="0" lvl="0" indent="-169863" algn="l" fontAlgn="base">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dirty="0">
                          <a:effectLst/>
                          <a:uFill>
                            <a:solidFill>
                              <a:srgbClr val="000000"/>
                            </a:solidFill>
                          </a:uFill>
                        </a:rPr>
                        <a:t>Data lake</a:t>
                      </a:r>
                      <a:endParaRPr lang="en-IN" sz="1100" b="0" u="none" strike="noStrike" dirty="0">
                        <a:effectLst/>
                        <a:uFill>
                          <a:solidFill>
                            <a:srgbClr val="000000"/>
                          </a:solidFill>
                        </a:uFill>
                      </a:endParaRPr>
                    </a:p>
                    <a:p>
                      <a:pPr marL="169863" marR="0" lvl="0" indent="-169863" algn="l" fontAlgn="base">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dirty="0">
                          <a:effectLst/>
                          <a:uFill>
                            <a:solidFill>
                              <a:srgbClr val="000000"/>
                            </a:solidFill>
                          </a:uFill>
                        </a:rPr>
                        <a:t>Data massaging</a:t>
                      </a:r>
                      <a:endParaRPr lang="en-IN" sz="1100" b="0" u="none" strike="noStrike" dirty="0">
                        <a:effectLst/>
                        <a:uFill>
                          <a:solidFill>
                            <a:srgbClr val="000000"/>
                          </a:solidFill>
                        </a:uFill>
                      </a:endParaRPr>
                    </a:p>
                    <a:p>
                      <a:pPr marL="169863" marR="0" lvl="0" indent="-169863" algn="l" fontAlgn="base">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dirty="0">
                          <a:effectLst/>
                          <a:uFill>
                            <a:solidFill>
                              <a:srgbClr val="000000"/>
                            </a:solidFill>
                          </a:uFill>
                        </a:rPr>
                        <a:t>ETL</a:t>
                      </a:r>
                      <a:endParaRPr lang="en-IN" sz="1100" b="0" u="none" strike="noStrike" dirty="0">
                        <a:solidFill>
                          <a:schemeClr val="tx1"/>
                        </a:solidFill>
                        <a:effectLst/>
                        <a:uFill>
                          <a:solidFill>
                            <a:srgbClr val="000000"/>
                          </a:solidFill>
                        </a:uFill>
                        <a:latin typeface="Arial" panose="020B0604020202020204" pitchFamily="34" charset="0"/>
                        <a:ea typeface="Arial" panose="020B0604020202020204" pitchFamily="34" charset="0"/>
                        <a:cs typeface="Arial" panose="020B0604020202020204" pitchFamily="34" charset="0"/>
                      </a:endParaRPr>
                    </a:p>
                  </a:txBody>
                  <a:tcPr marL="88265" marR="73025" marT="0" marB="0"/>
                </a:tc>
                <a:tc>
                  <a:txBody>
                    <a:bodyPr/>
                    <a:lstStyle/>
                    <a:p>
                      <a:pPr marL="0" marR="0" algn="l">
                        <a:lnSpc>
                          <a:spcPct val="107000"/>
                        </a:lnSpc>
                        <a:spcBef>
                          <a:spcPts val="0"/>
                        </a:spcBef>
                        <a:spcAft>
                          <a:spcPts val="0"/>
                        </a:spcAft>
                      </a:pPr>
                      <a:r>
                        <a:rPr lang="en-IN" sz="1100" dirty="0">
                          <a:effectLst/>
                        </a:rPr>
                        <a:t> </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8265" marR="73025" marT="0" marB="0"/>
                </a:tc>
                <a:tc>
                  <a:txBody>
                    <a:bodyPr/>
                    <a:lstStyle/>
                    <a:p>
                      <a:pPr marL="231775" marR="0" lvl="0" indent="-231775" algn="l" defTabSz="1219170" rtl="0" eaLnBrk="1" fontAlgn="base" latinLnBrk="0" hangingPunct="1">
                        <a:lnSpc>
                          <a:spcPct val="107000"/>
                        </a:lnSpc>
                        <a:spcBef>
                          <a:spcPts val="0"/>
                        </a:spcBef>
                        <a:spcAft>
                          <a:spcPts val="575"/>
                        </a:spcAft>
                        <a:buClr>
                          <a:srgbClr val="000000"/>
                        </a:buClr>
                        <a:buSzPts val="1000"/>
                        <a:buFont typeface="Arial" panose="020B0604020202020204" pitchFamily="34" charset="0"/>
                        <a:buChar char="•"/>
                      </a:pPr>
                      <a:endParaRPr lang="en-IN" sz="1000" u="none" strike="noStrike" kern="1200" dirty="0">
                        <a:effectLst/>
                        <a:uFill>
                          <a:solidFill>
                            <a:srgbClr val="000000"/>
                          </a:solidFill>
                        </a:uFill>
                      </a:endParaRP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KPI framework</a:t>
                      </a: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Information layering</a:t>
                      </a: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Storyboarding</a:t>
                      </a: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Descriptive, diagnostic, predictive analytics</a:t>
                      </a:r>
                      <a:endParaRPr lang="en-IN" sz="1000" b="0" u="none" strike="noStrike" kern="1200" dirty="0">
                        <a:solidFill>
                          <a:schemeClr val="tx1"/>
                        </a:solidFill>
                        <a:effectLst/>
                        <a:uFill>
                          <a:solidFill>
                            <a:srgbClr val="000000"/>
                          </a:solidFill>
                        </a:uFill>
                        <a:latin typeface="+mn-lt"/>
                        <a:ea typeface="+mn-ea"/>
                        <a:cs typeface="+mn-cs"/>
                      </a:endParaRPr>
                    </a:p>
                  </a:txBody>
                  <a:tcPr marL="88265" marR="73025" marT="0" marB="0"/>
                </a:tc>
                <a:tc>
                  <a:txBody>
                    <a:bodyPr/>
                    <a:lstStyle/>
                    <a:p>
                      <a:pPr marL="0" marR="0" algn="l">
                        <a:lnSpc>
                          <a:spcPct val="107000"/>
                        </a:lnSpc>
                        <a:spcBef>
                          <a:spcPts val="0"/>
                        </a:spcBef>
                        <a:spcAft>
                          <a:spcPts val="0"/>
                        </a:spcAft>
                      </a:pPr>
                      <a:r>
                        <a:rPr lang="en-IN" sz="1100" dirty="0">
                          <a:effectLst/>
                        </a:rPr>
                        <a:t> </a:t>
                      </a:r>
                      <a:endParaRPr lang="en-IN"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88265" marR="73025" marT="0" marB="0"/>
                </a:tc>
                <a:tc>
                  <a:txBody>
                    <a:bodyPr/>
                    <a:lstStyle/>
                    <a:p>
                      <a:pPr marL="231775" marR="0" lvl="0" indent="-231775" algn="l" defTabSz="1219170" rtl="0" eaLnBrk="1" fontAlgn="base" latinLnBrk="0" hangingPunct="1">
                        <a:lnSpc>
                          <a:spcPct val="107000"/>
                        </a:lnSpc>
                        <a:spcBef>
                          <a:spcPts val="0"/>
                        </a:spcBef>
                        <a:spcAft>
                          <a:spcPts val="20"/>
                        </a:spcAft>
                        <a:buClr>
                          <a:srgbClr val="000000"/>
                        </a:buClr>
                        <a:buSzPts val="1000"/>
                        <a:buFont typeface="Arial" panose="020B0604020202020204" pitchFamily="34" charset="0"/>
                        <a:buChar char="•"/>
                      </a:pPr>
                      <a:endParaRPr lang="en-IN" sz="1000" u="none" strike="noStrike" kern="1200" dirty="0">
                        <a:effectLst/>
                        <a:uFill>
                          <a:solidFill>
                            <a:srgbClr val="000000"/>
                          </a:solidFill>
                        </a:uFill>
                      </a:endParaRP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Report development</a:t>
                      </a: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Charts customization</a:t>
                      </a:r>
                    </a:p>
                    <a:p>
                      <a:pPr marL="169863" marR="0" lvl="0" indent="-169863" algn="l" defTabSz="1219170" rtl="0" eaLnBrk="1" fontAlgn="base" latinLnBrk="0" hangingPunct="1">
                        <a:lnSpc>
                          <a:spcPct val="107000"/>
                        </a:lnSpc>
                        <a:spcBef>
                          <a:spcPts val="0"/>
                        </a:spcBef>
                        <a:spcAft>
                          <a:spcPts val="600"/>
                        </a:spcAft>
                        <a:buClr>
                          <a:schemeClr val="tx1"/>
                        </a:buClr>
                        <a:buSzPts val="1000"/>
                        <a:buFont typeface="Arial" panose="020B0604020202020204" pitchFamily="34" charset="0"/>
                        <a:buChar char="•"/>
                      </a:pPr>
                      <a:r>
                        <a:rPr lang="en-IN" sz="1000" b="0" u="none" strike="noStrike" kern="1200" dirty="0">
                          <a:effectLst/>
                          <a:uFill>
                            <a:solidFill>
                              <a:srgbClr val="000000"/>
                            </a:solidFill>
                          </a:uFill>
                        </a:rPr>
                        <a:t>Report deployment and sharing</a:t>
                      </a:r>
                      <a:endParaRPr lang="en-IN" sz="1000" b="0" u="none" strike="noStrike" kern="1200" dirty="0">
                        <a:solidFill>
                          <a:schemeClr val="tx1"/>
                        </a:solidFill>
                        <a:effectLst/>
                        <a:uFill>
                          <a:solidFill>
                            <a:srgbClr val="000000"/>
                          </a:solidFill>
                        </a:uFill>
                        <a:latin typeface="+mn-lt"/>
                        <a:ea typeface="+mn-ea"/>
                        <a:cs typeface="+mn-cs"/>
                      </a:endParaRPr>
                    </a:p>
                  </a:txBody>
                  <a:tcPr marL="88265" marR="73025" marT="0" marB="0"/>
                </a:tc>
                <a:extLst>
                  <a:ext uri="{0D108BD9-81ED-4DB2-BD59-A6C34878D82A}">
                    <a16:rowId xmlns:a16="http://schemas.microsoft.com/office/drawing/2014/main" val="2572179023"/>
                  </a:ext>
                </a:extLst>
              </a:tr>
            </a:tbl>
          </a:graphicData>
        </a:graphic>
      </p:graphicFrame>
      <p:sp>
        <p:nvSpPr>
          <p:cNvPr id="39" name="Shape 16427">
            <a:extLst>
              <a:ext uri="{FF2B5EF4-FFF2-40B4-BE49-F238E27FC236}">
                <a16:creationId xmlns:a16="http://schemas.microsoft.com/office/drawing/2014/main" id="{4448F37E-3CDA-46D9-9364-64714C9E7B7B}"/>
              </a:ext>
            </a:extLst>
          </p:cNvPr>
          <p:cNvSpPr/>
          <p:nvPr/>
        </p:nvSpPr>
        <p:spPr>
          <a:xfrm>
            <a:off x="719086" y="3575403"/>
            <a:ext cx="3972847" cy="324173"/>
          </a:xfrm>
          <a:custGeom>
            <a:avLst/>
            <a:gdLst/>
            <a:ahLst/>
            <a:cxnLst/>
            <a:rect l="0" t="0" r="0" b="0"/>
            <a:pathLst>
              <a:path w="3959352" h="312420">
                <a:moveTo>
                  <a:pt x="0" y="0"/>
                </a:moveTo>
                <a:lnTo>
                  <a:pt x="3959352" y="0"/>
                </a:lnTo>
                <a:lnTo>
                  <a:pt x="3959352" y="312420"/>
                </a:lnTo>
                <a:lnTo>
                  <a:pt x="0" y="312420"/>
                </a:lnTo>
                <a:lnTo>
                  <a:pt x="0" y="0"/>
                </a:lnTo>
              </a:path>
            </a:pathLst>
          </a:custGeom>
          <a:solidFill>
            <a:schemeClr val="accent3">
              <a:lumMod val="75000"/>
            </a:schemeClr>
          </a:solidFill>
          <a:ln w="0" cap="flat">
            <a:miter lim="127000"/>
          </a:ln>
        </p:spPr>
        <p:style>
          <a:lnRef idx="0">
            <a:srgbClr val="000000">
              <a:alpha val="0"/>
            </a:srgbClr>
          </a:lnRef>
          <a:fillRef idx="1">
            <a:srgbClr val="009A44"/>
          </a:fillRef>
          <a:effectRef idx="0">
            <a:scrgbClr r="0" g="0" b="0"/>
          </a:effectRef>
          <a:fontRef idx="none"/>
        </p:style>
        <p:txBody>
          <a:bodyPr/>
          <a:lstStyle/>
          <a:p>
            <a:endParaRPr lang="en-IN"/>
          </a:p>
        </p:txBody>
      </p:sp>
      <p:sp>
        <p:nvSpPr>
          <p:cNvPr id="40" name="Rectangle 39">
            <a:extLst>
              <a:ext uri="{FF2B5EF4-FFF2-40B4-BE49-F238E27FC236}">
                <a16:creationId xmlns:a16="http://schemas.microsoft.com/office/drawing/2014/main" id="{FC3DCF91-5896-42CC-BBDE-F4F77CA4D7FF}"/>
              </a:ext>
            </a:extLst>
          </p:cNvPr>
          <p:cNvSpPr/>
          <p:nvPr/>
        </p:nvSpPr>
        <p:spPr>
          <a:xfrm>
            <a:off x="1743807" y="3656578"/>
            <a:ext cx="1944368" cy="163961"/>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00" b="1"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Continuous Monitoring</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41" name="Title 2">
            <a:extLst>
              <a:ext uri="{FF2B5EF4-FFF2-40B4-BE49-F238E27FC236}">
                <a16:creationId xmlns:a16="http://schemas.microsoft.com/office/drawing/2014/main" id="{8A2DDEC4-7492-4C13-9546-73F96A368F62}"/>
              </a:ext>
            </a:extLst>
          </p:cNvPr>
          <p:cNvSpPr txBox="1">
            <a:spLocks/>
          </p:cNvSpPr>
          <p:nvPr/>
        </p:nvSpPr>
        <p:spPr bwMode="gray">
          <a:xfrm>
            <a:off x="510881" y="336133"/>
            <a:ext cx="112268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800" b="1" dirty="0"/>
              <a:t>Our key BI dashboard and reporting offerings</a:t>
            </a:r>
          </a:p>
          <a:p>
            <a:endParaRPr lang="en-US" sz="1800" b="1" dirty="0"/>
          </a:p>
        </p:txBody>
      </p:sp>
      <p:sp>
        <p:nvSpPr>
          <p:cNvPr id="42" name="Shape 16427">
            <a:extLst>
              <a:ext uri="{FF2B5EF4-FFF2-40B4-BE49-F238E27FC236}">
                <a16:creationId xmlns:a16="http://schemas.microsoft.com/office/drawing/2014/main" id="{4A83C7D7-5694-4BB6-A56F-660BF2B6D0BE}"/>
              </a:ext>
            </a:extLst>
          </p:cNvPr>
          <p:cNvSpPr/>
          <p:nvPr/>
        </p:nvSpPr>
        <p:spPr>
          <a:xfrm>
            <a:off x="721812" y="5173777"/>
            <a:ext cx="3972847" cy="324173"/>
          </a:xfrm>
          <a:custGeom>
            <a:avLst/>
            <a:gdLst/>
            <a:ahLst/>
            <a:cxnLst/>
            <a:rect l="0" t="0" r="0" b="0"/>
            <a:pathLst>
              <a:path w="3959352" h="312420">
                <a:moveTo>
                  <a:pt x="0" y="0"/>
                </a:moveTo>
                <a:lnTo>
                  <a:pt x="3959352" y="0"/>
                </a:lnTo>
                <a:lnTo>
                  <a:pt x="3959352" y="312420"/>
                </a:lnTo>
                <a:lnTo>
                  <a:pt x="0" y="312420"/>
                </a:lnTo>
                <a:lnTo>
                  <a:pt x="0" y="0"/>
                </a:lnTo>
              </a:path>
            </a:pathLst>
          </a:custGeom>
          <a:solidFill>
            <a:srgbClr val="00ABAB"/>
          </a:solidFill>
          <a:ln w="0" cap="flat">
            <a:miter lim="127000"/>
          </a:ln>
        </p:spPr>
        <p:style>
          <a:lnRef idx="0">
            <a:srgbClr val="000000">
              <a:alpha val="0"/>
            </a:srgbClr>
          </a:lnRef>
          <a:fillRef idx="1">
            <a:srgbClr val="009A44"/>
          </a:fillRef>
          <a:effectRef idx="0">
            <a:scrgbClr r="0" g="0" b="0"/>
          </a:effectRef>
          <a:fontRef idx="none"/>
        </p:style>
        <p:txBody>
          <a:bodyPr/>
          <a:lstStyle/>
          <a:p>
            <a:endParaRPr lang="en-IN" dirty="0"/>
          </a:p>
        </p:txBody>
      </p:sp>
      <p:sp>
        <p:nvSpPr>
          <p:cNvPr id="43" name="Rectangle 42">
            <a:extLst>
              <a:ext uri="{FF2B5EF4-FFF2-40B4-BE49-F238E27FC236}">
                <a16:creationId xmlns:a16="http://schemas.microsoft.com/office/drawing/2014/main" id="{3BEF5400-B83B-4417-9500-0CD36389B26A}"/>
              </a:ext>
            </a:extLst>
          </p:cNvPr>
          <p:cNvSpPr/>
          <p:nvPr/>
        </p:nvSpPr>
        <p:spPr>
          <a:xfrm>
            <a:off x="1563940" y="5253898"/>
            <a:ext cx="2104883" cy="180260"/>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1000" b="1"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Executive Information Office</a:t>
            </a:r>
            <a:endParaRPr lang="en-IN" sz="1100" dirty="0">
              <a:solidFill>
                <a:srgbClr val="000000"/>
              </a:solidFill>
              <a:effectLst/>
              <a:latin typeface="Calibri" panose="020F0502020204030204" pitchFamily="34" charset="0"/>
              <a:ea typeface="Calibri" panose="020F0502020204030204" pitchFamily="34" charset="0"/>
            </a:endParaRPr>
          </a:p>
        </p:txBody>
      </p:sp>
      <p:sp>
        <p:nvSpPr>
          <p:cNvPr id="44" name="TextBox 43">
            <a:extLst>
              <a:ext uri="{FF2B5EF4-FFF2-40B4-BE49-F238E27FC236}">
                <a16:creationId xmlns:a16="http://schemas.microsoft.com/office/drawing/2014/main" id="{3617C133-7926-43E4-AB86-97FEF6A4FA26}"/>
              </a:ext>
            </a:extLst>
          </p:cNvPr>
          <p:cNvSpPr txBox="1"/>
          <p:nvPr/>
        </p:nvSpPr>
        <p:spPr>
          <a:xfrm>
            <a:off x="866768" y="2478651"/>
            <a:ext cx="3755581" cy="1053237"/>
          </a:xfrm>
          <a:prstGeom prst="rect">
            <a:avLst/>
          </a:prstGeom>
          <a:noFill/>
        </p:spPr>
        <p:txBody>
          <a:bodyPr vert="horz" wrap="square" lIns="0" tIns="0" rIns="0" bIns="0" rtlCol="0">
            <a:spAutoFit/>
          </a:bodyPr>
          <a:lstStyle/>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KPI framework / information layering</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Simplified root cause analysis with drill down capability</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Role based executive CXO dashboards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Near real time data with alerts / notifications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Automated data workflow, scheduling</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Full rating engine and analysis</a:t>
            </a:r>
            <a:endParaRPr lang="en-IN" sz="900" dirty="0">
              <a:latin typeface="Verdana" panose="020B0604030504040204" pitchFamily="34" charset="0"/>
              <a:ea typeface="Verdana" panose="020B0604030504040204" pitchFamily="34" charset="0"/>
              <a:cs typeface="Verdana" panose="020B0604030504040204" pitchFamily="34" charset="0"/>
            </a:endParaRPr>
          </a:p>
          <a:p>
            <a:pPr>
              <a:spcBef>
                <a:spcPts val="200"/>
              </a:spcBef>
              <a:buSzPct val="100000"/>
            </a:pPr>
            <a:endParaRPr lang="en-IN" sz="900" dirty="0"/>
          </a:p>
        </p:txBody>
      </p:sp>
      <p:sp>
        <p:nvSpPr>
          <p:cNvPr id="45" name="TextBox 44">
            <a:extLst>
              <a:ext uri="{FF2B5EF4-FFF2-40B4-BE49-F238E27FC236}">
                <a16:creationId xmlns:a16="http://schemas.microsoft.com/office/drawing/2014/main" id="{BDA9DE23-FCE2-4452-BFF6-E779EF808F27}"/>
              </a:ext>
            </a:extLst>
          </p:cNvPr>
          <p:cNvSpPr txBox="1"/>
          <p:nvPr/>
        </p:nvSpPr>
        <p:spPr>
          <a:xfrm>
            <a:off x="866767" y="3942108"/>
            <a:ext cx="3755581" cy="1201419"/>
          </a:xfrm>
          <a:prstGeom prst="rect">
            <a:avLst/>
          </a:prstGeom>
          <a:noFill/>
        </p:spPr>
        <p:txBody>
          <a:bodyPr vert="horz" wrap="square" lIns="0" tIns="0" rIns="0" bIns="0" rtlCol="0">
            <a:spAutoFit/>
          </a:bodyPr>
          <a:lstStyle/>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Viewer specific frameworks for strategic, tactical and</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operational level viewers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Automated MIS reports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Alerts and notifications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Present Statistical Analytics models through building</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dashboards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Enablement of quick, data driven decisions</a:t>
            </a:r>
            <a:endParaRPr lang="en-IN" sz="900" dirty="0">
              <a:latin typeface="Verdana" panose="020B0604030504040204" pitchFamily="34" charset="0"/>
              <a:ea typeface="Verdana" panose="020B0604030504040204" pitchFamily="34" charset="0"/>
              <a:cs typeface="Verdana" panose="020B0604030504040204" pitchFamily="34" charset="0"/>
            </a:endParaRPr>
          </a:p>
          <a:p>
            <a:pPr>
              <a:spcBef>
                <a:spcPts val="200"/>
              </a:spcBef>
              <a:buSzPct val="100000"/>
            </a:pPr>
            <a:endParaRPr lang="en-IN" sz="900" dirty="0"/>
          </a:p>
        </p:txBody>
      </p:sp>
      <p:sp>
        <p:nvSpPr>
          <p:cNvPr id="46" name="TextBox 45">
            <a:extLst>
              <a:ext uri="{FF2B5EF4-FFF2-40B4-BE49-F238E27FC236}">
                <a16:creationId xmlns:a16="http://schemas.microsoft.com/office/drawing/2014/main" id="{80E6FC7A-1E80-4F44-BE33-9DA1D08D2AB5}"/>
              </a:ext>
            </a:extLst>
          </p:cNvPr>
          <p:cNvSpPr txBox="1"/>
          <p:nvPr/>
        </p:nvSpPr>
        <p:spPr>
          <a:xfrm>
            <a:off x="846135" y="5581551"/>
            <a:ext cx="3785773" cy="889090"/>
          </a:xfrm>
          <a:prstGeom prst="rect">
            <a:avLst/>
          </a:prstGeom>
          <a:noFill/>
        </p:spPr>
        <p:txBody>
          <a:bodyPr vert="horz" wrap="square" lIns="0" tIns="0" rIns="0" bIns="0" rtlCol="0">
            <a:spAutoFit/>
          </a:bodyPr>
          <a:lstStyle/>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Setting up of Analytics center of excellence and its target </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operating model</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Effective decision support framework</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Comparator benchmarking insights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Deep dive analysis for specific areas/ objectives</a:t>
            </a:r>
          </a:p>
          <a:p>
            <a:pPr marL="171450" indent="-171450">
              <a:lnSpc>
                <a:spcPct val="107000"/>
              </a:lnSpc>
              <a:buFont typeface="Arial" panose="020B0604020202020204" pitchFamily="34" charset="0"/>
              <a:buChar char="•"/>
            </a:pPr>
            <a:r>
              <a:rPr lang="en-US" sz="900" dirty="0">
                <a:latin typeface="Verdana" panose="020B0604030504040204" pitchFamily="34" charset="0"/>
                <a:ea typeface="Verdana" panose="020B0604030504040204" pitchFamily="34" charset="0"/>
                <a:cs typeface="Verdana" panose="020B0604030504040204" pitchFamily="34" charset="0"/>
              </a:rPr>
              <a:t>KPI library Strategic/ tactical/ operational KPIs</a:t>
            </a:r>
            <a:endParaRPr lang="en-IN" sz="900" dirty="0">
              <a:latin typeface="Verdana" panose="020B0604030504040204" pitchFamily="34" charset="0"/>
              <a:ea typeface="Verdana" panose="020B0604030504040204" pitchFamily="34" charset="0"/>
              <a:cs typeface="Verdana" panose="020B0604030504040204" pitchFamily="34" charset="0"/>
            </a:endParaRPr>
          </a:p>
        </p:txBody>
      </p:sp>
      <p:sp>
        <p:nvSpPr>
          <p:cNvPr id="47" name="Shape 160">
            <a:extLst>
              <a:ext uri="{FF2B5EF4-FFF2-40B4-BE49-F238E27FC236}">
                <a16:creationId xmlns:a16="http://schemas.microsoft.com/office/drawing/2014/main" id="{8465FBD2-BC16-4D9F-A563-D555214C3F9F}"/>
              </a:ext>
            </a:extLst>
          </p:cNvPr>
          <p:cNvSpPr/>
          <p:nvPr/>
        </p:nvSpPr>
        <p:spPr>
          <a:xfrm>
            <a:off x="360895" y="834172"/>
            <a:ext cx="11539220" cy="1303001"/>
          </a:xfrm>
          <a:custGeom>
            <a:avLst/>
            <a:gdLst/>
            <a:ahLst/>
            <a:cxnLst/>
            <a:rect l="0" t="0" r="0" b="0"/>
            <a:pathLst>
              <a:path w="11539727" h="1303020">
                <a:moveTo>
                  <a:pt x="217183" y="0"/>
                </a:moveTo>
                <a:lnTo>
                  <a:pt x="11322558" y="0"/>
                </a:lnTo>
                <a:cubicBezTo>
                  <a:pt x="11442446" y="0"/>
                  <a:pt x="11539727" y="97282"/>
                  <a:pt x="11539727" y="217170"/>
                </a:cubicBezTo>
                <a:lnTo>
                  <a:pt x="11539727" y="1085850"/>
                </a:lnTo>
                <a:cubicBezTo>
                  <a:pt x="11539727" y="1205738"/>
                  <a:pt x="11442446" y="1303020"/>
                  <a:pt x="11322558" y="1303020"/>
                </a:cubicBezTo>
                <a:lnTo>
                  <a:pt x="217183" y="1303020"/>
                </a:lnTo>
                <a:cubicBezTo>
                  <a:pt x="97231" y="1303020"/>
                  <a:pt x="0" y="1205738"/>
                  <a:pt x="0" y="1085850"/>
                </a:cubicBezTo>
                <a:lnTo>
                  <a:pt x="0" y="217170"/>
                </a:lnTo>
                <a:cubicBezTo>
                  <a:pt x="0" y="97282"/>
                  <a:pt x="97231" y="0"/>
                  <a:pt x="217183" y="0"/>
                </a:cubicBezTo>
                <a:close/>
              </a:path>
            </a:pathLst>
          </a:custGeom>
          <a:noFill/>
          <a:ln w="0" cap="flat">
            <a:miter lim="127000"/>
          </a:ln>
        </p:spPr>
        <p:style>
          <a:lnRef idx="0">
            <a:srgbClr val="000000">
              <a:alpha val="0"/>
            </a:srgbClr>
          </a:lnRef>
          <a:fillRef idx="1">
            <a:srgbClr val="62B5E5">
              <a:alpha val="3921"/>
            </a:srgbClr>
          </a:fillRef>
          <a:effectRef idx="0">
            <a:scrgbClr r="0" g="0" b="0"/>
          </a:effectRef>
          <a:fontRef idx="none"/>
        </p:style>
        <p:txBody>
          <a:bodyPr/>
          <a:lstStyle/>
          <a:p>
            <a:endParaRPr lang="en-IN"/>
          </a:p>
        </p:txBody>
      </p:sp>
      <p:sp>
        <p:nvSpPr>
          <p:cNvPr id="48" name="Shape 161">
            <a:extLst>
              <a:ext uri="{FF2B5EF4-FFF2-40B4-BE49-F238E27FC236}">
                <a16:creationId xmlns:a16="http://schemas.microsoft.com/office/drawing/2014/main" id="{FE71E144-99E0-4675-9C57-CA6B8851FCF9}"/>
              </a:ext>
            </a:extLst>
          </p:cNvPr>
          <p:cNvSpPr/>
          <p:nvPr/>
        </p:nvSpPr>
        <p:spPr>
          <a:xfrm>
            <a:off x="360895" y="834172"/>
            <a:ext cx="11539220" cy="1152303"/>
          </a:xfrm>
          <a:custGeom>
            <a:avLst/>
            <a:gdLst/>
            <a:ahLst/>
            <a:cxnLst/>
            <a:rect l="0" t="0" r="0" b="0"/>
            <a:pathLst>
              <a:path w="11539727" h="1303020">
                <a:moveTo>
                  <a:pt x="0" y="217170"/>
                </a:moveTo>
                <a:cubicBezTo>
                  <a:pt x="0" y="97282"/>
                  <a:pt x="97231" y="0"/>
                  <a:pt x="217183" y="0"/>
                </a:cubicBezTo>
                <a:lnTo>
                  <a:pt x="11322558" y="0"/>
                </a:lnTo>
                <a:cubicBezTo>
                  <a:pt x="11442446" y="0"/>
                  <a:pt x="11539727" y="97282"/>
                  <a:pt x="11539727" y="217170"/>
                </a:cubicBezTo>
                <a:lnTo>
                  <a:pt x="11539727" y="1085850"/>
                </a:lnTo>
                <a:cubicBezTo>
                  <a:pt x="11539727" y="1205738"/>
                  <a:pt x="11442446" y="1303020"/>
                  <a:pt x="11322558" y="1303020"/>
                </a:cubicBezTo>
                <a:lnTo>
                  <a:pt x="217183" y="1303020"/>
                </a:lnTo>
                <a:cubicBezTo>
                  <a:pt x="97231" y="1303020"/>
                  <a:pt x="0" y="1205738"/>
                  <a:pt x="0" y="1085850"/>
                </a:cubicBezTo>
                <a:close/>
              </a:path>
            </a:pathLst>
          </a:custGeom>
          <a:ln w="19812" cap="flat">
            <a:miter lim="127000"/>
          </a:ln>
        </p:spPr>
        <p:style>
          <a:lnRef idx="1">
            <a:srgbClr val="86BC25"/>
          </a:lnRef>
          <a:fillRef idx="0">
            <a:srgbClr val="000000">
              <a:alpha val="0"/>
            </a:srgbClr>
          </a:fillRef>
          <a:effectRef idx="0">
            <a:scrgbClr r="0" g="0" b="0"/>
          </a:effectRef>
          <a:fontRef idx="none"/>
        </p:style>
        <p:txBody>
          <a:bodyPr/>
          <a:lstStyle/>
          <a:p>
            <a:endParaRPr lang="en-IN"/>
          </a:p>
        </p:txBody>
      </p:sp>
      <p:pic>
        <p:nvPicPr>
          <p:cNvPr id="49" name="Picture 48">
            <a:extLst>
              <a:ext uri="{FF2B5EF4-FFF2-40B4-BE49-F238E27FC236}">
                <a16:creationId xmlns:a16="http://schemas.microsoft.com/office/drawing/2014/main" id="{26EAC9C1-F69D-44C8-844F-0523AB9A9BAB}"/>
              </a:ext>
            </a:extLst>
          </p:cNvPr>
          <p:cNvPicPr/>
          <p:nvPr/>
        </p:nvPicPr>
        <p:blipFill>
          <a:blip r:embed="rId18"/>
          <a:stretch>
            <a:fillRect/>
          </a:stretch>
        </p:blipFill>
        <p:spPr>
          <a:xfrm>
            <a:off x="639013" y="1118382"/>
            <a:ext cx="1536887" cy="703329"/>
          </a:xfrm>
          <a:prstGeom prst="rect">
            <a:avLst/>
          </a:prstGeom>
          <a:solidFill>
            <a:schemeClr val="tx2">
              <a:lumMod val="75000"/>
            </a:schemeClr>
          </a:solidFill>
        </p:spPr>
      </p:pic>
      <p:sp>
        <p:nvSpPr>
          <p:cNvPr id="50" name="Rectangle 49">
            <a:extLst>
              <a:ext uri="{FF2B5EF4-FFF2-40B4-BE49-F238E27FC236}">
                <a16:creationId xmlns:a16="http://schemas.microsoft.com/office/drawing/2014/main" id="{B1E29F88-C662-4F73-9C7D-63F976168462}"/>
              </a:ext>
            </a:extLst>
          </p:cNvPr>
          <p:cNvSpPr/>
          <p:nvPr/>
        </p:nvSpPr>
        <p:spPr>
          <a:xfrm>
            <a:off x="798416" y="1276102"/>
            <a:ext cx="1675480"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Large time and effort </a:t>
            </a:r>
            <a:endParaRPr lang="en-IN" sz="1100">
              <a:solidFill>
                <a:srgbClr val="000000"/>
              </a:solidFill>
              <a:effectLst/>
              <a:latin typeface="Calibri" panose="020F0502020204030204" pitchFamily="34" charset="0"/>
              <a:ea typeface="Calibri" panose="020F0502020204030204" pitchFamily="34" charset="0"/>
            </a:endParaRPr>
          </a:p>
        </p:txBody>
      </p:sp>
      <p:sp>
        <p:nvSpPr>
          <p:cNvPr id="51" name="Rectangle 50">
            <a:extLst>
              <a:ext uri="{FF2B5EF4-FFF2-40B4-BE49-F238E27FC236}">
                <a16:creationId xmlns:a16="http://schemas.microsoft.com/office/drawing/2014/main" id="{A22A164F-4911-4AEA-8E1F-85BBC8F220C8}"/>
              </a:ext>
            </a:extLst>
          </p:cNvPr>
          <p:cNvSpPr/>
          <p:nvPr/>
        </p:nvSpPr>
        <p:spPr>
          <a:xfrm>
            <a:off x="738982" y="1420880"/>
            <a:ext cx="1835549"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required for diagnosing </a:t>
            </a:r>
            <a:endParaRPr lang="en-IN" sz="1100">
              <a:solidFill>
                <a:srgbClr val="000000"/>
              </a:solidFill>
              <a:effectLst/>
              <a:latin typeface="Calibri" panose="020F0502020204030204" pitchFamily="34" charset="0"/>
              <a:ea typeface="Calibri" panose="020F0502020204030204" pitchFamily="34" charset="0"/>
            </a:endParaRPr>
          </a:p>
        </p:txBody>
      </p:sp>
      <p:sp>
        <p:nvSpPr>
          <p:cNvPr id="52" name="Rectangle 51">
            <a:extLst>
              <a:ext uri="{FF2B5EF4-FFF2-40B4-BE49-F238E27FC236}">
                <a16:creationId xmlns:a16="http://schemas.microsoft.com/office/drawing/2014/main" id="{28E17519-44EA-4E7F-AC41-61FF34566B11}"/>
              </a:ext>
            </a:extLst>
          </p:cNvPr>
          <p:cNvSpPr/>
          <p:nvPr/>
        </p:nvSpPr>
        <p:spPr>
          <a:xfrm>
            <a:off x="996527" y="1565658"/>
            <a:ext cx="1097377"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the root cause</a:t>
            </a:r>
            <a:endParaRPr lang="en-IN" sz="1100">
              <a:solidFill>
                <a:srgbClr val="000000"/>
              </a:solidFill>
              <a:effectLst/>
              <a:latin typeface="Calibri" panose="020F0502020204030204" pitchFamily="34" charset="0"/>
              <a:ea typeface="Calibri" panose="020F0502020204030204" pitchFamily="34" charset="0"/>
            </a:endParaRPr>
          </a:p>
        </p:txBody>
      </p:sp>
      <p:pic>
        <p:nvPicPr>
          <p:cNvPr id="53" name="Picture 52">
            <a:extLst>
              <a:ext uri="{FF2B5EF4-FFF2-40B4-BE49-F238E27FC236}">
                <a16:creationId xmlns:a16="http://schemas.microsoft.com/office/drawing/2014/main" id="{41348E54-FFCE-4E7C-BFA4-826CBBB37394}"/>
              </a:ext>
            </a:extLst>
          </p:cNvPr>
          <p:cNvPicPr/>
          <p:nvPr/>
        </p:nvPicPr>
        <p:blipFill>
          <a:blip r:embed="rId19"/>
          <a:stretch>
            <a:fillRect/>
          </a:stretch>
        </p:blipFill>
        <p:spPr>
          <a:xfrm>
            <a:off x="2600315" y="1121442"/>
            <a:ext cx="1648134" cy="720079"/>
          </a:xfrm>
          <a:prstGeom prst="rect">
            <a:avLst/>
          </a:prstGeom>
          <a:solidFill>
            <a:schemeClr val="tx2">
              <a:lumMod val="75000"/>
            </a:schemeClr>
          </a:solidFill>
        </p:spPr>
      </p:pic>
      <p:sp>
        <p:nvSpPr>
          <p:cNvPr id="54" name="Rectangle 53">
            <a:extLst>
              <a:ext uri="{FF2B5EF4-FFF2-40B4-BE49-F238E27FC236}">
                <a16:creationId xmlns:a16="http://schemas.microsoft.com/office/drawing/2014/main" id="{8C88F53D-ADEA-442D-AB20-49749178331B}"/>
              </a:ext>
            </a:extLst>
          </p:cNvPr>
          <p:cNvSpPr/>
          <p:nvPr/>
        </p:nvSpPr>
        <p:spPr>
          <a:xfrm>
            <a:off x="2936215" y="1214508"/>
            <a:ext cx="1353670"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Delayed strategy </a:t>
            </a:r>
            <a:endParaRPr lang="en-IN" sz="1100">
              <a:solidFill>
                <a:srgbClr val="000000"/>
              </a:solidFill>
              <a:effectLst/>
              <a:latin typeface="Calibri" panose="020F0502020204030204" pitchFamily="34" charset="0"/>
              <a:ea typeface="Calibri" panose="020F0502020204030204" pitchFamily="34" charset="0"/>
            </a:endParaRPr>
          </a:p>
        </p:txBody>
      </p:sp>
      <p:sp>
        <p:nvSpPr>
          <p:cNvPr id="55" name="Rectangle 54">
            <a:extLst>
              <a:ext uri="{FF2B5EF4-FFF2-40B4-BE49-F238E27FC236}">
                <a16:creationId xmlns:a16="http://schemas.microsoft.com/office/drawing/2014/main" id="{2D64E3C3-C6AE-4C97-B011-4413CFEE1F72}"/>
              </a:ext>
            </a:extLst>
          </p:cNvPr>
          <p:cNvSpPr/>
          <p:nvPr/>
        </p:nvSpPr>
        <p:spPr>
          <a:xfrm>
            <a:off x="2934691" y="1359286"/>
            <a:ext cx="1357470"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alignment due to </a:t>
            </a:r>
            <a:endParaRPr lang="en-IN" sz="1100">
              <a:solidFill>
                <a:srgbClr val="000000"/>
              </a:solidFill>
              <a:effectLst/>
              <a:latin typeface="Calibri" panose="020F0502020204030204" pitchFamily="34" charset="0"/>
              <a:ea typeface="Calibri" panose="020F0502020204030204" pitchFamily="34" charset="0"/>
            </a:endParaRPr>
          </a:p>
        </p:txBody>
      </p:sp>
      <p:sp>
        <p:nvSpPr>
          <p:cNvPr id="56" name="Rectangle 55">
            <a:extLst>
              <a:ext uri="{FF2B5EF4-FFF2-40B4-BE49-F238E27FC236}">
                <a16:creationId xmlns:a16="http://schemas.microsoft.com/office/drawing/2014/main" id="{61ABFEF1-7A3C-4851-B92C-A499C5E7F332}"/>
              </a:ext>
            </a:extLst>
          </p:cNvPr>
          <p:cNvSpPr/>
          <p:nvPr/>
        </p:nvSpPr>
        <p:spPr>
          <a:xfrm>
            <a:off x="2700005" y="1504064"/>
            <a:ext cx="960718"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inaccessible </a:t>
            </a:r>
            <a:endParaRPr lang="en-IN" sz="1100">
              <a:solidFill>
                <a:srgbClr val="000000"/>
              </a:solidFill>
              <a:effectLst/>
              <a:latin typeface="Calibri" panose="020F0502020204030204" pitchFamily="34" charset="0"/>
              <a:ea typeface="Calibri" panose="020F0502020204030204" pitchFamily="34" charset="0"/>
            </a:endParaRPr>
          </a:p>
        </p:txBody>
      </p:sp>
      <p:sp>
        <p:nvSpPr>
          <p:cNvPr id="57" name="Rectangle 56">
            <a:extLst>
              <a:ext uri="{FF2B5EF4-FFF2-40B4-BE49-F238E27FC236}">
                <a16:creationId xmlns:a16="http://schemas.microsoft.com/office/drawing/2014/main" id="{599578CB-521D-42B9-8146-228A32261113}"/>
              </a:ext>
            </a:extLst>
          </p:cNvPr>
          <p:cNvSpPr/>
          <p:nvPr/>
        </p:nvSpPr>
        <p:spPr>
          <a:xfrm>
            <a:off x="3425651" y="1504064"/>
            <a:ext cx="679343"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relevant </a:t>
            </a:r>
            <a:endParaRPr lang="en-IN" sz="1100">
              <a:solidFill>
                <a:srgbClr val="000000"/>
              </a:solidFill>
              <a:effectLst/>
              <a:latin typeface="Calibri" panose="020F0502020204030204" pitchFamily="34" charset="0"/>
              <a:ea typeface="Calibri" panose="020F0502020204030204" pitchFamily="34" charset="0"/>
            </a:endParaRPr>
          </a:p>
        </p:txBody>
      </p:sp>
      <p:sp>
        <p:nvSpPr>
          <p:cNvPr id="58" name="Rectangle 57">
            <a:extLst>
              <a:ext uri="{FF2B5EF4-FFF2-40B4-BE49-F238E27FC236}">
                <a16:creationId xmlns:a16="http://schemas.microsoft.com/office/drawing/2014/main" id="{C9FE42D7-6F77-48F0-B4EE-F082B3E6D5E0}"/>
              </a:ext>
            </a:extLst>
          </p:cNvPr>
          <p:cNvSpPr/>
          <p:nvPr/>
        </p:nvSpPr>
        <p:spPr>
          <a:xfrm>
            <a:off x="3936169" y="1504064"/>
            <a:ext cx="337011"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info </a:t>
            </a:r>
            <a:endParaRPr lang="en-IN" sz="1100">
              <a:solidFill>
                <a:srgbClr val="000000"/>
              </a:solidFill>
              <a:effectLst/>
              <a:latin typeface="Calibri" panose="020F0502020204030204" pitchFamily="34" charset="0"/>
              <a:ea typeface="Calibri" panose="020F0502020204030204" pitchFamily="34" charset="0"/>
            </a:endParaRPr>
          </a:p>
        </p:txBody>
      </p:sp>
      <p:sp>
        <p:nvSpPr>
          <p:cNvPr id="59" name="Rectangle 58">
            <a:extLst>
              <a:ext uri="{FF2B5EF4-FFF2-40B4-BE49-F238E27FC236}">
                <a16:creationId xmlns:a16="http://schemas.microsoft.com/office/drawing/2014/main" id="{D4E82AFC-B783-4810-A936-E8A62B09BDDA}"/>
              </a:ext>
            </a:extLst>
          </p:cNvPr>
          <p:cNvSpPr/>
          <p:nvPr/>
        </p:nvSpPr>
        <p:spPr>
          <a:xfrm>
            <a:off x="3066003" y="1650366"/>
            <a:ext cx="205369"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at </a:t>
            </a:r>
            <a:endParaRPr lang="en-IN" sz="1100">
              <a:solidFill>
                <a:srgbClr val="000000"/>
              </a:solidFill>
              <a:effectLst/>
              <a:latin typeface="Calibri" panose="020F0502020204030204" pitchFamily="34" charset="0"/>
              <a:ea typeface="Calibri" panose="020F0502020204030204" pitchFamily="34" charset="0"/>
            </a:endParaRPr>
          </a:p>
        </p:txBody>
      </p:sp>
      <p:sp>
        <p:nvSpPr>
          <p:cNvPr id="60" name="Rectangle 59">
            <a:extLst>
              <a:ext uri="{FF2B5EF4-FFF2-40B4-BE49-F238E27FC236}">
                <a16:creationId xmlns:a16="http://schemas.microsoft.com/office/drawing/2014/main" id="{8EFBEB09-FE5D-4C13-ADBB-01BB623FFC24}"/>
              </a:ext>
            </a:extLst>
          </p:cNvPr>
          <p:cNvSpPr/>
          <p:nvPr/>
        </p:nvSpPr>
        <p:spPr>
          <a:xfrm>
            <a:off x="3218397" y="1650366"/>
            <a:ext cx="411953"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right </a:t>
            </a:r>
            <a:endParaRPr lang="en-IN" sz="1100">
              <a:solidFill>
                <a:srgbClr val="000000"/>
              </a:solidFill>
              <a:effectLst/>
              <a:latin typeface="Calibri" panose="020F0502020204030204" pitchFamily="34" charset="0"/>
              <a:ea typeface="Calibri" panose="020F0502020204030204" pitchFamily="34" charset="0"/>
            </a:endParaRPr>
          </a:p>
        </p:txBody>
      </p:sp>
      <p:sp>
        <p:nvSpPr>
          <p:cNvPr id="61" name="Rectangle 60">
            <a:extLst>
              <a:ext uri="{FF2B5EF4-FFF2-40B4-BE49-F238E27FC236}">
                <a16:creationId xmlns:a16="http://schemas.microsoft.com/office/drawing/2014/main" id="{6F11905F-9C7E-4367-A8F9-25C7AA4A2AD7}"/>
              </a:ext>
            </a:extLst>
          </p:cNvPr>
          <p:cNvSpPr/>
          <p:nvPr/>
        </p:nvSpPr>
        <p:spPr>
          <a:xfrm>
            <a:off x="3527755" y="1650366"/>
            <a:ext cx="341572"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time</a:t>
            </a:r>
            <a:endParaRPr lang="en-IN" sz="1100">
              <a:solidFill>
                <a:srgbClr val="000000"/>
              </a:solidFill>
              <a:effectLst/>
              <a:latin typeface="Calibri" panose="020F0502020204030204" pitchFamily="34" charset="0"/>
              <a:ea typeface="Calibri" panose="020F0502020204030204" pitchFamily="34" charset="0"/>
            </a:endParaRPr>
          </a:p>
        </p:txBody>
      </p:sp>
      <p:pic>
        <p:nvPicPr>
          <p:cNvPr id="62" name="Picture 61">
            <a:extLst>
              <a:ext uri="{FF2B5EF4-FFF2-40B4-BE49-F238E27FC236}">
                <a16:creationId xmlns:a16="http://schemas.microsoft.com/office/drawing/2014/main" id="{345894FC-F7B4-4A8C-9AE0-AEF50755FDD2}"/>
              </a:ext>
            </a:extLst>
          </p:cNvPr>
          <p:cNvPicPr/>
          <p:nvPr/>
        </p:nvPicPr>
        <p:blipFill>
          <a:blip r:embed="rId20"/>
          <a:stretch>
            <a:fillRect/>
          </a:stretch>
        </p:blipFill>
        <p:spPr>
          <a:xfrm>
            <a:off x="4672864" y="1159528"/>
            <a:ext cx="1446974" cy="674373"/>
          </a:xfrm>
          <a:prstGeom prst="rect">
            <a:avLst/>
          </a:prstGeom>
          <a:solidFill>
            <a:schemeClr val="tx2">
              <a:lumMod val="75000"/>
            </a:schemeClr>
          </a:solidFill>
        </p:spPr>
      </p:pic>
      <p:sp>
        <p:nvSpPr>
          <p:cNvPr id="63" name="Rectangle 62">
            <a:extLst>
              <a:ext uri="{FF2B5EF4-FFF2-40B4-BE49-F238E27FC236}">
                <a16:creationId xmlns:a16="http://schemas.microsoft.com/office/drawing/2014/main" id="{C2F5E746-012B-4792-B155-1D2DBF4609BF}"/>
              </a:ext>
            </a:extLst>
          </p:cNvPr>
          <p:cNvSpPr/>
          <p:nvPr/>
        </p:nvSpPr>
        <p:spPr>
          <a:xfrm>
            <a:off x="4961776" y="1302264"/>
            <a:ext cx="1211691"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Limited market </a:t>
            </a:r>
            <a:endParaRPr lang="en-IN" sz="1100">
              <a:solidFill>
                <a:srgbClr val="000000"/>
              </a:solidFill>
              <a:effectLst/>
              <a:latin typeface="Calibri" panose="020F0502020204030204" pitchFamily="34" charset="0"/>
              <a:ea typeface="Calibri" panose="020F0502020204030204" pitchFamily="34" charset="0"/>
            </a:endParaRPr>
          </a:p>
        </p:txBody>
      </p:sp>
      <p:sp>
        <p:nvSpPr>
          <p:cNvPr id="64" name="Rectangle 63">
            <a:extLst>
              <a:ext uri="{FF2B5EF4-FFF2-40B4-BE49-F238E27FC236}">
                <a16:creationId xmlns:a16="http://schemas.microsoft.com/office/drawing/2014/main" id="{AA52F17C-AD6B-48AD-9643-B4CC566D5BAD}"/>
              </a:ext>
            </a:extLst>
          </p:cNvPr>
          <p:cNvSpPr/>
          <p:nvPr/>
        </p:nvSpPr>
        <p:spPr>
          <a:xfrm>
            <a:off x="4829194" y="1447042"/>
            <a:ext cx="1561774"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intelligence to drive </a:t>
            </a:r>
            <a:endParaRPr lang="en-IN" sz="1100">
              <a:solidFill>
                <a:srgbClr val="000000"/>
              </a:solidFill>
              <a:effectLst/>
              <a:latin typeface="Calibri" panose="020F0502020204030204" pitchFamily="34" charset="0"/>
              <a:ea typeface="Calibri" panose="020F0502020204030204" pitchFamily="34" charset="0"/>
            </a:endParaRPr>
          </a:p>
        </p:txBody>
      </p:sp>
      <p:sp>
        <p:nvSpPr>
          <p:cNvPr id="65" name="Rectangle 64">
            <a:extLst>
              <a:ext uri="{FF2B5EF4-FFF2-40B4-BE49-F238E27FC236}">
                <a16:creationId xmlns:a16="http://schemas.microsoft.com/office/drawing/2014/main" id="{E2EB8C59-59AB-4EF7-8504-AAAC3B423E81}"/>
              </a:ext>
            </a:extLst>
          </p:cNvPr>
          <p:cNvSpPr/>
          <p:nvPr/>
        </p:nvSpPr>
        <p:spPr>
          <a:xfrm>
            <a:off x="4920630" y="1591820"/>
            <a:ext cx="1268087"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relevant insights</a:t>
            </a:r>
            <a:endParaRPr lang="en-IN" sz="1100">
              <a:solidFill>
                <a:srgbClr val="000000"/>
              </a:solidFill>
              <a:effectLst/>
              <a:latin typeface="Calibri" panose="020F0502020204030204" pitchFamily="34" charset="0"/>
              <a:ea typeface="Calibri" panose="020F0502020204030204" pitchFamily="34" charset="0"/>
            </a:endParaRPr>
          </a:p>
        </p:txBody>
      </p:sp>
      <p:pic>
        <p:nvPicPr>
          <p:cNvPr id="66" name="Picture 65">
            <a:extLst>
              <a:ext uri="{FF2B5EF4-FFF2-40B4-BE49-F238E27FC236}">
                <a16:creationId xmlns:a16="http://schemas.microsoft.com/office/drawing/2014/main" id="{E936E15F-C1A6-4CAD-B496-DB70ACF92AC8}"/>
              </a:ext>
            </a:extLst>
          </p:cNvPr>
          <p:cNvPicPr/>
          <p:nvPr/>
        </p:nvPicPr>
        <p:blipFill>
          <a:blip r:embed="rId21"/>
          <a:stretch>
            <a:fillRect/>
          </a:stretch>
        </p:blipFill>
        <p:spPr>
          <a:xfrm>
            <a:off x="6544253" y="1180877"/>
            <a:ext cx="1445451" cy="674360"/>
          </a:xfrm>
          <a:prstGeom prst="rect">
            <a:avLst/>
          </a:prstGeom>
          <a:solidFill>
            <a:schemeClr val="tx2">
              <a:lumMod val="75000"/>
            </a:schemeClr>
          </a:solidFill>
        </p:spPr>
      </p:pic>
      <p:sp>
        <p:nvSpPr>
          <p:cNvPr id="67" name="Rectangle 66">
            <a:extLst>
              <a:ext uri="{FF2B5EF4-FFF2-40B4-BE49-F238E27FC236}">
                <a16:creationId xmlns:a16="http://schemas.microsoft.com/office/drawing/2014/main" id="{E9B04B17-0970-4C99-8FE1-31998B63AB79}"/>
              </a:ext>
            </a:extLst>
          </p:cNvPr>
          <p:cNvSpPr/>
          <p:nvPr/>
        </p:nvSpPr>
        <p:spPr>
          <a:xfrm>
            <a:off x="6965748" y="1324235"/>
            <a:ext cx="1070167"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Conflicting     </a:t>
            </a:r>
            <a:endParaRPr lang="en-IN" sz="1100">
              <a:solidFill>
                <a:srgbClr val="000000"/>
              </a:solidFill>
              <a:effectLst/>
              <a:latin typeface="Calibri" panose="020F0502020204030204" pitchFamily="34" charset="0"/>
              <a:ea typeface="Calibri" panose="020F0502020204030204" pitchFamily="34" charset="0"/>
            </a:endParaRPr>
          </a:p>
        </p:txBody>
      </p:sp>
      <p:sp>
        <p:nvSpPr>
          <p:cNvPr id="68" name="Rectangle 67">
            <a:extLst>
              <a:ext uri="{FF2B5EF4-FFF2-40B4-BE49-F238E27FC236}">
                <a16:creationId xmlns:a16="http://schemas.microsoft.com/office/drawing/2014/main" id="{BE2B1A2D-890E-4369-9836-80868D078474}"/>
              </a:ext>
            </a:extLst>
          </p:cNvPr>
          <p:cNvSpPr/>
          <p:nvPr/>
        </p:nvSpPr>
        <p:spPr>
          <a:xfrm>
            <a:off x="6729539" y="1469013"/>
            <a:ext cx="1487441"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numbers/details in </a:t>
            </a:r>
            <a:endParaRPr lang="en-IN" sz="1100">
              <a:solidFill>
                <a:srgbClr val="000000"/>
              </a:solidFill>
              <a:effectLst/>
              <a:latin typeface="Calibri" panose="020F0502020204030204" pitchFamily="34" charset="0"/>
              <a:ea typeface="Calibri" panose="020F0502020204030204" pitchFamily="34" charset="0"/>
            </a:endParaRPr>
          </a:p>
        </p:txBody>
      </p:sp>
      <p:sp>
        <p:nvSpPr>
          <p:cNvPr id="69" name="Rectangle 68">
            <a:extLst>
              <a:ext uri="{FF2B5EF4-FFF2-40B4-BE49-F238E27FC236}">
                <a16:creationId xmlns:a16="http://schemas.microsoft.com/office/drawing/2014/main" id="{371C9744-0A26-4798-9609-01C658B5F6A7}"/>
              </a:ext>
            </a:extLst>
          </p:cNvPr>
          <p:cNvSpPr/>
          <p:nvPr/>
        </p:nvSpPr>
        <p:spPr>
          <a:xfrm>
            <a:off x="6810307" y="1613790"/>
            <a:ext cx="1216859"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multiple reports</a:t>
            </a:r>
            <a:endParaRPr lang="en-IN" sz="1100">
              <a:solidFill>
                <a:srgbClr val="000000"/>
              </a:solidFill>
              <a:effectLst/>
              <a:latin typeface="Calibri" panose="020F0502020204030204" pitchFamily="34" charset="0"/>
              <a:ea typeface="Calibri" panose="020F0502020204030204" pitchFamily="34" charset="0"/>
            </a:endParaRPr>
          </a:p>
        </p:txBody>
      </p:sp>
      <p:pic>
        <p:nvPicPr>
          <p:cNvPr id="70" name="Picture 69">
            <a:extLst>
              <a:ext uri="{FF2B5EF4-FFF2-40B4-BE49-F238E27FC236}">
                <a16:creationId xmlns:a16="http://schemas.microsoft.com/office/drawing/2014/main" id="{3DB41096-2AF5-4CFB-A9D0-ED2F99337B2E}"/>
              </a:ext>
            </a:extLst>
          </p:cNvPr>
          <p:cNvPicPr/>
          <p:nvPr/>
        </p:nvPicPr>
        <p:blipFill>
          <a:blip r:embed="rId22"/>
          <a:stretch>
            <a:fillRect/>
          </a:stretch>
        </p:blipFill>
        <p:spPr>
          <a:xfrm>
            <a:off x="8414119" y="1188484"/>
            <a:ext cx="1446974" cy="674373"/>
          </a:xfrm>
          <a:prstGeom prst="rect">
            <a:avLst/>
          </a:prstGeom>
          <a:solidFill>
            <a:schemeClr val="tx2">
              <a:lumMod val="75000"/>
            </a:schemeClr>
          </a:solidFill>
        </p:spPr>
      </p:pic>
      <p:sp>
        <p:nvSpPr>
          <p:cNvPr id="71" name="Rectangle 70">
            <a:extLst>
              <a:ext uri="{FF2B5EF4-FFF2-40B4-BE49-F238E27FC236}">
                <a16:creationId xmlns:a16="http://schemas.microsoft.com/office/drawing/2014/main" id="{DFDC6DFE-998D-42C4-B41D-A1A864FE206A}"/>
              </a:ext>
            </a:extLst>
          </p:cNvPr>
          <p:cNvSpPr/>
          <p:nvPr/>
        </p:nvSpPr>
        <p:spPr>
          <a:xfrm>
            <a:off x="8530573" y="1330966"/>
            <a:ext cx="1671528"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Multiple data sources </a:t>
            </a:r>
            <a:endParaRPr lang="en-IN" sz="1100">
              <a:solidFill>
                <a:srgbClr val="000000"/>
              </a:solidFill>
              <a:effectLst/>
              <a:latin typeface="Calibri" panose="020F0502020204030204" pitchFamily="34" charset="0"/>
              <a:ea typeface="Calibri" panose="020F0502020204030204" pitchFamily="34" charset="0"/>
            </a:endParaRPr>
          </a:p>
        </p:txBody>
      </p:sp>
      <p:sp>
        <p:nvSpPr>
          <p:cNvPr id="72" name="Rectangle 71">
            <a:extLst>
              <a:ext uri="{FF2B5EF4-FFF2-40B4-BE49-F238E27FC236}">
                <a16:creationId xmlns:a16="http://schemas.microsoft.com/office/drawing/2014/main" id="{615BDA24-5256-4643-9D35-681456A596AE}"/>
              </a:ext>
            </a:extLst>
          </p:cNvPr>
          <p:cNvSpPr/>
          <p:nvPr/>
        </p:nvSpPr>
        <p:spPr>
          <a:xfrm>
            <a:off x="8605246" y="1475744"/>
            <a:ext cx="1473455"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leading to analysis </a:t>
            </a:r>
            <a:endParaRPr lang="en-IN" sz="1100">
              <a:solidFill>
                <a:srgbClr val="000000"/>
              </a:solidFill>
              <a:effectLst/>
              <a:latin typeface="Calibri" panose="020F0502020204030204" pitchFamily="34" charset="0"/>
              <a:ea typeface="Calibri" panose="020F0502020204030204" pitchFamily="34" charset="0"/>
            </a:endParaRPr>
          </a:p>
        </p:txBody>
      </p:sp>
      <p:sp>
        <p:nvSpPr>
          <p:cNvPr id="73" name="Rectangle 72">
            <a:extLst>
              <a:ext uri="{FF2B5EF4-FFF2-40B4-BE49-F238E27FC236}">
                <a16:creationId xmlns:a16="http://schemas.microsoft.com/office/drawing/2014/main" id="{5BD18666-6028-404E-A9A5-4C68754D70CF}"/>
              </a:ext>
            </a:extLst>
          </p:cNvPr>
          <p:cNvSpPr/>
          <p:nvPr/>
        </p:nvSpPr>
        <p:spPr>
          <a:xfrm>
            <a:off x="8885904" y="1620521"/>
            <a:ext cx="674782"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paralysis</a:t>
            </a:r>
            <a:endParaRPr lang="en-IN" sz="1100">
              <a:solidFill>
                <a:srgbClr val="000000"/>
              </a:solidFill>
              <a:effectLst/>
              <a:latin typeface="Calibri" panose="020F0502020204030204" pitchFamily="34" charset="0"/>
              <a:ea typeface="Calibri" panose="020F0502020204030204" pitchFamily="34" charset="0"/>
            </a:endParaRPr>
          </a:p>
        </p:txBody>
      </p:sp>
      <p:pic>
        <p:nvPicPr>
          <p:cNvPr id="74" name="Picture 73">
            <a:extLst>
              <a:ext uri="{FF2B5EF4-FFF2-40B4-BE49-F238E27FC236}">
                <a16:creationId xmlns:a16="http://schemas.microsoft.com/office/drawing/2014/main" id="{886C2891-F52F-4056-BDED-2C2A0FBC6DC9}"/>
              </a:ext>
            </a:extLst>
          </p:cNvPr>
          <p:cNvPicPr/>
          <p:nvPr/>
        </p:nvPicPr>
        <p:blipFill>
          <a:blip r:embed="rId22"/>
          <a:stretch>
            <a:fillRect/>
          </a:stretch>
        </p:blipFill>
        <p:spPr>
          <a:xfrm>
            <a:off x="10285509" y="1182388"/>
            <a:ext cx="1446974" cy="674373"/>
          </a:xfrm>
          <a:prstGeom prst="rect">
            <a:avLst/>
          </a:prstGeom>
          <a:solidFill>
            <a:schemeClr val="tx2">
              <a:lumMod val="75000"/>
            </a:schemeClr>
          </a:solidFill>
        </p:spPr>
      </p:pic>
      <p:sp>
        <p:nvSpPr>
          <p:cNvPr id="75" name="Rectangle 74">
            <a:extLst>
              <a:ext uri="{FF2B5EF4-FFF2-40B4-BE49-F238E27FC236}">
                <a16:creationId xmlns:a16="http://schemas.microsoft.com/office/drawing/2014/main" id="{9EDCFD3C-EB88-421B-BAA7-97FB9B8EA834}"/>
              </a:ext>
            </a:extLst>
          </p:cNvPr>
          <p:cNvSpPr/>
          <p:nvPr/>
        </p:nvSpPr>
        <p:spPr>
          <a:xfrm>
            <a:off x="10447680" y="1325378"/>
            <a:ext cx="1550526"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Resource intensive, </a:t>
            </a:r>
            <a:endParaRPr lang="en-IN" sz="1100">
              <a:solidFill>
                <a:srgbClr val="000000"/>
              </a:solidFill>
              <a:effectLst/>
              <a:latin typeface="Calibri" panose="020F0502020204030204" pitchFamily="34" charset="0"/>
              <a:ea typeface="Calibri" panose="020F0502020204030204" pitchFamily="34" charset="0"/>
            </a:endParaRPr>
          </a:p>
        </p:txBody>
      </p:sp>
      <p:sp>
        <p:nvSpPr>
          <p:cNvPr id="76" name="Rectangle 75">
            <a:extLst>
              <a:ext uri="{FF2B5EF4-FFF2-40B4-BE49-F238E27FC236}">
                <a16:creationId xmlns:a16="http://schemas.microsoft.com/office/drawing/2014/main" id="{FE49BFDA-CE8F-4A77-90B9-DAF89A7620B3}"/>
              </a:ext>
            </a:extLst>
          </p:cNvPr>
          <p:cNvSpPr/>
          <p:nvPr/>
        </p:nvSpPr>
        <p:spPr>
          <a:xfrm>
            <a:off x="10583310" y="1469923"/>
            <a:ext cx="1191907" cy="148552"/>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leading to high </a:t>
            </a:r>
            <a:endParaRPr lang="en-IN" sz="1100">
              <a:solidFill>
                <a:srgbClr val="000000"/>
              </a:solidFill>
              <a:effectLst/>
              <a:latin typeface="Calibri" panose="020F0502020204030204" pitchFamily="34" charset="0"/>
              <a:ea typeface="Calibri" panose="020F0502020204030204" pitchFamily="34" charset="0"/>
            </a:endParaRPr>
          </a:p>
        </p:txBody>
      </p:sp>
      <p:sp>
        <p:nvSpPr>
          <p:cNvPr id="77" name="Rectangle 76">
            <a:extLst>
              <a:ext uri="{FF2B5EF4-FFF2-40B4-BE49-F238E27FC236}">
                <a16:creationId xmlns:a16="http://schemas.microsoft.com/office/drawing/2014/main" id="{0F783602-4442-46A3-9A73-6305789B1A64}"/>
              </a:ext>
            </a:extLst>
          </p:cNvPr>
          <p:cNvSpPr/>
          <p:nvPr/>
        </p:nvSpPr>
        <p:spPr>
          <a:xfrm>
            <a:off x="10618362" y="1615314"/>
            <a:ext cx="1045540" cy="148157"/>
          </a:xfrm>
          <a:prstGeom prst="rect">
            <a:avLst/>
          </a:prstGeom>
          <a:ln>
            <a:noFill/>
          </a:ln>
        </p:spPr>
        <p:txBody>
          <a:bodyPr vert="horz" lIns="0" tIns="0" rIns="0" bIns="0" rtlCol="0">
            <a:noAutofit/>
          </a:bodyPr>
          <a:lstStyle/>
          <a:p>
            <a:pPr marL="0" marR="0">
              <a:lnSpc>
                <a:spcPct val="107000"/>
              </a:lnSpc>
              <a:spcBef>
                <a:spcPts val="0"/>
              </a:spcBef>
              <a:spcAft>
                <a:spcPts val="800"/>
              </a:spcAft>
            </a:pPr>
            <a:r>
              <a:rPr lang="en-IN" sz="900">
                <a:solidFill>
                  <a:srgbClr val="000000"/>
                </a:solidFill>
                <a:effectLst/>
                <a:latin typeface="Verdana" panose="020B0604030504040204" pitchFamily="34" charset="0"/>
                <a:ea typeface="Verdana" panose="020B0604030504040204" pitchFamily="34" charset="0"/>
                <a:cs typeface="Verdana" panose="020B0604030504040204" pitchFamily="34" charset="0"/>
              </a:rPr>
              <a:t>reporting TAT</a:t>
            </a:r>
            <a:endParaRPr lang="en-IN" sz="1100">
              <a:solidFill>
                <a:srgbClr val="000000"/>
              </a:solidFill>
              <a:effectLst/>
              <a:latin typeface="Calibri" panose="020F0502020204030204" pitchFamily="34" charset="0"/>
              <a:ea typeface="Calibri" panose="020F0502020204030204" pitchFamily="34" charset="0"/>
            </a:endParaRPr>
          </a:p>
        </p:txBody>
      </p:sp>
      <p:sp>
        <p:nvSpPr>
          <p:cNvPr id="78" name="Shape 353">
            <a:extLst>
              <a:ext uri="{FF2B5EF4-FFF2-40B4-BE49-F238E27FC236}">
                <a16:creationId xmlns:a16="http://schemas.microsoft.com/office/drawing/2014/main" id="{F6B09E89-B80C-4B58-B249-5ECFCF81B0B6}"/>
              </a:ext>
            </a:extLst>
          </p:cNvPr>
          <p:cNvSpPr/>
          <p:nvPr/>
        </p:nvSpPr>
        <p:spPr>
          <a:xfrm>
            <a:off x="434806" y="1022691"/>
            <a:ext cx="136011" cy="346894"/>
          </a:xfrm>
          <a:custGeom>
            <a:avLst/>
            <a:gdLst/>
            <a:ahLst/>
            <a:cxnLst/>
            <a:rect l="0" t="0" r="0" b="0"/>
            <a:pathLst>
              <a:path w="136017" h="346899">
                <a:moveTo>
                  <a:pt x="136017" y="0"/>
                </a:moveTo>
                <a:lnTo>
                  <a:pt x="136017" y="121461"/>
                </a:lnTo>
                <a:lnTo>
                  <a:pt x="131360" y="126075"/>
                </a:lnTo>
                <a:cubicBezTo>
                  <a:pt x="130353" y="127074"/>
                  <a:pt x="130353" y="127074"/>
                  <a:pt x="130353" y="127074"/>
                </a:cubicBezTo>
                <a:cubicBezTo>
                  <a:pt x="127521" y="129868"/>
                  <a:pt x="127521" y="134820"/>
                  <a:pt x="130353" y="137614"/>
                </a:cubicBezTo>
                <a:lnTo>
                  <a:pt x="136017" y="143228"/>
                </a:lnTo>
                <a:lnTo>
                  <a:pt x="136017" y="181175"/>
                </a:lnTo>
                <a:lnTo>
                  <a:pt x="130151" y="181175"/>
                </a:lnTo>
                <a:cubicBezTo>
                  <a:pt x="98476" y="181175"/>
                  <a:pt x="98476" y="181175"/>
                  <a:pt x="98476" y="181175"/>
                </a:cubicBezTo>
                <a:cubicBezTo>
                  <a:pt x="94221" y="181175"/>
                  <a:pt x="90678" y="184732"/>
                  <a:pt x="90678" y="188922"/>
                </a:cubicBezTo>
                <a:cubicBezTo>
                  <a:pt x="90678" y="193113"/>
                  <a:pt x="94221" y="195907"/>
                  <a:pt x="98476" y="195907"/>
                </a:cubicBezTo>
                <a:cubicBezTo>
                  <a:pt x="107861" y="195907"/>
                  <a:pt x="116073" y="195907"/>
                  <a:pt x="123259" y="195907"/>
                </a:cubicBezTo>
                <a:lnTo>
                  <a:pt x="136017" y="195907"/>
                </a:lnTo>
                <a:lnTo>
                  <a:pt x="136017" y="233673"/>
                </a:lnTo>
                <a:lnTo>
                  <a:pt x="119723" y="208607"/>
                </a:lnTo>
                <a:cubicBezTo>
                  <a:pt x="118300" y="205051"/>
                  <a:pt x="114059" y="202893"/>
                  <a:pt x="109804" y="204289"/>
                </a:cubicBezTo>
                <a:cubicBezTo>
                  <a:pt x="106261" y="205687"/>
                  <a:pt x="104140" y="210005"/>
                  <a:pt x="105550" y="214195"/>
                </a:cubicBezTo>
                <a:cubicBezTo>
                  <a:pt x="109804" y="224355"/>
                  <a:pt x="115297" y="233468"/>
                  <a:pt x="121763" y="241008"/>
                </a:cubicBezTo>
                <a:lnTo>
                  <a:pt x="136017" y="252245"/>
                </a:lnTo>
                <a:lnTo>
                  <a:pt x="136017" y="277442"/>
                </a:lnTo>
                <a:lnTo>
                  <a:pt x="136017" y="346899"/>
                </a:lnTo>
                <a:lnTo>
                  <a:pt x="110880" y="339181"/>
                </a:lnTo>
                <a:cubicBezTo>
                  <a:pt x="45827" y="311970"/>
                  <a:pt x="0" y="248200"/>
                  <a:pt x="0" y="173428"/>
                </a:cubicBezTo>
                <a:cubicBezTo>
                  <a:pt x="0" y="99134"/>
                  <a:pt x="45827" y="35125"/>
                  <a:pt x="110880" y="7765"/>
                </a:cubicBezTo>
                <a:lnTo>
                  <a:pt x="136017" y="0"/>
                </a:lnTo>
                <a:close/>
              </a:path>
            </a:pathLst>
          </a:custGeom>
          <a:ln w="0" cap="flat">
            <a:miter lim="127000"/>
          </a:ln>
        </p:spPr>
        <p:style>
          <a:lnRef idx="0">
            <a:srgbClr val="000000">
              <a:alpha val="0"/>
            </a:srgbClr>
          </a:lnRef>
          <a:fillRef idx="1">
            <a:srgbClr val="43B02A"/>
          </a:fillRef>
          <a:effectRef idx="0">
            <a:scrgbClr r="0" g="0" b="0"/>
          </a:effectRef>
          <a:fontRef idx="none"/>
        </p:style>
        <p:txBody>
          <a:bodyPr/>
          <a:lstStyle/>
          <a:p>
            <a:endParaRPr lang="en-IN"/>
          </a:p>
        </p:txBody>
      </p:sp>
      <p:sp>
        <p:nvSpPr>
          <p:cNvPr id="79" name="Shape 354">
            <a:extLst>
              <a:ext uri="{FF2B5EF4-FFF2-40B4-BE49-F238E27FC236}">
                <a16:creationId xmlns:a16="http://schemas.microsoft.com/office/drawing/2014/main" id="{A7A83DA6-6126-4D12-9B0E-A8B993875B44}"/>
              </a:ext>
            </a:extLst>
          </p:cNvPr>
          <p:cNvSpPr/>
          <p:nvPr/>
        </p:nvSpPr>
        <p:spPr>
          <a:xfrm>
            <a:off x="570817" y="1274932"/>
            <a:ext cx="7798" cy="25197"/>
          </a:xfrm>
          <a:custGeom>
            <a:avLst/>
            <a:gdLst/>
            <a:ahLst/>
            <a:cxnLst/>
            <a:rect l="0" t="0" r="0" b="0"/>
            <a:pathLst>
              <a:path w="7798" h="25197">
                <a:moveTo>
                  <a:pt x="0" y="0"/>
                </a:moveTo>
                <a:lnTo>
                  <a:pt x="7798" y="6147"/>
                </a:lnTo>
                <a:cubicBezTo>
                  <a:pt x="4254" y="11100"/>
                  <a:pt x="1422" y="17450"/>
                  <a:pt x="0" y="25197"/>
                </a:cubicBezTo>
                <a:lnTo>
                  <a:pt x="0" y="0"/>
                </a:lnTo>
                <a:close/>
              </a:path>
            </a:pathLst>
          </a:custGeom>
          <a:ln w="0" cap="flat">
            <a:miter lim="127000"/>
          </a:ln>
        </p:spPr>
        <p:style>
          <a:lnRef idx="0">
            <a:srgbClr val="000000">
              <a:alpha val="0"/>
            </a:srgbClr>
          </a:lnRef>
          <a:fillRef idx="1">
            <a:srgbClr val="43B02A"/>
          </a:fillRef>
          <a:effectRef idx="0">
            <a:scrgbClr r="0" g="0" b="0"/>
          </a:effectRef>
          <a:fontRef idx="none"/>
        </p:style>
        <p:txBody>
          <a:bodyPr/>
          <a:lstStyle/>
          <a:p>
            <a:endParaRPr lang="en-IN"/>
          </a:p>
        </p:txBody>
      </p:sp>
      <p:sp>
        <p:nvSpPr>
          <p:cNvPr id="80" name="Shape 355">
            <a:extLst>
              <a:ext uri="{FF2B5EF4-FFF2-40B4-BE49-F238E27FC236}">
                <a16:creationId xmlns:a16="http://schemas.microsoft.com/office/drawing/2014/main" id="{2B13910F-C675-40AB-95F4-737A5932A297}"/>
              </a:ext>
            </a:extLst>
          </p:cNvPr>
          <p:cNvSpPr/>
          <p:nvPr/>
        </p:nvSpPr>
        <p:spPr>
          <a:xfrm>
            <a:off x="570817" y="1142777"/>
            <a:ext cx="113342" cy="151001"/>
          </a:xfrm>
          <a:custGeom>
            <a:avLst/>
            <a:gdLst/>
            <a:ahLst/>
            <a:cxnLst/>
            <a:rect l="0" t="0" r="0" b="0"/>
            <a:pathLst>
              <a:path w="113347" h="151003">
                <a:moveTo>
                  <a:pt x="76505" y="0"/>
                </a:moveTo>
                <a:cubicBezTo>
                  <a:pt x="77216" y="0"/>
                  <a:pt x="77927" y="635"/>
                  <a:pt x="77927" y="635"/>
                </a:cubicBezTo>
                <a:cubicBezTo>
                  <a:pt x="99885" y="11176"/>
                  <a:pt x="113347" y="33020"/>
                  <a:pt x="113347" y="57531"/>
                </a:cubicBezTo>
                <a:cubicBezTo>
                  <a:pt x="113347" y="89154"/>
                  <a:pt x="89967" y="116586"/>
                  <a:pt x="59512" y="120777"/>
                </a:cubicBezTo>
                <a:cubicBezTo>
                  <a:pt x="55969" y="121539"/>
                  <a:pt x="53835" y="124333"/>
                  <a:pt x="53137" y="127127"/>
                </a:cubicBezTo>
                <a:cubicBezTo>
                  <a:pt x="52426" y="130556"/>
                  <a:pt x="53835" y="133477"/>
                  <a:pt x="57379" y="135509"/>
                </a:cubicBezTo>
                <a:cubicBezTo>
                  <a:pt x="63056" y="138303"/>
                  <a:pt x="68720" y="144653"/>
                  <a:pt x="72263" y="151003"/>
                </a:cubicBezTo>
                <a:cubicBezTo>
                  <a:pt x="17717" y="151003"/>
                  <a:pt x="17717" y="151003"/>
                  <a:pt x="17717" y="151003"/>
                </a:cubicBezTo>
                <a:cubicBezTo>
                  <a:pt x="19837" y="147447"/>
                  <a:pt x="22669" y="144653"/>
                  <a:pt x="26213" y="142494"/>
                </a:cubicBezTo>
                <a:cubicBezTo>
                  <a:pt x="29045" y="141097"/>
                  <a:pt x="30467" y="137668"/>
                  <a:pt x="30467" y="134874"/>
                </a:cubicBezTo>
                <a:cubicBezTo>
                  <a:pt x="29756" y="132080"/>
                  <a:pt x="27622" y="129159"/>
                  <a:pt x="24790" y="128524"/>
                </a:cubicBezTo>
                <a:cubicBezTo>
                  <a:pt x="15938" y="126429"/>
                  <a:pt x="7791" y="121666"/>
                  <a:pt x="795" y="114808"/>
                </a:cubicBezTo>
                <a:lnTo>
                  <a:pt x="0" y="113585"/>
                </a:lnTo>
                <a:lnTo>
                  <a:pt x="0" y="75819"/>
                </a:lnTo>
                <a:lnTo>
                  <a:pt x="5866" y="75819"/>
                </a:lnTo>
                <a:cubicBezTo>
                  <a:pt x="37541" y="75819"/>
                  <a:pt x="37541" y="75819"/>
                  <a:pt x="37541" y="75819"/>
                </a:cubicBezTo>
                <a:cubicBezTo>
                  <a:pt x="41796" y="75819"/>
                  <a:pt x="45339" y="73025"/>
                  <a:pt x="45339" y="68834"/>
                </a:cubicBezTo>
                <a:cubicBezTo>
                  <a:pt x="45339" y="64643"/>
                  <a:pt x="41796" y="61087"/>
                  <a:pt x="37541" y="61087"/>
                </a:cubicBezTo>
                <a:cubicBezTo>
                  <a:pt x="28156" y="61087"/>
                  <a:pt x="19944" y="61087"/>
                  <a:pt x="12758" y="61087"/>
                </a:cubicBezTo>
                <a:lnTo>
                  <a:pt x="0" y="61087"/>
                </a:lnTo>
                <a:lnTo>
                  <a:pt x="0" y="23139"/>
                </a:lnTo>
                <a:lnTo>
                  <a:pt x="9894" y="32945"/>
                </a:lnTo>
                <a:cubicBezTo>
                  <a:pt x="21247" y="44196"/>
                  <a:pt x="21247" y="44196"/>
                  <a:pt x="21247" y="44196"/>
                </a:cubicBezTo>
                <a:cubicBezTo>
                  <a:pt x="22669" y="45593"/>
                  <a:pt x="24092" y="46355"/>
                  <a:pt x="26213" y="46355"/>
                </a:cubicBezTo>
                <a:cubicBezTo>
                  <a:pt x="28334" y="46355"/>
                  <a:pt x="30467" y="45593"/>
                  <a:pt x="31877" y="44196"/>
                </a:cubicBezTo>
                <a:cubicBezTo>
                  <a:pt x="52426" y="23876"/>
                  <a:pt x="52426" y="23876"/>
                  <a:pt x="52426" y="23876"/>
                </a:cubicBezTo>
                <a:cubicBezTo>
                  <a:pt x="66586" y="27305"/>
                  <a:pt x="75806" y="39243"/>
                  <a:pt x="75806" y="53340"/>
                </a:cubicBezTo>
                <a:cubicBezTo>
                  <a:pt x="75806" y="70866"/>
                  <a:pt x="63056" y="83566"/>
                  <a:pt x="45339" y="83566"/>
                </a:cubicBezTo>
                <a:cubicBezTo>
                  <a:pt x="41085" y="83566"/>
                  <a:pt x="37541" y="86995"/>
                  <a:pt x="37541" y="91313"/>
                </a:cubicBezTo>
                <a:cubicBezTo>
                  <a:pt x="37541" y="95504"/>
                  <a:pt x="41085" y="98298"/>
                  <a:pt x="45339" y="98298"/>
                </a:cubicBezTo>
                <a:cubicBezTo>
                  <a:pt x="70841" y="98298"/>
                  <a:pt x="90678" y="79375"/>
                  <a:pt x="90678" y="53340"/>
                </a:cubicBezTo>
                <a:cubicBezTo>
                  <a:pt x="90678" y="35052"/>
                  <a:pt x="80048" y="19558"/>
                  <a:pt x="64465" y="11938"/>
                </a:cubicBezTo>
                <a:cubicBezTo>
                  <a:pt x="76505" y="0"/>
                  <a:pt x="76505" y="0"/>
                  <a:pt x="76505" y="0"/>
                </a:cubicBezTo>
                <a:close/>
              </a:path>
            </a:pathLst>
          </a:custGeom>
          <a:ln w="0" cap="flat">
            <a:miter lim="127000"/>
          </a:ln>
        </p:spPr>
        <p:style>
          <a:lnRef idx="0">
            <a:srgbClr val="000000">
              <a:alpha val="0"/>
            </a:srgbClr>
          </a:lnRef>
          <a:fillRef idx="1">
            <a:srgbClr val="43B02A"/>
          </a:fillRef>
          <a:effectRef idx="0">
            <a:scrgbClr r="0" g="0" b="0"/>
          </a:effectRef>
          <a:fontRef idx="none"/>
        </p:style>
        <p:txBody>
          <a:bodyPr/>
          <a:lstStyle/>
          <a:p>
            <a:endParaRPr lang="en-IN"/>
          </a:p>
        </p:txBody>
      </p:sp>
      <p:sp>
        <p:nvSpPr>
          <p:cNvPr id="81" name="Shape 356">
            <a:extLst>
              <a:ext uri="{FF2B5EF4-FFF2-40B4-BE49-F238E27FC236}">
                <a16:creationId xmlns:a16="http://schemas.microsoft.com/office/drawing/2014/main" id="{B06F36A4-17ED-4314-AF05-9468EA64C666}"/>
              </a:ext>
            </a:extLst>
          </p:cNvPr>
          <p:cNvSpPr/>
          <p:nvPr/>
        </p:nvSpPr>
        <p:spPr>
          <a:xfrm>
            <a:off x="581446" y="1102011"/>
            <a:ext cx="69415" cy="69468"/>
          </a:xfrm>
          <a:custGeom>
            <a:avLst/>
            <a:gdLst/>
            <a:ahLst/>
            <a:cxnLst/>
            <a:rect l="0" t="0" r="0" b="0"/>
            <a:pathLst>
              <a:path w="69418" h="69469">
                <a:moveTo>
                  <a:pt x="53124" y="0"/>
                </a:moveTo>
                <a:cubicBezTo>
                  <a:pt x="69418" y="16129"/>
                  <a:pt x="69418" y="16129"/>
                  <a:pt x="69418" y="16129"/>
                </a:cubicBezTo>
                <a:cubicBezTo>
                  <a:pt x="15583" y="69469"/>
                  <a:pt x="15583" y="69469"/>
                  <a:pt x="15583" y="69469"/>
                </a:cubicBezTo>
                <a:cubicBezTo>
                  <a:pt x="0" y="53340"/>
                  <a:pt x="0" y="53340"/>
                  <a:pt x="0" y="53340"/>
                </a:cubicBezTo>
                <a:lnTo>
                  <a:pt x="53124" y="0"/>
                </a:lnTo>
                <a:close/>
              </a:path>
            </a:pathLst>
          </a:custGeom>
          <a:ln w="0" cap="flat">
            <a:miter lim="127000"/>
          </a:ln>
        </p:spPr>
        <p:style>
          <a:lnRef idx="0">
            <a:srgbClr val="000000">
              <a:alpha val="0"/>
            </a:srgbClr>
          </a:lnRef>
          <a:fillRef idx="1">
            <a:srgbClr val="43B02A"/>
          </a:fillRef>
          <a:effectRef idx="0">
            <a:scrgbClr r="0" g="0" b="0"/>
          </a:effectRef>
          <a:fontRef idx="none"/>
        </p:style>
        <p:txBody>
          <a:bodyPr/>
          <a:lstStyle/>
          <a:p>
            <a:endParaRPr lang="en-IN"/>
          </a:p>
        </p:txBody>
      </p:sp>
      <p:sp>
        <p:nvSpPr>
          <p:cNvPr id="82" name="Shape 357">
            <a:extLst>
              <a:ext uri="{FF2B5EF4-FFF2-40B4-BE49-F238E27FC236}">
                <a16:creationId xmlns:a16="http://schemas.microsoft.com/office/drawing/2014/main" id="{220AE29A-E9EA-491C-A2F4-711826C255E4}"/>
              </a:ext>
            </a:extLst>
          </p:cNvPr>
          <p:cNvSpPr/>
          <p:nvPr/>
        </p:nvSpPr>
        <p:spPr>
          <a:xfrm>
            <a:off x="570817" y="1016287"/>
            <a:ext cx="226685" cy="359659"/>
          </a:xfrm>
          <a:custGeom>
            <a:avLst/>
            <a:gdLst/>
            <a:ahLst/>
            <a:cxnLst/>
            <a:rect l="0" t="0" r="0" b="0"/>
            <a:pathLst>
              <a:path w="226695" h="359664">
                <a:moveTo>
                  <a:pt x="45339" y="0"/>
                </a:moveTo>
                <a:cubicBezTo>
                  <a:pt x="145225" y="0"/>
                  <a:pt x="226695" y="80772"/>
                  <a:pt x="226695" y="179832"/>
                </a:cubicBezTo>
                <a:cubicBezTo>
                  <a:pt x="226695" y="279527"/>
                  <a:pt x="145225" y="359664"/>
                  <a:pt x="45339" y="359664"/>
                </a:cubicBezTo>
                <a:cubicBezTo>
                  <a:pt x="32853" y="359664"/>
                  <a:pt x="20655" y="358412"/>
                  <a:pt x="8868" y="356026"/>
                </a:cubicBezTo>
                <a:lnTo>
                  <a:pt x="0" y="353303"/>
                </a:lnTo>
                <a:lnTo>
                  <a:pt x="0" y="283845"/>
                </a:lnTo>
                <a:cubicBezTo>
                  <a:pt x="0" y="285877"/>
                  <a:pt x="0" y="288036"/>
                  <a:pt x="1422" y="289433"/>
                </a:cubicBezTo>
                <a:cubicBezTo>
                  <a:pt x="2832" y="291465"/>
                  <a:pt x="4953" y="292227"/>
                  <a:pt x="7798" y="292227"/>
                </a:cubicBezTo>
                <a:cubicBezTo>
                  <a:pt x="82880" y="292227"/>
                  <a:pt x="82880" y="292227"/>
                  <a:pt x="82880" y="292227"/>
                </a:cubicBezTo>
                <a:cubicBezTo>
                  <a:pt x="85725" y="292227"/>
                  <a:pt x="87846" y="291465"/>
                  <a:pt x="89256" y="289433"/>
                </a:cubicBezTo>
                <a:cubicBezTo>
                  <a:pt x="90678" y="288036"/>
                  <a:pt x="90678" y="285877"/>
                  <a:pt x="90678" y="283845"/>
                </a:cubicBezTo>
                <a:cubicBezTo>
                  <a:pt x="88557" y="274701"/>
                  <a:pt x="83591" y="265557"/>
                  <a:pt x="77216" y="258572"/>
                </a:cubicBezTo>
                <a:cubicBezTo>
                  <a:pt x="106972" y="247269"/>
                  <a:pt x="128219" y="217043"/>
                  <a:pt x="128219" y="184023"/>
                </a:cubicBezTo>
                <a:cubicBezTo>
                  <a:pt x="128219" y="155194"/>
                  <a:pt x="113347" y="129286"/>
                  <a:pt x="87846" y="115189"/>
                </a:cubicBezTo>
                <a:cubicBezTo>
                  <a:pt x="96342" y="106807"/>
                  <a:pt x="96342" y="106807"/>
                  <a:pt x="96342" y="106807"/>
                </a:cubicBezTo>
                <a:cubicBezTo>
                  <a:pt x="99174" y="104013"/>
                  <a:pt x="99174" y="99060"/>
                  <a:pt x="96342" y="96266"/>
                </a:cubicBezTo>
                <a:cubicBezTo>
                  <a:pt x="90678" y="91313"/>
                  <a:pt x="90678" y="91313"/>
                  <a:pt x="90678" y="91313"/>
                </a:cubicBezTo>
                <a:cubicBezTo>
                  <a:pt x="96342" y="85725"/>
                  <a:pt x="96342" y="85725"/>
                  <a:pt x="96342" y="85725"/>
                </a:cubicBezTo>
                <a:cubicBezTo>
                  <a:pt x="99174" y="82931"/>
                  <a:pt x="99174" y="77978"/>
                  <a:pt x="96342" y="75184"/>
                </a:cubicBezTo>
                <a:cubicBezTo>
                  <a:pt x="90678" y="69596"/>
                  <a:pt x="90678" y="69596"/>
                  <a:pt x="90678" y="69596"/>
                </a:cubicBezTo>
                <a:cubicBezTo>
                  <a:pt x="87846" y="66675"/>
                  <a:pt x="82880" y="66675"/>
                  <a:pt x="80048" y="69596"/>
                </a:cubicBezTo>
                <a:cubicBezTo>
                  <a:pt x="74384" y="75184"/>
                  <a:pt x="74384" y="75184"/>
                  <a:pt x="74384" y="75184"/>
                </a:cubicBezTo>
                <a:cubicBezTo>
                  <a:pt x="69431" y="69596"/>
                  <a:pt x="69431" y="69596"/>
                  <a:pt x="69431" y="69596"/>
                </a:cubicBezTo>
                <a:cubicBezTo>
                  <a:pt x="66586" y="66675"/>
                  <a:pt x="61633" y="66675"/>
                  <a:pt x="58801" y="69596"/>
                </a:cubicBezTo>
                <a:cubicBezTo>
                  <a:pt x="26568" y="101537"/>
                  <a:pt x="10452" y="117507"/>
                  <a:pt x="2394" y="125492"/>
                </a:cubicBezTo>
                <a:lnTo>
                  <a:pt x="0" y="127864"/>
                </a:lnTo>
                <a:lnTo>
                  <a:pt x="0" y="6404"/>
                </a:lnTo>
                <a:lnTo>
                  <a:pt x="8868" y="3664"/>
                </a:lnTo>
                <a:cubicBezTo>
                  <a:pt x="20655" y="1262"/>
                  <a:pt x="32853" y="0"/>
                  <a:pt x="45339" y="0"/>
                </a:cubicBezTo>
                <a:close/>
              </a:path>
            </a:pathLst>
          </a:custGeom>
          <a:ln w="0" cap="flat">
            <a:miter lim="127000"/>
          </a:ln>
        </p:spPr>
        <p:style>
          <a:lnRef idx="0">
            <a:srgbClr val="000000">
              <a:alpha val="0"/>
            </a:srgbClr>
          </a:lnRef>
          <a:fillRef idx="1">
            <a:srgbClr val="43B02A"/>
          </a:fillRef>
          <a:effectRef idx="0">
            <a:scrgbClr r="0" g="0" b="0"/>
          </a:effectRef>
          <a:fontRef idx="none"/>
        </p:style>
        <p:txBody>
          <a:bodyPr/>
          <a:lstStyle/>
          <a:p>
            <a:endParaRPr lang="en-IN"/>
          </a:p>
        </p:txBody>
      </p:sp>
      <p:sp>
        <p:nvSpPr>
          <p:cNvPr id="83" name="Shape 358">
            <a:extLst>
              <a:ext uri="{FF2B5EF4-FFF2-40B4-BE49-F238E27FC236}">
                <a16:creationId xmlns:a16="http://schemas.microsoft.com/office/drawing/2014/main" id="{3E681324-1879-4513-8119-5A7EFFAA2744}"/>
              </a:ext>
            </a:extLst>
          </p:cNvPr>
          <p:cNvSpPr/>
          <p:nvPr/>
        </p:nvSpPr>
        <p:spPr>
          <a:xfrm>
            <a:off x="2528563" y="1128681"/>
            <a:ext cx="71562" cy="141857"/>
          </a:xfrm>
          <a:custGeom>
            <a:avLst/>
            <a:gdLst/>
            <a:ahLst/>
            <a:cxnLst/>
            <a:rect l="0" t="0" r="0" b="0"/>
            <a:pathLst>
              <a:path w="71565" h="141859">
                <a:moveTo>
                  <a:pt x="0" y="0"/>
                </a:moveTo>
                <a:cubicBezTo>
                  <a:pt x="17891" y="0"/>
                  <a:pt x="33546" y="0"/>
                  <a:pt x="47244" y="0"/>
                </a:cubicBezTo>
                <a:lnTo>
                  <a:pt x="71565" y="0"/>
                </a:lnTo>
                <a:lnTo>
                  <a:pt x="71565" y="98934"/>
                </a:lnTo>
                <a:lnTo>
                  <a:pt x="70245" y="100084"/>
                </a:lnTo>
                <a:cubicBezTo>
                  <a:pt x="69088" y="101092"/>
                  <a:pt x="69088" y="101092"/>
                  <a:pt x="69088" y="101092"/>
                </a:cubicBezTo>
                <a:cubicBezTo>
                  <a:pt x="35941" y="62484"/>
                  <a:pt x="35941" y="62484"/>
                  <a:pt x="35941" y="62484"/>
                </a:cubicBezTo>
                <a:cubicBezTo>
                  <a:pt x="33147" y="59055"/>
                  <a:pt x="28829" y="59055"/>
                  <a:pt x="25400" y="61087"/>
                </a:cubicBezTo>
                <a:cubicBezTo>
                  <a:pt x="22479" y="63881"/>
                  <a:pt x="21844" y="68834"/>
                  <a:pt x="24638" y="72390"/>
                </a:cubicBezTo>
                <a:cubicBezTo>
                  <a:pt x="61976" y="117348"/>
                  <a:pt x="61976" y="117348"/>
                  <a:pt x="61976" y="117348"/>
                </a:cubicBezTo>
                <a:cubicBezTo>
                  <a:pt x="63373" y="118745"/>
                  <a:pt x="65532" y="119380"/>
                  <a:pt x="67691" y="119380"/>
                </a:cubicBezTo>
                <a:lnTo>
                  <a:pt x="71565" y="118288"/>
                </a:lnTo>
                <a:lnTo>
                  <a:pt x="71565" y="141859"/>
                </a:lnTo>
                <a:lnTo>
                  <a:pt x="60383" y="141859"/>
                </a:lnTo>
                <a:cubicBezTo>
                  <a:pt x="0" y="141859"/>
                  <a:pt x="0" y="141859"/>
                  <a:pt x="0" y="141859"/>
                </a:cubicBezTo>
                <a:lnTo>
                  <a:pt x="0" y="0"/>
                </a:lnTo>
                <a:close/>
              </a:path>
            </a:pathLst>
          </a:custGeom>
          <a:ln w="0" cap="flat">
            <a:miter lim="127000"/>
          </a:ln>
        </p:spPr>
        <p:style>
          <a:lnRef idx="0">
            <a:srgbClr val="000000">
              <a:alpha val="0"/>
            </a:srgbClr>
          </a:lnRef>
          <a:fillRef idx="1">
            <a:srgbClr val="6FC2B4"/>
          </a:fillRef>
          <a:effectRef idx="0">
            <a:scrgbClr r="0" g="0" b="0"/>
          </a:effectRef>
          <a:fontRef idx="none"/>
        </p:style>
        <p:txBody>
          <a:bodyPr/>
          <a:lstStyle/>
          <a:p>
            <a:endParaRPr lang="en-IN"/>
          </a:p>
        </p:txBody>
      </p:sp>
      <p:sp>
        <p:nvSpPr>
          <p:cNvPr id="84" name="Shape 359">
            <a:extLst>
              <a:ext uri="{FF2B5EF4-FFF2-40B4-BE49-F238E27FC236}">
                <a16:creationId xmlns:a16="http://schemas.microsoft.com/office/drawing/2014/main" id="{F586D032-D77D-4D4C-9B48-B5F340CCFC0F}"/>
              </a:ext>
            </a:extLst>
          </p:cNvPr>
          <p:cNvSpPr/>
          <p:nvPr/>
        </p:nvSpPr>
        <p:spPr>
          <a:xfrm>
            <a:off x="2431158" y="1017444"/>
            <a:ext cx="168967" cy="357336"/>
          </a:xfrm>
          <a:custGeom>
            <a:avLst/>
            <a:gdLst/>
            <a:ahLst/>
            <a:cxnLst/>
            <a:rect l="0" t="0" r="0" b="0"/>
            <a:pathLst>
              <a:path w="168974" h="357341">
                <a:moveTo>
                  <a:pt x="168974" y="0"/>
                </a:moveTo>
                <a:lnTo>
                  <a:pt x="168974" y="95744"/>
                </a:lnTo>
                <a:lnTo>
                  <a:pt x="156948" y="95744"/>
                </a:lnTo>
                <a:cubicBezTo>
                  <a:pt x="90297" y="95744"/>
                  <a:pt x="90297" y="95744"/>
                  <a:pt x="90297" y="95744"/>
                </a:cubicBezTo>
                <a:cubicBezTo>
                  <a:pt x="86106" y="95744"/>
                  <a:pt x="82550" y="99300"/>
                  <a:pt x="82550" y="103491"/>
                </a:cubicBezTo>
                <a:cubicBezTo>
                  <a:pt x="82550" y="260844"/>
                  <a:pt x="82550" y="260844"/>
                  <a:pt x="82550" y="260844"/>
                </a:cubicBezTo>
                <a:cubicBezTo>
                  <a:pt x="82550" y="265035"/>
                  <a:pt x="86106" y="268591"/>
                  <a:pt x="90297" y="268591"/>
                </a:cubicBezTo>
                <a:cubicBezTo>
                  <a:pt x="110045" y="268591"/>
                  <a:pt x="127325" y="268591"/>
                  <a:pt x="142445" y="268591"/>
                </a:cubicBezTo>
                <a:lnTo>
                  <a:pt x="168974" y="268591"/>
                </a:lnTo>
                <a:lnTo>
                  <a:pt x="168974" y="357341"/>
                </a:lnTo>
                <a:lnTo>
                  <a:pt x="144065" y="354843"/>
                </a:lnTo>
                <a:cubicBezTo>
                  <a:pt x="61549" y="338028"/>
                  <a:pt x="0" y="265352"/>
                  <a:pt x="0" y="178675"/>
                </a:cubicBezTo>
                <a:cubicBezTo>
                  <a:pt x="0" y="91442"/>
                  <a:pt x="61549" y="19183"/>
                  <a:pt x="144065" y="2481"/>
                </a:cubicBezTo>
                <a:lnTo>
                  <a:pt x="168974" y="0"/>
                </a:lnTo>
                <a:close/>
              </a:path>
            </a:pathLst>
          </a:custGeom>
          <a:ln w="0" cap="flat">
            <a:miter lim="127000"/>
          </a:ln>
        </p:spPr>
        <p:style>
          <a:lnRef idx="0">
            <a:srgbClr val="000000">
              <a:alpha val="0"/>
            </a:srgbClr>
          </a:lnRef>
          <a:fillRef idx="1">
            <a:srgbClr val="6FC2B4"/>
          </a:fillRef>
          <a:effectRef idx="0">
            <a:scrgbClr r="0" g="0" b="0"/>
          </a:effectRef>
          <a:fontRef idx="none"/>
        </p:style>
        <p:txBody>
          <a:bodyPr/>
          <a:lstStyle/>
          <a:p>
            <a:endParaRPr lang="en-IN"/>
          </a:p>
        </p:txBody>
      </p:sp>
      <p:sp>
        <p:nvSpPr>
          <p:cNvPr id="85" name="Shape 360">
            <a:extLst>
              <a:ext uri="{FF2B5EF4-FFF2-40B4-BE49-F238E27FC236}">
                <a16:creationId xmlns:a16="http://schemas.microsoft.com/office/drawing/2014/main" id="{C0455A35-EA07-4A9C-BF92-73ED3CCDB29B}"/>
              </a:ext>
            </a:extLst>
          </p:cNvPr>
          <p:cNvSpPr/>
          <p:nvPr/>
        </p:nvSpPr>
        <p:spPr>
          <a:xfrm>
            <a:off x="2600125" y="1185576"/>
            <a:ext cx="71561" cy="84962"/>
          </a:xfrm>
          <a:custGeom>
            <a:avLst/>
            <a:gdLst/>
            <a:ahLst/>
            <a:cxnLst/>
            <a:rect l="0" t="0" r="0" b="0"/>
            <a:pathLst>
              <a:path w="71564" h="84963">
                <a:moveTo>
                  <a:pt x="71564" y="0"/>
                </a:moveTo>
                <a:cubicBezTo>
                  <a:pt x="71564" y="84963"/>
                  <a:pt x="71564" y="84963"/>
                  <a:pt x="71564" y="84963"/>
                </a:cubicBezTo>
                <a:cubicBezTo>
                  <a:pt x="53673" y="84963"/>
                  <a:pt x="38019" y="84963"/>
                  <a:pt x="24321" y="84963"/>
                </a:cubicBezTo>
                <a:lnTo>
                  <a:pt x="0" y="84963"/>
                </a:lnTo>
                <a:lnTo>
                  <a:pt x="0" y="61391"/>
                </a:lnTo>
                <a:lnTo>
                  <a:pt x="1079" y="61087"/>
                </a:lnTo>
                <a:cubicBezTo>
                  <a:pt x="71564" y="0"/>
                  <a:pt x="71564" y="0"/>
                  <a:pt x="71564" y="0"/>
                </a:cubicBezTo>
                <a:close/>
              </a:path>
            </a:pathLst>
          </a:custGeom>
          <a:ln w="0" cap="flat">
            <a:miter lim="127000"/>
          </a:ln>
        </p:spPr>
        <p:style>
          <a:lnRef idx="0">
            <a:srgbClr val="000000">
              <a:alpha val="0"/>
            </a:srgbClr>
          </a:lnRef>
          <a:fillRef idx="1">
            <a:srgbClr val="6FC2B4"/>
          </a:fillRef>
          <a:effectRef idx="0">
            <a:scrgbClr r="0" g="0" b="0"/>
          </a:effectRef>
          <a:fontRef idx="none"/>
        </p:style>
        <p:txBody>
          <a:bodyPr/>
          <a:lstStyle/>
          <a:p>
            <a:endParaRPr lang="en-IN"/>
          </a:p>
        </p:txBody>
      </p:sp>
      <p:sp>
        <p:nvSpPr>
          <p:cNvPr id="86" name="Shape 361">
            <a:extLst>
              <a:ext uri="{FF2B5EF4-FFF2-40B4-BE49-F238E27FC236}">
                <a16:creationId xmlns:a16="http://schemas.microsoft.com/office/drawing/2014/main" id="{E1EB7658-C8C2-4935-87B2-62B5A17646F8}"/>
              </a:ext>
            </a:extLst>
          </p:cNvPr>
          <p:cNvSpPr/>
          <p:nvPr/>
        </p:nvSpPr>
        <p:spPr>
          <a:xfrm>
            <a:off x="2600125" y="1128681"/>
            <a:ext cx="71561" cy="98933"/>
          </a:xfrm>
          <a:custGeom>
            <a:avLst/>
            <a:gdLst/>
            <a:ahLst/>
            <a:cxnLst/>
            <a:rect l="0" t="0" r="0" b="0"/>
            <a:pathLst>
              <a:path w="71564" h="98934">
                <a:moveTo>
                  <a:pt x="0" y="0"/>
                </a:moveTo>
                <a:lnTo>
                  <a:pt x="11182" y="0"/>
                </a:lnTo>
                <a:cubicBezTo>
                  <a:pt x="71564" y="0"/>
                  <a:pt x="71564" y="0"/>
                  <a:pt x="71564" y="0"/>
                </a:cubicBezTo>
                <a:cubicBezTo>
                  <a:pt x="71564" y="36576"/>
                  <a:pt x="71564" y="36576"/>
                  <a:pt x="71564" y="36576"/>
                </a:cubicBezTo>
                <a:cubicBezTo>
                  <a:pt x="34544" y="68834"/>
                  <a:pt x="16034" y="84963"/>
                  <a:pt x="6778" y="93027"/>
                </a:cubicBezTo>
                <a:lnTo>
                  <a:pt x="0" y="98934"/>
                </a:lnTo>
                <a:lnTo>
                  <a:pt x="0" y="0"/>
                </a:lnTo>
                <a:close/>
              </a:path>
            </a:pathLst>
          </a:custGeom>
          <a:ln w="0" cap="flat">
            <a:miter lim="127000"/>
          </a:ln>
        </p:spPr>
        <p:style>
          <a:lnRef idx="0">
            <a:srgbClr val="000000">
              <a:alpha val="0"/>
            </a:srgbClr>
          </a:lnRef>
          <a:fillRef idx="1">
            <a:srgbClr val="6FC2B4"/>
          </a:fillRef>
          <a:effectRef idx="0">
            <a:scrgbClr r="0" g="0" b="0"/>
          </a:effectRef>
          <a:fontRef idx="none"/>
        </p:style>
        <p:txBody>
          <a:bodyPr/>
          <a:lstStyle/>
          <a:p>
            <a:endParaRPr lang="en-IN"/>
          </a:p>
        </p:txBody>
      </p:sp>
      <p:sp>
        <p:nvSpPr>
          <p:cNvPr id="87" name="Shape 362">
            <a:extLst>
              <a:ext uri="{FF2B5EF4-FFF2-40B4-BE49-F238E27FC236}">
                <a16:creationId xmlns:a16="http://schemas.microsoft.com/office/drawing/2014/main" id="{04A934C8-B4BA-4D7F-A43D-869F89889CF3}"/>
              </a:ext>
            </a:extLst>
          </p:cNvPr>
          <p:cNvSpPr/>
          <p:nvPr/>
        </p:nvSpPr>
        <p:spPr>
          <a:xfrm>
            <a:off x="2600125" y="1016287"/>
            <a:ext cx="192206" cy="359659"/>
          </a:xfrm>
          <a:custGeom>
            <a:avLst/>
            <a:gdLst/>
            <a:ahLst/>
            <a:cxnLst/>
            <a:rect l="0" t="0" r="0" b="0"/>
            <a:pathLst>
              <a:path w="192214" h="359664">
                <a:moveTo>
                  <a:pt x="11620" y="0"/>
                </a:moveTo>
                <a:cubicBezTo>
                  <a:pt x="111061" y="0"/>
                  <a:pt x="192214" y="80137"/>
                  <a:pt x="192214" y="179832"/>
                </a:cubicBezTo>
                <a:cubicBezTo>
                  <a:pt x="192214" y="278892"/>
                  <a:pt x="111061" y="359664"/>
                  <a:pt x="11620" y="359664"/>
                </a:cubicBezTo>
                <a:lnTo>
                  <a:pt x="0" y="358498"/>
                </a:lnTo>
                <a:lnTo>
                  <a:pt x="0" y="269748"/>
                </a:lnTo>
                <a:lnTo>
                  <a:pt x="12660" y="269748"/>
                </a:lnTo>
                <a:cubicBezTo>
                  <a:pt x="79311" y="269748"/>
                  <a:pt x="79311" y="269748"/>
                  <a:pt x="79311" y="269748"/>
                </a:cubicBezTo>
                <a:cubicBezTo>
                  <a:pt x="83629" y="269748"/>
                  <a:pt x="86423" y="266192"/>
                  <a:pt x="86423" y="262001"/>
                </a:cubicBezTo>
                <a:cubicBezTo>
                  <a:pt x="86423" y="155956"/>
                  <a:pt x="86423" y="155956"/>
                  <a:pt x="86423" y="155956"/>
                </a:cubicBezTo>
                <a:cubicBezTo>
                  <a:pt x="121729" y="125095"/>
                  <a:pt x="121729" y="125095"/>
                  <a:pt x="121729" y="125095"/>
                </a:cubicBezTo>
                <a:cubicBezTo>
                  <a:pt x="124523" y="122174"/>
                  <a:pt x="125158" y="117983"/>
                  <a:pt x="122364" y="114554"/>
                </a:cubicBezTo>
                <a:cubicBezTo>
                  <a:pt x="119570" y="111633"/>
                  <a:pt x="114617" y="110998"/>
                  <a:pt x="111823" y="113792"/>
                </a:cubicBezTo>
                <a:cubicBezTo>
                  <a:pt x="86423" y="135636"/>
                  <a:pt x="86423" y="135636"/>
                  <a:pt x="86423" y="135636"/>
                </a:cubicBezTo>
                <a:cubicBezTo>
                  <a:pt x="86423" y="104648"/>
                  <a:pt x="86423" y="104648"/>
                  <a:pt x="86423" y="104648"/>
                </a:cubicBezTo>
                <a:cubicBezTo>
                  <a:pt x="86423" y="100457"/>
                  <a:pt x="83629" y="96901"/>
                  <a:pt x="79311" y="96901"/>
                </a:cubicBezTo>
                <a:cubicBezTo>
                  <a:pt x="59563" y="96901"/>
                  <a:pt x="42283" y="96901"/>
                  <a:pt x="27163" y="96901"/>
                </a:cubicBezTo>
                <a:lnTo>
                  <a:pt x="0" y="96901"/>
                </a:lnTo>
                <a:lnTo>
                  <a:pt x="0" y="1157"/>
                </a:lnTo>
                <a:lnTo>
                  <a:pt x="11620" y="0"/>
                </a:lnTo>
                <a:close/>
              </a:path>
            </a:pathLst>
          </a:custGeom>
          <a:ln w="0" cap="flat">
            <a:miter lim="127000"/>
          </a:ln>
        </p:spPr>
        <p:style>
          <a:lnRef idx="0">
            <a:srgbClr val="000000">
              <a:alpha val="0"/>
            </a:srgbClr>
          </a:lnRef>
          <a:fillRef idx="1">
            <a:srgbClr val="6FC2B4"/>
          </a:fillRef>
          <a:effectRef idx="0">
            <a:scrgbClr r="0" g="0" b="0"/>
          </a:effectRef>
          <a:fontRef idx="none"/>
        </p:style>
        <p:txBody>
          <a:bodyPr/>
          <a:lstStyle/>
          <a:p>
            <a:endParaRPr lang="en-IN"/>
          </a:p>
        </p:txBody>
      </p:sp>
      <p:sp>
        <p:nvSpPr>
          <p:cNvPr id="88" name="Shape 363">
            <a:extLst>
              <a:ext uri="{FF2B5EF4-FFF2-40B4-BE49-F238E27FC236}">
                <a16:creationId xmlns:a16="http://schemas.microsoft.com/office/drawing/2014/main" id="{1BF267DB-116E-439E-83C4-D8CD6B12B3D2}"/>
              </a:ext>
            </a:extLst>
          </p:cNvPr>
          <p:cNvSpPr/>
          <p:nvPr/>
        </p:nvSpPr>
        <p:spPr>
          <a:xfrm>
            <a:off x="4577491" y="1130319"/>
            <a:ext cx="37682" cy="88277"/>
          </a:xfrm>
          <a:custGeom>
            <a:avLst/>
            <a:gdLst/>
            <a:ahLst/>
            <a:cxnLst/>
            <a:rect l="0" t="0" r="0" b="0"/>
            <a:pathLst>
              <a:path w="37684" h="88278">
                <a:moveTo>
                  <a:pt x="37684" y="0"/>
                </a:moveTo>
                <a:lnTo>
                  <a:pt x="37684" y="43011"/>
                </a:lnTo>
                <a:lnTo>
                  <a:pt x="27924" y="45955"/>
                </a:lnTo>
                <a:cubicBezTo>
                  <a:pt x="23337" y="48242"/>
                  <a:pt x="19812" y="50686"/>
                  <a:pt x="18415" y="51702"/>
                </a:cubicBezTo>
                <a:cubicBezTo>
                  <a:pt x="14859" y="54496"/>
                  <a:pt x="14097" y="59449"/>
                  <a:pt x="16256" y="62243"/>
                </a:cubicBezTo>
                <a:cubicBezTo>
                  <a:pt x="17653" y="64402"/>
                  <a:pt x="20447" y="65799"/>
                  <a:pt x="22606" y="65799"/>
                </a:cubicBezTo>
                <a:cubicBezTo>
                  <a:pt x="24003" y="65799"/>
                  <a:pt x="25400" y="65037"/>
                  <a:pt x="26924" y="64402"/>
                </a:cubicBezTo>
                <a:lnTo>
                  <a:pt x="37684" y="58590"/>
                </a:lnTo>
                <a:lnTo>
                  <a:pt x="37684" y="86228"/>
                </a:lnTo>
                <a:lnTo>
                  <a:pt x="30353" y="88278"/>
                </a:lnTo>
                <a:cubicBezTo>
                  <a:pt x="13462" y="88278"/>
                  <a:pt x="0" y="74943"/>
                  <a:pt x="0" y="58052"/>
                </a:cubicBezTo>
                <a:cubicBezTo>
                  <a:pt x="0" y="46114"/>
                  <a:pt x="6985" y="34938"/>
                  <a:pt x="19050" y="30620"/>
                </a:cubicBezTo>
                <a:cubicBezTo>
                  <a:pt x="22606" y="28588"/>
                  <a:pt x="24003" y="25032"/>
                  <a:pt x="23368" y="21603"/>
                </a:cubicBezTo>
                <a:cubicBezTo>
                  <a:pt x="22606" y="19444"/>
                  <a:pt x="22606" y="18047"/>
                  <a:pt x="22606" y="16650"/>
                </a:cubicBezTo>
                <a:cubicBezTo>
                  <a:pt x="22606" y="11697"/>
                  <a:pt x="24733" y="7125"/>
                  <a:pt x="28194" y="3792"/>
                </a:cubicBezTo>
                <a:lnTo>
                  <a:pt x="37684"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89" name="Shape 364">
            <a:extLst>
              <a:ext uri="{FF2B5EF4-FFF2-40B4-BE49-F238E27FC236}">
                <a16:creationId xmlns:a16="http://schemas.microsoft.com/office/drawing/2014/main" id="{ED17DC17-8100-4A0F-871A-44B5E3F43203}"/>
              </a:ext>
            </a:extLst>
          </p:cNvPr>
          <p:cNvSpPr/>
          <p:nvPr/>
        </p:nvSpPr>
        <p:spPr>
          <a:xfrm>
            <a:off x="4494563" y="1026976"/>
            <a:ext cx="120610" cy="338212"/>
          </a:xfrm>
          <a:custGeom>
            <a:avLst/>
            <a:gdLst/>
            <a:ahLst/>
            <a:cxnLst/>
            <a:rect l="0" t="0" r="0" b="0"/>
            <a:pathLst>
              <a:path w="120615" h="338217">
                <a:moveTo>
                  <a:pt x="120615" y="0"/>
                </a:moveTo>
                <a:lnTo>
                  <a:pt x="120615" y="87040"/>
                </a:lnTo>
                <a:lnTo>
                  <a:pt x="111306" y="88919"/>
                </a:lnTo>
                <a:cubicBezTo>
                  <a:pt x="99036" y="94134"/>
                  <a:pt x="90678" y="106278"/>
                  <a:pt x="90678" y="119994"/>
                </a:cubicBezTo>
                <a:cubicBezTo>
                  <a:pt x="90678" y="120629"/>
                  <a:pt x="90678" y="121391"/>
                  <a:pt x="90678" y="122788"/>
                </a:cubicBezTo>
                <a:cubicBezTo>
                  <a:pt x="76454" y="130535"/>
                  <a:pt x="67945" y="145267"/>
                  <a:pt x="67945" y="161397"/>
                </a:cubicBezTo>
                <a:cubicBezTo>
                  <a:pt x="67945" y="186034"/>
                  <a:pt x="87884" y="206354"/>
                  <a:pt x="113284" y="206354"/>
                </a:cubicBezTo>
                <a:lnTo>
                  <a:pt x="120615" y="204763"/>
                </a:lnTo>
                <a:lnTo>
                  <a:pt x="120615" y="338217"/>
                </a:lnTo>
                <a:lnTo>
                  <a:pt x="114683" y="336469"/>
                </a:lnTo>
                <a:cubicBezTo>
                  <a:pt x="47347" y="310109"/>
                  <a:pt x="0" y="244986"/>
                  <a:pt x="0" y="169143"/>
                </a:cubicBezTo>
                <a:cubicBezTo>
                  <a:pt x="0" y="92814"/>
                  <a:pt x="47347" y="27950"/>
                  <a:pt x="114683" y="1738"/>
                </a:cubicBezTo>
                <a:lnTo>
                  <a:pt x="120615"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0" name="Shape 365">
            <a:extLst>
              <a:ext uri="{FF2B5EF4-FFF2-40B4-BE49-F238E27FC236}">
                <a16:creationId xmlns:a16="http://schemas.microsoft.com/office/drawing/2014/main" id="{B570E1B3-F823-47CC-84CB-FADF4CB1F464}"/>
              </a:ext>
            </a:extLst>
          </p:cNvPr>
          <p:cNvSpPr/>
          <p:nvPr/>
        </p:nvSpPr>
        <p:spPr>
          <a:xfrm>
            <a:off x="4615173" y="1229771"/>
            <a:ext cx="60480" cy="146149"/>
          </a:xfrm>
          <a:custGeom>
            <a:avLst/>
            <a:gdLst/>
            <a:ahLst/>
            <a:cxnLst/>
            <a:rect l="0" t="0" r="0" b="0"/>
            <a:pathLst>
              <a:path w="60483" h="146151">
                <a:moveTo>
                  <a:pt x="9052" y="0"/>
                </a:moveTo>
                <a:cubicBezTo>
                  <a:pt x="15402" y="7112"/>
                  <a:pt x="24673" y="11303"/>
                  <a:pt x="33817" y="11303"/>
                </a:cubicBezTo>
                <a:cubicBezTo>
                  <a:pt x="40929" y="11303"/>
                  <a:pt x="47279" y="9144"/>
                  <a:pt x="52994" y="5715"/>
                </a:cubicBezTo>
                <a:lnTo>
                  <a:pt x="60483" y="11347"/>
                </a:lnTo>
                <a:lnTo>
                  <a:pt x="60483" y="146151"/>
                </a:lnTo>
                <a:lnTo>
                  <a:pt x="24070" y="142513"/>
                </a:lnTo>
                <a:lnTo>
                  <a:pt x="0" y="135419"/>
                </a:lnTo>
                <a:lnTo>
                  <a:pt x="0" y="1965"/>
                </a:lnTo>
                <a:lnTo>
                  <a:pt x="9052"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1" name="Shape 366">
            <a:extLst>
              <a:ext uri="{FF2B5EF4-FFF2-40B4-BE49-F238E27FC236}">
                <a16:creationId xmlns:a16="http://schemas.microsoft.com/office/drawing/2014/main" id="{1082AE50-61C5-48D8-97CC-655014D94B6D}"/>
              </a:ext>
            </a:extLst>
          </p:cNvPr>
          <p:cNvSpPr/>
          <p:nvPr/>
        </p:nvSpPr>
        <p:spPr>
          <a:xfrm>
            <a:off x="4614319" y="1115094"/>
            <a:ext cx="61334" cy="110486"/>
          </a:xfrm>
          <a:custGeom>
            <a:avLst/>
            <a:gdLst/>
            <a:ahLst/>
            <a:cxnLst/>
            <a:rect l="0" t="0" r="0" b="0"/>
            <a:pathLst>
              <a:path w="61337" h="110488">
                <a:moveTo>
                  <a:pt x="61337" y="0"/>
                </a:moveTo>
                <a:lnTo>
                  <a:pt x="61337" y="25525"/>
                </a:lnTo>
                <a:lnTo>
                  <a:pt x="60833" y="25525"/>
                </a:lnTo>
                <a:cubicBezTo>
                  <a:pt x="60198" y="24128"/>
                  <a:pt x="59436" y="22731"/>
                  <a:pt x="57404" y="21969"/>
                </a:cubicBezTo>
                <a:cubicBezTo>
                  <a:pt x="55626" y="20953"/>
                  <a:pt x="53658" y="20794"/>
                  <a:pt x="51864" y="21334"/>
                </a:cubicBezTo>
                <a:cubicBezTo>
                  <a:pt x="50070" y="21873"/>
                  <a:pt x="48451" y="23112"/>
                  <a:pt x="47371" y="24890"/>
                </a:cubicBezTo>
                <a:cubicBezTo>
                  <a:pt x="45974" y="26287"/>
                  <a:pt x="45339" y="29081"/>
                  <a:pt x="45974" y="31113"/>
                </a:cubicBezTo>
                <a:cubicBezTo>
                  <a:pt x="39624" y="35304"/>
                  <a:pt x="38862" y="38225"/>
                  <a:pt x="38227" y="39622"/>
                </a:cubicBezTo>
                <a:cubicBezTo>
                  <a:pt x="37465" y="43051"/>
                  <a:pt x="38227" y="46607"/>
                  <a:pt x="41021" y="48766"/>
                </a:cubicBezTo>
                <a:cubicBezTo>
                  <a:pt x="42418" y="50163"/>
                  <a:pt x="44577" y="50798"/>
                  <a:pt x="45974" y="50798"/>
                </a:cubicBezTo>
                <a:cubicBezTo>
                  <a:pt x="48133" y="50798"/>
                  <a:pt x="50292" y="50163"/>
                  <a:pt x="51689" y="48766"/>
                </a:cubicBezTo>
                <a:cubicBezTo>
                  <a:pt x="53086" y="47242"/>
                  <a:pt x="53848" y="45845"/>
                  <a:pt x="53848" y="44448"/>
                </a:cubicBezTo>
                <a:lnTo>
                  <a:pt x="61337" y="41280"/>
                </a:lnTo>
                <a:lnTo>
                  <a:pt x="61337" y="70784"/>
                </a:lnTo>
                <a:lnTo>
                  <a:pt x="49261" y="71975"/>
                </a:lnTo>
                <a:cubicBezTo>
                  <a:pt x="45466" y="72959"/>
                  <a:pt x="43180" y="74039"/>
                  <a:pt x="43180" y="74039"/>
                </a:cubicBezTo>
                <a:cubicBezTo>
                  <a:pt x="38862" y="76071"/>
                  <a:pt x="37465" y="80262"/>
                  <a:pt x="39624" y="83818"/>
                </a:cubicBezTo>
                <a:cubicBezTo>
                  <a:pt x="41021" y="87374"/>
                  <a:pt x="45339" y="89406"/>
                  <a:pt x="49530" y="87374"/>
                </a:cubicBezTo>
                <a:cubicBezTo>
                  <a:pt x="49530" y="87374"/>
                  <a:pt x="52356" y="86135"/>
                  <a:pt x="56785" y="85596"/>
                </a:cubicBezTo>
                <a:lnTo>
                  <a:pt x="61337" y="86246"/>
                </a:lnTo>
                <a:lnTo>
                  <a:pt x="61337" y="104777"/>
                </a:lnTo>
                <a:lnTo>
                  <a:pt x="56642" y="100709"/>
                </a:lnTo>
                <a:cubicBezTo>
                  <a:pt x="53848" y="100709"/>
                  <a:pt x="50927" y="101344"/>
                  <a:pt x="49530" y="103503"/>
                </a:cubicBezTo>
                <a:cubicBezTo>
                  <a:pt x="45974" y="108456"/>
                  <a:pt x="40386" y="110488"/>
                  <a:pt x="34671" y="110488"/>
                </a:cubicBezTo>
                <a:cubicBezTo>
                  <a:pt x="28321" y="110488"/>
                  <a:pt x="22606" y="107059"/>
                  <a:pt x="19050" y="101344"/>
                </a:cubicBezTo>
                <a:cubicBezTo>
                  <a:pt x="17018" y="97915"/>
                  <a:pt x="12065" y="97153"/>
                  <a:pt x="8509" y="99312"/>
                </a:cubicBezTo>
                <a:lnTo>
                  <a:pt x="854" y="101453"/>
                </a:lnTo>
                <a:lnTo>
                  <a:pt x="854" y="73814"/>
                </a:lnTo>
                <a:lnTo>
                  <a:pt x="3318" y="72483"/>
                </a:lnTo>
                <a:cubicBezTo>
                  <a:pt x="7207" y="70991"/>
                  <a:pt x="10224" y="70483"/>
                  <a:pt x="11303" y="71245"/>
                </a:cubicBezTo>
                <a:cubicBezTo>
                  <a:pt x="13462" y="73277"/>
                  <a:pt x="17018" y="74039"/>
                  <a:pt x="19050" y="72642"/>
                </a:cubicBezTo>
                <a:cubicBezTo>
                  <a:pt x="21971" y="71245"/>
                  <a:pt x="24003" y="68324"/>
                  <a:pt x="23368" y="64895"/>
                </a:cubicBezTo>
                <a:cubicBezTo>
                  <a:pt x="23368" y="62736"/>
                  <a:pt x="21209" y="43813"/>
                  <a:pt x="14859" y="32510"/>
                </a:cubicBezTo>
                <a:cubicBezTo>
                  <a:pt x="14161" y="30414"/>
                  <a:pt x="12573" y="29017"/>
                  <a:pt x="10716" y="28414"/>
                </a:cubicBezTo>
                <a:cubicBezTo>
                  <a:pt x="8858" y="27811"/>
                  <a:pt x="6731" y="28001"/>
                  <a:pt x="4953" y="29081"/>
                </a:cubicBezTo>
                <a:cubicBezTo>
                  <a:pt x="1397" y="31113"/>
                  <a:pt x="0" y="36066"/>
                  <a:pt x="2032" y="39622"/>
                </a:cubicBezTo>
                <a:cubicBezTo>
                  <a:pt x="4191" y="43813"/>
                  <a:pt x="5588" y="50163"/>
                  <a:pt x="6985" y="56386"/>
                </a:cubicBezTo>
                <a:lnTo>
                  <a:pt x="854" y="58236"/>
                </a:lnTo>
                <a:lnTo>
                  <a:pt x="854" y="15225"/>
                </a:lnTo>
                <a:lnTo>
                  <a:pt x="4953" y="13587"/>
                </a:lnTo>
                <a:cubicBezTo>
                  <a:pt x="6985" y="13587"/>
                  <a:pt x="9906" y="13587"/>
                  <a:pt x="12065" y="14984"/>
                </a:cubicBezTo>
                <a:cubicBezTo>
                  <a:pt x="14859" y="15746"/>
                  <a:pt x="18415" y="14984"/>
                  <a:pt x="20447" y="12825"/>
                </a:cubicBezTo>
                <a:cubicBezTo>
                  <a:pt x="25527" y="6602"/>
                  <a:pt x="34671" y="4443"/>
                  <a:pt x="41783" y="7237"/>
                </a:cubicBezTo>
                <a:cubicBezTo>
                  <a:pt x="45339" y="8634"/>
                  <a:pt x="48895" y="7999"/>
                  <a:pt x="50927" y="5205"/>
                </a:cubicBezTo>
                <a:lnTo>
                  <a:pt x="61337"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2" name="Shape 367">
            <a:extLst>
              <a:ext uri="{FF2B5EF4-FFF2-40B4-BE49-F238E27FC236}">
                <a16:creationId xmlns:a16="http://schemas.microsoft.com/office/drawing/2014/main" id="{A833B703-D351-407D-A8EE-20612B36407F}"/>
              </a:ext>
            </a:extLst>
          </p:cNvPr>
          <p:cNvSpPr/>
          <p:nvPr/>
        </p:nvSpPr>
        <p:spPr>
          <a:xfrm>
            <a:off x="4615173" y="1016313"/>
            <a:ext cx="60480" cy="98271"/>
          </a:xfrm>
          <a:custGeom>
            <a:avLst/>
            <a:gdLst/>
            <a:ahLst/>
            <a:cxnLst/>
            <a:rect l="0" t="0" r="0" b="0"/>
            <a:pathLst>
              <a:path w="60483" h="98272">
                <a:moveTo>
                  <a:pt x="60483" y="0"/>
                </a:moveTo>
                <a:lnTo>
                  <a:pt x="60483" y="83571"/>
                </a:lnTo>
                <a:lnTo>
                  <a:pt x="41565" y="90653"/>
                </a:lnTo>
                <a:cubicBezTo>
                  <a:pt x="31659" y="87731"/>
                  <a:pt x="19593" y="90653"/>
                  <a:pt x="11846" y="98272"/>
                </a:cubicBezTo>
                <a:cubicBezTo>
                  <a:pt x="9052" y="97637"/>
                  <a:pt x="6131" y="96875"/>
                  <a:pt x="4099" y="96875"/>
                </a:cubicBezTo>
                <a:lnTo>
                  <a:pt x="0" y="97703"/>
                </a:lnTo>
                <a:lnTo>
                  <a:pt x="0" y="10663"/>
                </a:lnTo>
                <a:lnTo>
                  <a:pt x="24070" y="3612"/>
                </a:lnTo>
                <a:lnTo>
                  <a:pt x="60483"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3" name="Shape 368">
            <a:extLst>
              <a:ext uri="{FF2B5EF4-FFF2-40B4-BE49-F238E27FC236}">
                <a16:creationId xmlns:a16="http://schemas.microsoft.com/office/drawing/2014/main" id="{530BA391-D2CA-4227-A4B1-2282FFCFADAB}"/>
              </a:ext>
            </a:extLst>
          </p:cNvPr>
          <p:cNvSpPr/>
          <p:nvPr/>
        </p:nvSpPr>
        <p:spPr>
          <a:xfrm>
            <a:off x="4675654" y="1241118"/>
            <a:ext cx="59781" cy="134828"/>
          </a:xfrm>
          <a:custGeom>
            <a:avLst/>
            <a:gdLst/>
            <a:ahLst/>
            <a:cxnLst/>
            <a:rect l="0" t="0" r="0" b="0"/>
            <a:pathLst>
              <a:path w="59784" h="134830">
                <a:moveTo>
                  <a:pt x="0" y="0"/>
                </a:moveTo>
                <a:lnTo>
                  <a:pt x="7370" y="5544"/>
                </a:lnTo>
                <a:cubicBezTo>
                  <a:pt x="7370" y="5544"/>
                  <a:pt x="7370" y="5544"/>
                  <a:pt x="7370" y="44913"/>
                </a:cubicBezTo>
                <a:cubicBezTo>
                  <a:pt x="7370" y="49105"/>
                  <a:pt x="10926" y="51899"/>
                  <a:pt x="15118" y="51899"/>
                </a:cubicBezTo>
                <a:cubicBezTo>
                  <a:pt x="15118" y="51899"/>
                  <a:pt x="15118" y="51899"/>
                  <a:pt x="34245" y="51899"/>
                </a:cubicBezTo>
                <a:lnTo>
                  <a:pt x="59784" y="51899"/>
                </a:lnTo>
                <a:lnTo>
                  <a:pt x="59784" y="124051"/>
                </a:lnTo>
                <a:lnTo>
                  <a:pt x="36747" y="131166"/>
                </a:lnTo>
                <a:cubicBezTo>
                  <a:pt x="24956" y="133568"/>
                  <a:pt x="12752" y="134830"/>
                  <a:pt x="259" y="134830"/>
                </a:cubicBezTo>
                <a:lnTo>
                  <a:pt x="0" y="134804"/>
                </a:lnTo>
                <a:lnTo>
                  <a:pt x="0"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4" name="Shape 369">
            <a:extLst>
              <a:ext uri="{FF2B5EF4-FFF2-40B4-BE49-F238E27FC236}">
                <a16:creationId xmlns:a16="http://schemas.microsoft.com/office/drawing/2014/main" id="{4B0C0937-BEE2-4392-81E8-DA4F84F0B7AD}"/>
              </a:ext>
            </a:extLst>
          </p:cNvPr>
          <p:cNvSpPr/>
          <p:nvPr/>
        </p:nvSpPr>
        <p:spPr>
          <a:xfrm>
            <a:off x="4727598" y="1213735"/>
            <a:ext cx="7836" cy="30030"/>
          </a:xfrm>
          <a:custGeom>
            <a:avLst/>
            <a:gdLst/>
            <a:ahLst/>
            <a:cxnLst/>
            <a:rect l="0" t="0" r="0" b="0"/>
            <a:pathLst>
              <a:path w="7836" h="30030">
                <a:moveTo>
                  <a:pt x="7836" y="0"/>
                </a:moveTo>
                <a:lnTo>
                  <a:pt x="7836" y="30030"/>
                </a:lnTo>
                <a:lnTo>
                  <a:pt x="4318" y="20354"/>
                </a:lnTo>
                <a:cubicBezTo>
                  <a:pt x="2159" y="19592"/>
                  <a:pt x="0" y="17560"/>
                  <a:pt x="0" y="16036"/>
                </a:cubicBezTo>
                <a:cubicBezTo>
                  <a:pt x="2159" y="12544"/>
                  <a:pt x="4128" y="8702"/>
                  <a:pt x="5556" y="5638"/>
                </a:cubicBezTo>
                <a:lnTo>
                  <a:pt x="7836"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5" name="Shape 370">
            <a:extLst>
              <a:ext uri="{FF2B5EF4-FFF2-40B4-BE49-F238E27FC236}">
                <a16:creationId xmlns:a16="http://schemas.microsoft.com/office/drawing/2014/main" id="{118DB053-DDB4-4CE2-8454-3728B88C27A2}"/>
              </a:ext>
            </a:extLst>
          </p:cNvPr>
          <p:cNvSpPr/>
          <p:nvPr/>
        </p:nvSpPr>
        <p:spPr>
          <a:xfrm>
            <a:off x="4675654" y="1113187"/>
            <a:ext cx="59781" cy="165098"/>
          </a:xfrm>
          <a:custGeom>
            <a:avLst/>
            <a:gdLst/>
            <a:ahLst/>
            <a:cxnLst/>
            <a:rect l="0" t="0" r="0" b="0"/>
            <a:pathLst>
              <a:path w="59784" h="165100">
                <a:moveTo>
                  <a:pt x="3814" y="0"/>
                </a:moveTo>
                <a:cubicBezTo>
                  <a:pt x="10164" y="0"/>
                  <a:pt x="16514" y="3556"/>
                  <a:pt x="20070" y="9144"/>
                </a:cubicBezTo>
                <a:cubicBezTo>
                  <a:pt x="20832" y="11303"/>
                  <a:pt x="22864" y="11938"/>
                  <a:pt x="25024" y="12700"/>
                </a:cubicBezTo>
                <a:cubicBezTo>
                  <a:pt x="26420" y="12700"/>
                  <a:pt x="28580" y="12700"/>
                  <a:pt x="30738" y="11303"/>
                </a:cubicBezTo>
                <a:cubicBezTo>
                  <a:pt x="33532" y="9144"/>
                  <a:pt x="37851" y="7747"/>
                  <a:pt x="41407" y="7747"/>
                </a:cubicBezTo>
                <a:cubicBezTo>
                  <a:pt x="46360" y="7747"/>
                  <a:pt x="50773" y="9493"/>
                  <a:pt x="54123" y="12382"/>
                </a:cubicBezTo>
                <a:lnTo>
                  <a:pt x="59784" y="22655"/>
                </a:lnTo>
                <a:lnTo>
                  <a:pt x="59784" y="46571"/>
                </a:lnTo>
                <a:lnTo>
                  <a:pt x="53821" y="41069"/>
                </a:lnTo>
                <a:cubicBezTo>
                  <a:pt x="50201" y="38513"/>
                  <a:pt x="47376" y="37973"/>
                  <a:pt x="45598" y="37973"/>
                </a:cubicBezTo>
                <a:cubicBezTo>
                  <a:pt x="41407" y="37973"/>
                  <a:pt x="37851" y="40767"/>
                  <a:pt x="37851" y="44958"/>
                </a:cubicBezTo>
                <a:cubicBezTo>
                  <a:pt x="37851" y="49149"/>
                  <a:pt x="40644" y="52070"/>
                  <a:pt x="44201" y="52705"/>
                </a:cubicBezTo>
                <a:cubicBezTo>
                  <a:pt x="44836" y="52705"/>
                  <a:pt x="48392" y="55499"/>
                  <a:pt x="54107" y="64008"/>
                </a:cubicBezTo>
                <a:lnTo>
                  <a:pt x="59784" y="67074"/>
                </a:lnTo>
                <a:lnTo>
                  <a:pt x="59784" y="80716"/>
                </a:lnTo>
                <a:lnTo>
                  <a:pt x="55504" y="82169"/>
                </a:lnTo>
                <a:cubicBezTo>
                  <a:pt x="52710" y="78740"/>
                  <a:pt x="50551" y="77343"/>
                  <a:pt x="49788" y="76581"/>
                </a:cubicBezTo>
                <a:cubicBezTo>
                  <a:pt x="46360" y="74549"/>
                  <a:pt x="42042" y="74549"/>
                  <a:pt x="39248" y="77978"/>
                </a:cubicBezTo>
                <a:cubicBezTo>
                  <a:pt x="37088" y="81534"/>
                  <a:pt x="37088" y="86487"/>
                  <a:pt x="40644" y="88519"/>
                </a:cubicBezTo>
                <a:cubicBezTo>
                  <a:pt x="43438" y="90678"/>
                  <a:pt x="45598" y="94234"/>
                  <a:pt x="45598" y="95631"/>
                </a:cubicBezTo>
                <a:cubicBezTo>
                  <a:pt x="44836" y="97663"/>
                  <a:pt x="42042" y="104013"/>
                  <a:pt x="39248" y="108966"/>
                </a:cubicBezTo>
                <a:cubicBezTo>
                  <a:pt x="36326" y="112395"/>
                  <a:pt x="35692" y="117348"/>
                  <a:pt x="37088" y="121539"/>
                </a:cubicBezTo>
                <a:cubicBezTo>
                  <a:pt x="39248" y="129286"/>
                  <a:pt x="47757" y="133477"/>
                  <a:pt x="49788" y="134239"/>
                </a:cubicBezTo>
                <a:cubicBezTo>
                  <a:pt x="50551" y="134874"/>
                  <a:pt x="51948" y="134874"/>
                  <a:pt x="52710" y="134874"/>
                </a:cubicBezTo>
                <a:lnTo>
                  <a:pt x="59784" y="130705"/>
                </a:lnTo>
                <a:lnTo>
                  <a:pt x="59784" y="151730"/>
                </a:lnTo>
                <a:lnTo>
                  <a:pt x="58345" y="153257"/>
                </a:lnTo>
                <a:cubicBezTo>
                  <a:pt x="56043" y="157385"/>
                  <a:pt x="54805" y="161608"/>
                  <a:pt x="54107" y="165100"/>
                </a:cubicBezTo>
                <a:cubicBezTo>
                  <a:pt x="54107" y="165100"/>
                  <a:pt x="54107" y="165100"/>
                  <a:pt x="22864" y="165100"/>
                </a:cubicBezTo>
                <a:cubicBezTo>
                  <a:pt x="22864" y="165100"/>
                  <a:pt x="22864" y="165100"/>
                  <a:pt x="22864" y="127127"/>
                </a:cubicBezTo>
                <a:cubicBezTo>
                  <a:pt x="22864" y="123698"/>
                  <a:pt x="20070" y="120142"/>
                  <a:pt x="16514" y="120142"/>
                </a:cubicBezTo>
                <a:cubicBezTo>
                  <a:pt x="9530" y="118745"/>
                  <a:pt x="3814" y="114554"/>
                  <a:pt x="1020" y="107569"/>
                </a:cubicBezTo>
                <a:lnTo>
                  <a:pt x="0" y="106685"/>
                </a:lnTo>
                <a:lnTo>
                  <a:pt x="0" y="88154"/>
                </a:lnTo>
                <a:lnTo>
                  <a:pt x="12324" y="89916"/>
                </a:lnTo>
                <a:cubicBezTo>
                  <a:pt x="12959" y="89916"/>
                  <a:pt x="14482" y="89916"/>
                  <a:pt x="15118" y="89916"/>
                </a:cubicBezTo>
                <a:cubicBezTo>
                  <a:pt x="17912" y="89916"/>
                  <a:pt x="20070" y="89281"/>
                  <a:pt x="21468" y="86487"/>
                </a:cubicBezTo>
                <a:cubicBezTo>
                  <a:pt x="23626" y="83693"/>
                  <a:pt x="22864" y="79375"/>
                  <a:pt x="20070" y="77343"/>
                </a:cubicBezTo>
                <a:cubicBezTo>
                  <a:pt x="19436" y="76581"/>
                  <a:pt x="15118" y="72390"/>
                  <a:pt x="21468" y="64643"/>
                </a:cubicBezTo>
                <a:cubicBezTo>
                  <a:pt x="23626" y="61214"/>
                  <a:pt x="22864" y="56896"/>
                  <a:pt x="19436" y="54102"/>
                </a:cubicBezTo>
                <a:cubicBezTo>
                  <a:pt x="16514" y="52070"/>
                  <a:pt x="11562" y="52705"/>
                  <a:pt x="8768" y="55499"/>
                </a:cubicBezTo>
                <a:cubicBezTo>
                  <a:pt x="4450" y="61849"/>
                  <a:pt x="3053" y="67437"/>
                  <a:pt x="3053" y="72390"/>
                </a:cubicBezTo>
                <a:lnTo>
                  <a:pt x="0" y="72691"/>
                </a:lnTo>
                <a:lnTo>
                  <a:pt x="0" y="43187"/>
                </a:lnTo>
                <a:lnTo>
                  <a:pt x="2418" y="42164"/>
                </a:lnTo>
                <a:cubicBezTo>
                  <a:pt x="5974" y="41529"/>
                  <a:pt x="8006" y="37973"/>
                  <a:pt x="7370" y="34417"/>
                </a:cubicBezTo>
                <a:cubicBezTo>
                  <a:pt x="7370" y="30988"/>
                  <a:pt x="4450" y="28194"/>
                  <a:pt x="1020" y="27432"/>
                </a:cubicBezTo>
                <a:lnTo>
                  <a:pt x="0" y="27432"/>
                </a:lnTo>
                <a:lnTo>
                  <a:pt x="0" y="1907"/>
                </a:lnTo>
                <a:lnTo>
                  <a:pt x="3814"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6" name="Shape 371">
            <a:extLst>
              <a:ext uri="{FF2B5EF4-FFF2-40B4-BE49-F238E27FC236}">
                <a16:creationId xmlns:a16="http://schemas.microsoft.com/office/drawing/2014/main" id="{689C05BB-E125-4FBC-A488-839E4E998A4F}"/>
              </a:ext>
            </a:extLst>
          </p:cNvPr>
          <p:cNvSpPr/>
          <p:nvPr/>
        </p:nvSpPr>
        <p:spPr>
          <a:xfrm>
            <a:off x="4675654" y="1016287"/>
            <a:ext cx="59781" cy="95679"/>
          </a:xfrm>
          <a:custGeom>
            <a:avLst/>
            <a:gdLst/>
            <a:ahLst/>
            <a:cxnLst/>
            <a:rect l="0" t="0" r="0" b="0"/>
            <a:pathLst>
              <a:path w="59784" h="95680">
                <a:moveTo>
                  <a:pt x="259" y="0"/>
                </a:moveTo>
                <a:cubicBezTo>
                  <a:pt x="12752" y="0"/>
                  <a:pt x="24956" y="1252"/>
                  <a:pt x="36747" y="3638"/>
                </a:cubicBezTo>
                <a:lnTo>
                  <a:pt x="59784" y="10710"/>
                </a:lnTo>
                <a:lnTo>
                  <a:pt x="59784" y="95680"/>
                </a:lnTo>
                <a:lnTo>
                  <a:pt x="41407" y="89916"/>
                </a:lnTo>
                <a:cubicBezTo>
                  <a:pt x="37088" y="89916"/>
                  <a:pt x="32136" y="90678"/>
                  <a:pt x="27944" y="92710"/>
                </a:cubicBezTo>
                <a:cubicBezTo>
                  <a:pt x="21468" y="85725"/>
                  <a:pt x="12959" y="82169"/>
                  <a:pt x="3814" y="82169"/>
                </a:cubicBezTo>
                <a:lnTo>
                  <a:pt x="0" y="83597"/>
                </a:lnTo>
                <a:lnTo>
                  <a:pt x="0" y="26"/>
                </a:lnTo>
                <a:lnTo>
                  <a:pt x="259"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7" name="Shape 372">
            <a:extLst>
              <a:ext uri="{FF2B5EF4-FFF2-40B4-BE49-F238E27FC236}">
                <a16:creationId xmlns:a16="http://schemas.microsoft.com/office/drawing/2014/main" id="{8B1CA22E-F1C2-42D1-9706-F30991F1B65F}"/>
              </a:ext>
            </a:extLst>
          </p:cNvPr>
          <p:cNvSpPr/>
          <p:nvPr/>
        </p:nvSpPr>
        <p:spPr>
          <a:xfrm>
            <a:off x="4735435" y="1135842"/>
            <a:ext cx="38263" cy="129073"/>
          </a:xfrm>
          <a:custGeom>
            <a:avLst/>
            <a:gdLst/>
            <a:ahLst/>
            <a:cxnLst/>
            <a:rect l="0" t="0" r="0" b="0"/>
            <a:pathLst>
              <a:path w="38265" h="129075">
                <a:moveTo>
                  <a:pt x="0" y="0"/>
                </a:moveTo>
                <a:lnTo>
                  <a:pt x="673" y="1221"/>
                </a:lnTo>
                <a:cubicBezTo>
                  <a:pt x="673" y="3380"/>
                  <a:pt x="1435" y="5539"/>
                  <a:pt x="3467" y="6174"/>
                </a:cubicBezTo>
                <a:cubicBezTo>
                  <a:pt x="4991" y="7571"/>
                  <a:pt x="7023" y="8333"/>
                  <a:pt x="9182" y="7571"/>
                </a:cubicBezTo>
                <a:cubicBezTo>
                  <a:pt x="9944" y="7571"/>
                  <a:pt x="11341" y="7571"/>
                  <a:pt x="11976" y="7571"/>
                </a:cubicBezTo>
                <a:cubicBezTo>
                  <a:pt x="22644" y="7571"/>
                  <a:pt x="31153" y="16080"/>
                  <a:pt x="31153" y="26494"/>
                </a:cubicBezTo>
                <a:cubicBezTo>
                  <a:pt x="31153" y="30050"/>
                  <a:pt x="29756" y="34241"/>
                  <a:pt x="27597" y="37035"/>
                </a:cubicBezTo>
                <a:cubicBezTo>
                  <a:pt x="26200" y="39194"/>
                  <a:pt x="25438" y="41353"/>
                  <a:pt x="26200" y="42750"/>
                </a:cubicBezTo>
                <a:cubicBezTo>
                  <a:pt x="26200" y="44782"/>
                  <a:pt x="27597" y="46941"/>
                  <a:pt x="29756" y="47576"/>
                </a:cubicBezTo>
                <a:cubicBezTo>
                  <a:pt x="35344" y="51132"/>
                  <a:pt x="38265" y="57482"/>
                  <a:pt x="38265" y="63832"/>
                </a:cubicBezTo>
                <a:cubicBezTo>
                  <a:pt x="38265" y="72214"/>
                  <a:pt x="33312" y="79199"/>
                  <a:pt x="25438" y="81358"/>
                </a:cubicBezTo>
                <a:cubicBezTo>
                  <a:pt x="23406" y="81993"/>
                  <a:pt x="21247" y="84152"/>
                  <a:pt x="20485" y="85549"/>
                </a:cubicBezTo>
                <a:cubicBezTo>
                  <a:pt x="19850" y="87708"/>
                  <a:pt x="19850" y="90502"/>
                  <a:pt x="21247" y="92534"/>
                </a:cubicBezTo>
                <a:cubicBezTo>
                  <a:pt x="22644" y="95455"/>
                  <a:pt x="23406" y="98249"/>
                  <a:pt x="23406" y="101678"/>
                </a:cubicBezTo>
                <a:cubicBezTo>
                  <a:pt x="23406" y="106631"/>
                  <a:pt x="21247" y="112219"/>
                  <a:pt x="9182" y="119331"/>
                </a:cubicBezTo>
                <a:lnTo>
                  <a:pt x="0" y="129075"/>
                </a:lnTo>
                <a:lnTo>
                  <a:pt x="0" y="108050"/>
                </a:lnTo>
                <a:lnTo>
                  <a:pt x="38" y="108028"/>
                </a:lnTo>
                <a:lnTo>
                  <a:pt x="0" y="107925"/>
                </a:lnTo>
                <a:lnTo>
                  <a:pt x="0" y="77895"/>
                </a:lnTo>
                <a:lnTo>
                  <a:pt x="38" y="77802"/>
                </a:lnTo>
                <a:cubicBezTo>
                  <a:pt x="38" y="77802"/>
                  <a:pt x="38" y="77167"/>
                  <a:pt x="38" y="77167"/>
                </a:cubicBezTo>
                <a:cubicBezTo>
                  <a:pt x="673" y="76405"/>
                  <a:pt x="4229" y="67261"/>
                  <a:pt x="15532" y="67261"/>
                </a:cubicBezTo>
                <a:cubicBezTo>
                  <a:pt x="19850" y="67261"/>
                  <a:pt x="23406" y="64467"/>
                  <a:pt x="23406" y="60276"/>
                </a:cubicBezTo>
                <a:cubicBezTo>
                  <a:pt x="23406" y="56085"/>
                  <a:pt x="20485" y="52529"/>
                  <a:pt x="16294" y="52529"/>
                </a:cubicBezTo>
                <a:lnTo>
                  <a:pt x="0" y="58061"/>
                </a:lnTo>
                <a:lnTo>
                  <a:pt x="0" y="44418"/>
                </a:lnTo>
                <a:lnTo>
                  <a:pt x="673" y="44782"/>
                </a:lnTo>
                <a:cubicBezTo>
                  <a:pt x="2070" y="44782"/>
                  <a:pt x="3467" y="44782"/>
                  <a:pt x="4991" y="44147"/>
                </a:cubicBezTo>
                <a:cubicBezTo>
                  <a:pt x="8420" y="41988"/>
                  <a:pt x="9182" y="37035"/>
                  <a:pt x="7023" y="33606"/>
                </a:cubicBezTo>
                <a:cubicBezTo>
                  <a:pt x="4546" y="29573"/>
                  <a:pt x="2205" y="26414"/>
                  <a:pt x="30" y="23944"/>
                </a:cubicBezTo>
                <a:lnTo>
                  <a:pt x="0" y="23916"/>
                </a:lnTo>
                <a:lnTo>
                  <a:pt x="0"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8" name="Shape 373">
            <a:extLst>
              <a:ext uri="{FF2B5EF4-FFF2-40B4-BE49-F238E27FC236}">
                <a16:creationId xmlns:a16="http://schemas.microsoft.com/office/drawing/2014/main" id="{46089F07-DF79-44DF-BA52-1BBB410B9FB5}"/>
              </a:ext>
            </a:extLst>
          </p:cNvPr>
          <p:cNvSpPr/>
          <p:nvPr/>
        </p:nvSpPr>
        <p:spPr>
          <a:xfrm>
            <a:off x="4735435" y="1026997"/>
            <a:ext cx="121826" cy="338171"/>
          </a:xfrm>
          <a:custGeom>
            <a:avLst/>
            <a:gdLst/>
            <a:ahLst/>
            <a:cxnLst/>
            <a:rect l="0" t="0" r="0" b="0"/>
            <a:pathLst>
              <a:path w="121831" h="338176">
                <a:moveTo>
                  <a:pt x="0" y="0"/>
                </a:moveTo>
                <a:lnTo>
                  <a:pt x="10977" y="3370"/>
                </a:lnTo>
                <a:cubicBezTo>
                  <a:pt x="76039" y="30581"/>
                  <a:pt x="121831" y="94351"/>
                  <a:pt x="121831" y="169123"/>
                </a:cubicBezTo>
                <a:cubicBezTo>
                  <a:pt x="121831" y="243417"/>
                  <a:pt x="76039" y="307426"/>
                  <a:pt x="10977" y="334786"/>
                </a:cubicBezTo>
                <a:lnTo>
                  <a:pt x="0" y="338176"/>
                </a:lnTo>
                <a:lnTo>
                  <a:pt x="0" y="266024"/>
                </a:lnTo>
                <a:lnTo>
                  <a:pt x="673" y="266024"/>
                </a:lnTo>
                <a:cubicBezTo>
                  <a:pt x="4991" y="266024"/>
                  <a:pt x="8420" y="263230"/>
                  <a:pt x="8420" y="259038"/>
                </a:cubicBezTo>
                <a:cubicBezTo>
                  <a:pt x="8420" y="259038"/>
                  <a:pt x="8420" y="246338"/>
                  <a:pt x="17691" y="240751"/>
                </a:cubicBezTo>
                <a:cubicBezTo>
                  <a:pt x="27597" y="234401"/>
                  <a:pt x="38900" y="225257"/>
                  <a:pt x="38265" y="209889"/>
                </a:cubicBezTo>
                <a:cubicBezTo>
                  <a:pt x="38265" y="207095"/>
                  <a:pt x="38265" y="204301"/>
                  <a:pt x="37503" y="201381"/>
                </a:cubicBezTo>
                <a:cubicBezTo>
                  <a:pt x="47409" y="195157"/>
                  <a:pt x="53759" y="184617"/>
                  <a:pt x="53759" y="172679"/>
                </a:cubicBezTo>
                <a:cubicBezTo>
                  <a:pt x="53759" y="163535"/>
                  <a:pt x="49568" y="155026"/>
                  <a:pt x="43218" y="148802"/>
                </a:cubicBezTo>
                <a:cubicBezTo>
                  <a:pt x="45377" y="144485"/>
                  <a:pt x="46012" y="139658"/>
                  <a:pt x="46012" y="135340"/>
                </a:cubicBezTo>
                <a:cubicBezTo>
                  <a:pt x="46012" y="117180"/>
                  <a:pt x="31915" y="102448"/>
                  <a:pt x="13500" y="101686"/>
                </a:cubicBezTo>
                <a:cubicBezTo>
                  <a:pt x="11341" y="95018"/>
                  <a:pt x="7086" y="89398"/>
                  <a:pt x="1514" y="85446"/>
                </a:cubicBezTo>
                <a:lnTo>
                  <a:pt x="0" y="84971"/>
                </a:lnTo>
                <a:lnTo>
                  <a:pt x="0" y="0"/>
                </a:lnTo>
                <a:close/>
              </a:path>
            </a:pathLst>
          </a:custGeom>
          <a:ln w="0" cap="flat">
            <a:miter lim="127000"/>
          </a:ln>
        </p:spPr>
        <p:style>
          <a:lnRef idx="0">
            <a:srgbClr val="000000">
              <a:alpha val="0"/>
            </a:srgbClr>
          </a:lnRef>
          <a:fillRef idx="1">
            <a:srgbClr val="00A3E0"/>
          </a:fillRef>
          <a:effectRef idx="0">
            <a:scrgbClr r="0" g="0" b="0"/>
          </a:effectRef>
          <a:fontRef idx="none"/>
        </p:style>
        <p:txBody>
          <a:bodyPr/>
          <a:lstStyle/>
          <a:p>
            <a:endParaRPr lang="en-IN"/>
          </a:p>
        </p:txBody>
      </p:sp>
      <p:sp>
        <p:nvSpPr>
          <p:cNvPr id="99" name="Shape 374">
            <a:extLst>
              <a:ext uri="{FF2B5EF4-FFF2-40B4-BE49-F238E27FC236}">
                <a16:creationId xmlns:a16="http://schemas.microsoft.com/office/drawing/2014/main" id="{A824F666-8FE6-463E-B958-E90E26E4D23B}"/>
              </a:ext>
            </a:extLst>
          </p:cNvPr>
          <p:cNvSpPr/>
          <p:nvPr/>
        </p:nvSpPr>
        <p:spPr>
          <a:xfrm>
            <a:off x="6385764" y="1016325"/>
            <a:ext cx="180967" cy="359583"/>
          </a:xfrm>
          <a:custGeom>
            <a:avLst/>
            <a:gdLst/>
            <a:ahLst/>
            <a:cxnLst/>
            <a:rect l="0" t="0" r="0" b="0"/>
            <a:pathLst>
              <a:path w="180975" h="359588">
                <a:moveTo>
                  <a:pt x="180975" y="0"/>
                </a:moveTo>
                <a:lnTo>
                  <a:pt x="180975" y="74870"/>
                </a:lnTo>
                <a:lnTo>
                  <a:pt x="175006" y="77940"/>
                </a:lnTo>
                <a:cubicBezTo>
                  <a:pt x="175006" y="77940"/>
                  <a:pt x="175006" y="77940"/>
                  <a:pt x="68707" y="250787"/>
                </a:cubicBezTo>
                <a:cubicBezTo>
                  <a:pt x="67310" y="252819"/>
                  <a:pt x="67310" y="255613"/>
                  <a:pt x="68707" y="258534"/>
                </a:cubicBezTo>
                <a:cubicBezTo>
                  <a:pt x="70104" y="260566"/>
                  <a:pt x="72263" y="261963"/>
                  <a:pt x="75057" y="261963"/>
                </a:cubicBezTo>
                <a:cubicBezTo>
                  <a:pt x="75057" y="261963"/>
                  <a:pt x="75057" y="261963"/>
                  <a:pt x="164425" y="261963"/>
                </a:cubicBezTo>
                <a:lnTo>
                  <a:pt x="180975" y="261963"/>
                </a:lnTo>
                <a:lnTo>
                  <a:pt x="180975" y="359588"/>
                </a:lnTo>
                <a:lnTo>
                  <a:pt x="144684" y="355962"/>
                </a:lnTo>
                <a:cubicBezTo>
                  <a:pt x="61841" y="339148"/>
                  <a:pt x="0" y="266472"/>
                  <a:pt x="0" y="179794"/>
                </a:cubicBezTo>
                <a:cubicBezTo>
                  <a:pt x="0" y="92561"/>
                  <a:pt x="61841" y="20302"/>
                  <a:pt x="144684" y="3600"/>
                </a:cubicBezTo>
                <a:lnTo>
                  <a:pt x="180975" y="0"/>
                </a:lnTo>
                <a:close/>
              </a:path>
            </a:pathLst>
          </a:custGeom>
          <a:ln w="0" cap="flat">
            <a:miter lim="127000"/>
          </a:ln>
        </p:spPr>
        <p:style>
          <a:lnRef idx="0">
            <a:srgbClr val="000000">
              <a:alpha val="0"/>
            </a:srgbClr>
          </a:lnRef>
          <a:fillRef idx="1">
            <a:srgbClr val="03502A"/>
          </a:fillRef>
          <a:effectRef idx="0">
            <a:scrgbClr r="0" g="0" b="0"/>
          </a:effectRef>
          <a:fontRef idx="none"/>
        </p:style>
        <p:txBody>
          <a:bodyPr/>
          <a:lstStyle/>
          <a:p>
            <a:endParaRPr lang="en-IN"/>
          </a:p>
        </p:txBody>
      </p:sp>
      <p:sp>
        <p:nvSpPr>
          <p:cNvPr id="100" name="Shape 375">
            <a:extLst>
              <a:ext uri="{FF2B5EF4-FFF2-40B4-BE49-F238E27FC236}">
                <a16:creationId xmlns:a16="http://schemas.microsoft.com/office/drawing/2014/main" id="{9655355B-D4EE-4F9A-92BF-E88BD5EEAC11}"/>
              </a:ext>
            </a:extLst>
          </p:cNvPr>
          <p:cNvSpPr/>
          <p:nvPr/>
        </p:nvSpPr>
        <p:spPr>
          <a:xfrm>
            <a:off x="6566731" y="1016287"/>
            <a:ext cx="181729" cy="359659"/>
          </a:xfrm>
          <a:custGeom>
            <a:avLst/>
            <a:gdLst/>
            <a:ahLst/>
            <a:cxnLst/>
            <a:rect l="0" t="0" r="0" b="0"/>
            <a:pathLst>
              <a:path w="181737" h="359664">
                <a:moveTo>
                  <a:pt x="381" y="0"/>
                </a:moveTo>
                <a:cubicBezTo>
                  <a:pt x="100330" y="0"/>
                  <a:pt x="181737" y="80137"/>
                  <a:pt x="181737" y="179832"/>
                </a:cubicBezTo>
                <a:cubicBezTo>
                  <a:pt x="181737" y="278892"/>
                  <a:pt x="100330" y="359664"/>
                  <a:pt x="381" y="359664"/>
                </a:cubicBezTo>
                <a:lnTo>
                  <a:pt x="0" y="359626"/>
                </a:lnTo>
                <a:lnTo>
                  <a:pt x="0" y="262001"/>
                </a:lnTo>
                <a:lnTo>
                  <a:pt x="35995" y="262001"/>
                </a:lnTo>
                <a:cubicBezTo>
                  <a:pt x="56269" y="262001"/>
                  <a:pt x="79438" y="262001"/>
                  <a:pt x="105918" y="262001"/>
                </a:cubicBezTo>
                <a:cubicBezTo>
                  <a:pt x="108712" y="262001"/>
                  <a:pt x="110871" y="260604"/>
                  <a:pt x="112268" y="258572"/>
                </a:cubicBezTo>
                <a:cubicBezTo>
                  <a:pt x="113665" y="255651"/>
                  <a:pt x="113665" y="252857"/>
                  <a:pt x="112268" y="250825"/>
                </a:cubicBezTo>
                <a:cubicBezTo>
                  <a:pt x="112268" y="250825"/>
                  <a:pt x="112268" y="250825"/>
                  <a:pt x="6731" y="77978"/>
                </a:cubicBezTo>
                <a:cubicBezTo>
                  <a:pt x="5334" y="75883"/>
                  <a:pt x="2698" y="74835"/>
                  <a:pt x="143" y="74835"/>
                </a:cubicBezTo>
                <a:lnTo>
                  <a:pt x="0" y="74908"/>
                </a:lnTo>
                <a:lnTo>
                  <a:pt x="0" y="38"/>
                </a:lnTo>
                <a:lnTo>
                  <a:pt x="381" y="0"/>
                </a:lnTo>
                <a:close/>
              </a:path>
            </a:pathLst>
          </a:custGeom>
          <a:ln w="0" cap="flat">
            <a:miter lim="127000"/>
          </a:ln>
        </p:spPr>
        <p:style>
          <a:lnRef idx="0">
            <a:srgbClr val="000000">
              <a:alpha val="0"/>
            </a:srgbClr>
          </a:lnRef>
          <a:fillRef idx="1">
            <a:srgbClr val="03502A"/>
          </a:fillRef>
          <a:effectRef idx="0">
            <a:scrgbClr r="0" g="0" b="0"/>
          </a:effectRef>
          <a:fontRef idx="none"/>
        </p:style>
        <p:txBody>
          <a:bodyPr/>
          <a:lstStyle/>
          <a:p>
            <a:endParaRPr lang="en-IN"/>
          </a:p>
        </p:txBody>
      </p:sp>
      <p:sp>
        <p:nvSpPr>
          <p:cNvPr id="101" name="Shape 376">
            <a:extLst>
              <a:ext uri="{FF2B5EF4-FFF2-40B4-BE49-F238E27FC236}">
                <a16:creationId xmlns:a16="http://schemas.microsoft.com/office/drawing/2014/main" id="{C9C076C4-CFE6-4290-BB2E-8366D314A559}"/>
              </a:ext>
            </a:extLst>
          </p:cNvPr>
          <p:cNvSpPr/>
          <p:nvPr/>
        </p:nvSpPr>
        <p:spPr>
          <a:xfrm>
            <a:off x="6474154" y="1114442"/>
            <a:ext cx="92198" cy="150254"/>
          </a:xfrm>
          <a:custGeom>
            <a:avLst/>
            <a:gdLst/>
            <a:ahLst/>
            <a:cxnLst/>
            <a:rect l="0" t="0" r="0" b="0"/>
            <a:pathLst>
              <a:path w="92202" h="150256">
                <a:moveTo>
                  <a:pt x="92202" y="0"/>
                </a:moveTo>
                <a:lnTo>
                  <a:pt x="92202" y="37613"/>
                </a:lnTo>
                <a:lnTo>
                  <a:pt x="87090" y="39401"/>
                </a:lnTo>
                <a:cubicBezTo>
                  <a:pt x="85693" y="40623"/>
                  <a:pt x="84836" y="42369"/>
                  <a:pt x="84836" y="44465"/>
                </a:cubicBezTo>
                <a:cubicBezTo>
                  <a:pt x="84836" y="44465"/>
                  <a:pt x="84836" y="44465"/>
                  <a:pt x="84836" y="97424"/>
                </a:cubicBezTo>
                <a:cubicBezTo>
                  <a:pt x="84836" y="99519"/>
                  <a:pt x="85693" y="101456"/>
                  <a:pt x="87090" y="102869"/>
                </a:cubicBezTo>
                <a:lnTo>
                  <a:pt x="92202" y="105012"/>
                </a:lnTo>
                <a:lnTo>
                  <a:pt x="92202" y="120063"/>
                </a:lnTo>
                <a:lnTo>
                  <a:pt x="87090" y="122205"/>
                </a:lnTo>
                <a:cubicBezTo>
                  <a:pt x="85693" y="123618"/>
                  <a:pt x="84836" y="125554"/>
                  <a:pt x="84836" y="127650"/>
                </a:cubicBezTo>
                <a:cubicBezTo>
                  <a:pt x="84836" y="129809"/>
                  <a:pt x="85693" y="131587"/>
                  <a:pt x="87090" y="132825"/>
                </a:cubicBezTo>
                <a:lnTo>
                  <a:pt x="92202" y="134628"/>
                </a:lnTo>
                <a:lnTo>
                  <a:pt x="92202" y="150256"/>
                </a:lnTo>
                <a:lnTo>
                  <a:pt x="60868" y="150256"/>
                </a:lnTo>
                <a:cubicBezTo>
                  <a:pt x="43220" y="150256"/>
                  <a:pt x="23051" y="150256"/>
                  <a:pt x="0" y="150256"/>
                </a:cubicBezTo>
                <a:lnTo>
                  <a:pt x="92202" y="0"/>
                </a:lnTo>
                <a:close/>
              </a:path>
            </a:pathLst>
          </a:custGeom>
          <a:ln w="0" cap="flat">
            <a:miter lim="127000"/>
          </a:ln>
        </p:spPr>
        <p:style>
          <a:lnRef idx="0">
            <a:srgbClr val="000000">
              <a:alpha val="0"/>
            </a:srgbClr>
          </a:lnRef>
          <a:fillRef idx="1">
            <a:srgbClr val="03502A"/>
          </a:fillRef>
          <a:effectRef idx="0">
            <a:scrgbClr r="0" g="0" b="0"/>
          </a:effectRef>
          <a:fontRef idx="none"/>
        </p:style>
        <p:txBody>
          <a:bodyPr/>
          <a:lstStyle/>
          <a:p>
            <a:endParaRPr lang="en-IN"/>
          </a:p>
        </p:txBody>
      </p:sp>
      <p:sp>
        <p:nvSpPr>
          <p:cNvPr id="102" name="Shape 377">
            <a:extLst>
              <a:ext uri="{FF2B5EF4-FFF2-40B4-BE49-F238E27FC236}">
                <a16:creationId xmlns:a16="http://schemas.microsoft.com/office/drawing/2014/main" id="{D48D8BD3-E1EF-44DB-A3B5-D2C607E6E975}"/>
              </a:ext>
            </a:extLst>
          </p:cNvPr>
          <p:cNvSpPr/>
          <p:nvPr/>
        </p:nvSpPr>
        <p:spPr>
          <a:xfrm>
            <a:off x="6566352" y="1113822"/>
            <a:ext cx="92197" cy="150874"/>
          </a:xfrm>
          <a:custGeom>
            <a:avLst/>
            <a:gdLst/>
            <a:ahLst/>
            <a:cxnLst/>
            <a:rect l="0" t="0" r="0" b="0"/>
            <a:pathLst>
              <a:path w="92201" h="150876">
                <a:moveTo>
                  <a:pt x="381" y="0"/>
                </a:moveTo>
                <a:cubicBezTo>
                  <a:pt x="381" y="0"/>
                  <a:pt x="381" y="0"/>
                  <a:pt x="92201" y="150876"/>
                </a:cubicBezTo>
                <a:cubicBezTo>
                  <a:pt x="92201" y="150876"/>
                  <a:pt x="92201" y="150876"/>
                  <a:pt x="14406" y="150876"/>
                </a:cubicBezTo>
                <a:lnTo>
                  <a:pt x="0" y="150876"/>
                </a:lnTo>
                <a:lnTo>
                  <a:pt x="0" y="135248"/>
                </a:lnTo>
                <a:lnTo>
                  <a:pt x="381" y="135382"/>
                </a:lnTo>
                <a:cubicBezTo>
                  <a:pt x="4572" y="135382"/>
                  <a:pt x="7365" y="132588"/>
                  <a:pt x="7365" y="128270"/>
                </a:cubicBezTo>
                <a:cubicBezTo>
                  <a:pt x="7365" y="124079"/>
                  <a:pt x="4572" y="120523"/>
                  <a:pt x="381" y="120523"/>
                </a:cubicBezTo>
                <a:lnTo>
                  <a:pt x="0" y="120683"/>
                </a:lnTo>
                <a:lnTo>
                  <a:pt x="0" y="105632"/>
                </a:lnTo>
                <a:lnTo>
                  <a:pt x="381" y="105791"/>
                </a:lnTo>
                <a:cubicBezTo>
                  <a:pt x="4572" y="105791"/>
                  <a:pt x="7365" y="102235"/>
                  <a:pt x="7365" y="98044"/>
                </a:cubicBezTo>
                <a:cubicBezTo>
                  <a:pt x="7365" y="98044"/>
                  <a:pt x="7365" y="98044"/>
                  <a:pt x="7365" y="45085"/>
                </a:cubicBezTo>
                <a:cubicBezTo>
                  <a:pt x="7365" y="40894"/>
                  <a:pt x="4572" y="38100"/>
                  <a:pt x="381" y="38100"/>
                </a:cubicBezTo>
                <a:lnTo>
                  <a:pt x="0" y="38233"/>
                </a:lnTo>
                <a:lnTo>
                  <a:pt x="0" y="620"/>
                </a:lnTo>
                <a:lnTo>
                  <a:pt x="381" y="0"/>
                </a:lnTo>
                <a:close/>
              </a:path>
            </a:pathLst>
          </a:custGeom>
          <a:ln w="0" cap="flat">
            <a:miter lim="127000"/>
          </a:ln>
        </p:spPr>
        <p:style>
          <a:lnRef idx="0">
            <a:srgbClr val="000000">
              <a:alpha val="0"/>
            </a:srgbClr>
          </a:lnRef>
          <a:fillRef idx="1">
            <a:srgbClr val="03502A"/>
          </a:fillRef>
          <a:effectRef idx="0">
            <a:scrgbClr r="0" g="0" b="0"/>
          </a:effectRef>
          <a:fontRef idx="none"/>
        </p:style>
        <p:txBody>
          <a:bodyPr/>
          <a:lstStyle/>
          <a:p>
            <a:endParaRPr lang="en-IN"/>
          </a:p>
        </p:txBody>
      </p:sp>
      <p:sp>
        <p:nvSpPr>
          <p:cNvPr id="103" name="Shape 378">
            <a:extLst>
              <a:ext uri="{FF2B5EF4-FFF2-40B4-BE49-F238E27FC236}">
                <a16:creationId xmlns:a16="http://schemas.microsoft.com/office/drawing/2014/main" id="{35E3FAD9-E7DA-43B2-A365-22A09E170299}"/>
              </a:ext>
            </a:extLst>
          </p:cNvPr>
          <p:cNvSpPr/>
          <p:nvPr/>
        </p:nvSpPr>
        <p:spPr>
          <a:xfrm>
            <a:off x="8401039" y="1279158"/>
            <a:ext cx="7429" cy="14486"/>
          </a:xfrm>
          <a:custGeom>
            <a:avLst/>
            <a:gdLst/>
            <a:ahLst/>
            <a:cxnLst/>
            <a:rect l="0" t="0" r="0" b="0"/>
            <a:pathLst>
              <a:path w="7429" h="14486">
                <a:moveTo>
                  <a:pt x="7429" y="0"/>
                </a:moveTo>
                <a:lnTo>
                  <a:pt x="7429" y="14486"/>
                </a:lnTo>
                <a:lnTo>
                  <a:pt x="2301" y="12318"/>
                </a:lnTo>
                <a:cubicBezTo>
                  <a:pt x="889" y="10905"/>
                  <a:pt x="0" y="8968"/>
                  <a:pt x="0" y="6873"/>
                </a:cubicBezTo>
                <a:cubicBezTo>
                  <a:pt x="0" y="4777"/>
                  <a:pt x="889" y="3031"/>
                  <a:pt x="2301" y="1809"/>
                </a:cubicBezTo>
                <a:lnTo>
                  <a:pt x="7429"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4" name="Shape 379">
            <a:extLst>
              <a:ext uri="{FF2B5EF4-FFF2-40B4-BE49-F238E27FC236}">
                <a16:creationId xmlns:a16="http://schemas.microsoft.com/office/drawing/2014/main" id="{4BD5A68F-9885-43E2-9A0D-E76FBA58EDF2}"/>
              </a:ext>
            </a:extLst>
          </p:cNvPr>
          <p:cNvSpPr/>
          <p:nvPr/>
        </p:nvSpPr>
        <p:spPr>
          <a:xfrm>
            <a:off x="8401039" y="1099329"/>
            <a:ext cx="7429" cy="14486"/>
          </a:xfrm>
          <a:custGeom>
            <a:avLst/>
            <a:gdLst/>
            <a:ahLst/>
            <a:cxnLst/>
            <a:rect l="0" t="0" r="0" b="0"/>
            <a:pathLst>
              <a:path w="7429" h="14486">
                <a:moveTo>
                  <a:pt x="7429" y="0"/>
                </a:moveTo>
                <a:lnTo>
                  <a:pt x="7429" y="14486"/>
                </a:lnTo>
                <a:lnTo>
                  <a:pt x="2301" y="12318"/>
                </a:lnTo>
                <a:cubicBezTo>
                  <a:pt x="889" y="10905"/>
                  <a:pt x="0" y="8969"/>
                  <a:pt x="0" y="6873"/>
                </a:cubicBezTo>
                <a:cubicBezTo>
                  <a:pt x="0" y="4778"/>
                  <a:pt x="889" y="3031"/>
                  <a:pt x="2301" y="1809"/>
                </a:cubicBezTo>
                <a:lnTo>
                  <a:pt x="7429"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5" name="Shape 380">
            <a:extLst>
              <a:ext uri="{FF2B5EF4-FFF2-40B4-BE49-F238E27FC236}">
                <a16:creationId xmlns:a16="http://schemas.microsoft.com/office/drawing/2014/main" id="{8E9F23B0-7C66-4CCA-9477-1B3A90942FCB}"/>
              </a:ext>
            </a:extLst>
          </p:cNvPr>
          <p:cNvSpPr/>
          <p:nvPr/>
        </p:nvSpPr>
        <p:spPr>
          <a:xfrm>
            <a:off x="8341098" y="1099217"/>
            <a:ext cx="14731" cy="14732"/>
          </a:xfrm>
          <a:custGeom>
            <a:avLst/>
            <a:gdLst/>
            <a:ahLst/>
            <a:cxnLst/>
            <a:rect l="0" t="0" r="0" b="0"/>
            <a:pathLst>
              <a:path w="14732" h="14732">
                <a:moveTo>
                  <a:pt x="6986" y="0"/>
                </a:moveTo>
                <a:cubicBezTo>
                  <a:pt x="11303" y="0"/>
                  <a:pt x="14732" y="2794"/>
                  <a:pt x="14732" y="6985"/>
                </a:cubicBezTo>
                <a:cubicBezTo>
                  <a:pt x="14732" y="11176"/>
                  <a:pt x="11303" y="14732"/>
                  <a:pt x="6986" y="14732"/>
                </a:cubicBezTo>
                <a:cubicBezTo>
                  <a:pt x="2794" y="14732"/>
                  <a:pt x="0" y="11176"/>
                  <a:pt x="0" y="6985"/>
                </a:cubicBezTo>
                <a:cubicBezTo>
                  <a:pt x="0" y="2794"/>
                  <a:pt x="2794" y="0"/>
                  <a:pt x="6986" y="0"/>
                </a:cubicBez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6" name="Shape 381">
            <a:extLst>
              <a:ext uri="{FF2B5EF4-FFF2-40B4-BE49-F238E27FC236}">
                <a16:creationId xmlns:a16="http://schemas.microsoft.com/office/drawing/2014/main" id="{F848579F-18ED-4EE0-8B84-70CE4515C9C3}"/>
              </a:ext>
            </a:extLst>
          </p:cNvPr>
          <p:cNvSpPr/>
          <p:nvPr/>
        </p:nvSpPr>
        <p:spPr>
          <a:xfrm>
            <a:off x="8228200" y="1016319"/>
            <a:ext cx="180268" cy="359596"/>
          </a:xfrm>
          <a:custGeom>
            <a:avLst/>
            <a:gdLst/>
            <a:ahLst/>
            <a:cxnLst/>
            <a:rect l="0" t="0" r="0" b="0"/>
            <a:pathLst>
              <a:path w="180276" h="359601">
                <a:moveTo>
                  <a:pt x="180276" y="0"/>
                </a:moveTo>
                <a:lnTo>
                  <a:pt x="180276" y="67539"/>
                </a:lnTo>
                <a:lnTo>
                  <a:pt x="164528" y="74168"/>
                </a:lnTo>
                <a:cubicBezTo>
                  <a:pt x="160465" y="78296"/>
                  <a:pt x="157988" y="83915"/>
                  <a:pt x="157988" y="89884"/>
                </a:cubicBezTo>
                <a:cubicBezTo>
                  <a:pt x="157988" y="99663"/>
                  <a:pt x="164338" y="108172"/>
                  <a:pt x="172847" y="110966"/>
                </a:cubicBezTo>
                <a:cubicBezTo>
                  <a:pt x="172847" y="110966"/>
                  <a:pt x="172847" y="110966"/>
                  <a:pt x="172847" y="172815"/>
                </a:cubicBezTo>
                <a:cubicBezTo>
                  <a:pt x="172847" y="172815"/>
                  <a:pt x="172847" y="172815"/>
                  <a:pt x="135382" y="172815"/>
                </a:cubicBezTo>
                <a:cubicBezTo>
                  <a:pt x="128397" y="172815"/>
                  <a:pt x="127635" y="166465"/>
                  <a:pt x="127635" y="165068"/>
                </a:cubicBezTo>
                <a:cubicBezTo>
                  <a:pt x="127635" y="165068"/>
                  <a:pt x="127635" y="165068"/>
                  <a:pt x="127635" y="110966"/>
                </a:cubicBezTo>
                <a:cubicBezTo>
                  <a:pt x="136144" y="108172"/>
                  <a:pt x="142494" y="99663"/>
                  <a:pt x="142494" y="89884"/>
                </a:cubicBezTo>
                <a:cubicBezTo>
                  <a:pt x="142494" y="77946"/>
                  <a:pt x="132588" y="67405"/>
                  <a:pt x="119888" y="67405"/>
                </a:cubicBezTo>
                <a:cubicBezTo>
                  <a:pt x="107950" y="67405"/>
                  <a:pt x="97409" y="77946"/>
                  <a:pt x="97409" y="89884"/>
                </a:cubicBezTo>
                <a:cubicBezTo>
                  <a:pt x="97409" y="99663"/>
                  <a:pt x="103759" y="108172"/>
                  <a:pt x="112902" y="110966"/>
                </a:cubicBezTo>
                <a:cubicBezTo>
                  <a:pt x="112902" y="110966"/>
                  <a:pt x="112902" y="110966"/>
                  <a:pt x="112902" y="165068"/>
                </a:cubicBezTo>
                <a:cubicBezTo>
                  <a:pt x="112902" y="174212"/>
                  <a:pt x="119252" y="187547"/>
                  <a:pt x="135382" y="187547"/>
                </a:cubicBezTo>
                <a:cubicBezTo>
                  <a:pt x="135382" y="187547"/>
                  <a:pt x="135382" y="187547"/>
                  <a:pt x="172847" y="187547"/>
                </a:cubicBezTo>
                <a:cubicBezTo>
                  <a:pt x="172847" y="187547"/>
                  <a:pt x="172847" y="187547"/>
                  <a:pt x="172847" y="248634"/>
                </a:cubicBezTo>
                <a:cubicBezTo>
                  <a:pt x="164338" y="252190"/>
                  <a:pt x="157988" y="259937"/>
                  <a:pt x="157988" y="269716"/>
                </a:cubicBezTo>
                <a:cubicBezTo>
                  <a:pt x="157988" y="276066"/>
                  <a:pt x="160465" y="281686"/>
                  <a:pt x="164528" y="285718"/>
                </a:cubicBezTo>
                <a:lnTo>
                  <a:pt x="180276" y="292067"/>
                </a:lnTo>
                <a:lnTo>
                  <a:pt x="180276" y="359601"/>
                </a:lnTo>
                <a:lnTo>
                  <a:pt x="144065" y="355994"/>
                </a:lnTo>
                <a:cubicBezTo>
                  <a:pt x="61549" y="339292"/>
                  <a:pt x="0" y="267033"/>
                  <a:pt x="0" y="179800"/>
                </a:cubicBezTo>
                <a:cubicBezTo>
                  <a:pt x="0" y="93123"/>
                  <a:pt x="61549" y="20447"/>
                  <a:pt x="144065" y="3632"/>
                </a:cubicBezTo>
                <a:lnTo>
                  <a:pt x="180276"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7" name="Shape 382">
            <a:extLst>
              <a:ext uri="{FF2B5EF4-FFF2-40B4-BE49-F238E27FC236}">
                <a16:creationId xmlns:a16="http://schemas.microsoft.com/office/drawing/2014/main" id="{DF1F0E89-D989-4DB4-B89B-108D315EF5D8}"/>
              </a:ext>
            </a:extLst>
          </p:cNvPr>
          <p:cNvSpPr/>
          <p:nvPr/>
        </p:nvSpPr>
        <p:spPr>
          <a:xfrm>
            <a:off x="8408468" y="1279046"/>
            <a:ext cx="7430" cy="14732"/>
          </a:xfrm>
          <a:custGeom>
            <a:avLst/>
            <a:gdLst/>
            <a:ahLst/>
            <a:cxnLst/>
            <a:rect l="0" t="0" r="0" b="0"/>
            <a:pathLst>
              <a:path w="7430" h="14732">
                <a:moveTo>
                  <a:pt x="318" y="0"/>
                </a:moveTo>
                <a:cubicBezTo>
                  <a:pt x="4509" y="0"/>
                  <a:pt x="7430" y="2794"/>
                  <a:pt x="7430" y="6985"/>
                </a:cubicBezTo>
                <a:cubicBezTo>
                  <a:pt x="7430" y="11176"/>
                  <a:pt x="4509" y="14732"/>
                  <a:pt x="318" y="14732"/>
                </a:cubicBezTo>
                <a:lnTo>
                  <a:pt x="0" y="14598"/>
                </a:lnTo>
                <a:lnTo>
                  <a:pt x="0" y="112"/>
                </a:lnTo>
                <a:lnTo>
                  <a:pt x="318"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8" name="Shape 383">
            <a:extLst>
              <a:ext uri="{FF2B5EF4-FFF2-40B4-BE49-F238E27FC236}">
                <a16:creationId xmlns:a16="http://schemas.microsoft.com/office/drawing/2014/main" id="{E199F436-1F6A-4581-95F9-2E690022541C}"/>
              </a:ext>
            </a:extLst>
          </p:cNvPr>
          <p:cNvSpPr/>
          <p:nvPr/>
        </p:nvSpPr>
        <p:spPr>
          <a:xfrm>
            <a:off x="8460980" y="1099217"/>
            <a:ext cx="15493" cy="14732"/>
          </a:xfrm>
          <a:custGeom>
            <a:avLst/>
            <a:gdLst/>
            <a:ahLst/>
            <a:cxnLst/>
            <a:rect l="0" t="0" r="0" b="0"/>
            <a:pathLst>
              <a:path w="15494" h="14732">
                <a:moveTo>
                  <a:pt x="7748" y="0"/>
                </a:moveTo>
                <a:cubicBezTo>
                  <a:pt x="11938" y="0"/>
                  <a:pt x="15494" y="2794"/>
                  <a:pt x="15494" y="6985"/>
                </a:cubicBezTo>
                <a:cubicBezTo>
                  <a:pt x="15494" y="11176"/>
                  <a:pt x="11938" y="14732"/>
                  <a:pt x="7748" y="14732"/>
                </a:cubicBezTo>
                <a:cubicBezTo>
                  <a:pt x="3556" y="14732"/>
                  <a:pt x="0" y="11176"/>
                  <a:pt x="0" y="6985"/>
                </a:cubicBezTo>
                <a:cubicBezTo>
                  <a:pt x="0" y="2794"/>
                  <a:pt x="3556" y="0"/>
                  <a:pt x="7748" y="0"/>
                </a:cubicBez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09" name="Shape 384">
            <a:extLst>
              <a:ext uri="{FF2B5EF4-FFF2-40B4-BE49-F238E27FC236}">
                <a16:creationId xmlns:a16="http://schemas.microsoft.com/office/drawing/2014/main" id="{2BE93549-538D-4B2B-BAD7-1BD83BC9E9BB}"/>
              </a:ext>
            </a:extLst>
          </p:cNvPr>
          <p:cNvSpPr/>
          <p:nvPr/>
        </p:nvSpPr>
        <p:spPr>
          <a:xfrm>
            <a:off x="8408468" y="1099217"/>
            <a:ext cx="7430" cy="14732"/>
          </a:xfrm>
          <a:custGeom>
            <a:avLst/>
            <a:gdLst/>
            <a:ahLst/>
            <a:cxnLst/>
            <a:rect l="0" t="0" r="0" b="0"/>
            <a:pathLst>
              <a:path w="7430" h="14732">
                <a:moveTo>
                  <a:pt x="318" y="0"/>
                </a:moveTo>
                <a:cubicBezTo>
                  <a:pt x="4509" y="0"/>
                  <a:pt x="7430" y="2794"/>
                  <a:pt x="7430" y="6985"/>
                </a:cubicBezTo>
                <a:cubicBezTo>
                  <a:pt x="7430" y="11176"/>
                  <a:pt x="4509" y="14732"/>
                  <a:pt x="318" y="14732"/>
                </a:cubicBezTo>
                <a:lnTo>
                  <a:pt x="0" y="14598"/>
                </a:lnTo>
                <a:lnTo>
                  <a:pt x="0" y="112"/>
                </a:lnTo>
                <a:lnTo>
                  <a:pt x="318"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10" name="Shape 385">
            <a:extLst>
              <a:ext uri="{FF2B5EF4-FFF2-40B4-BE49-F238E27FC236}">
                <a16:creationId xmlns:a16="http://schemas.microsoft.com/office/drawing/2014/main" id="{FE3AE5F7-BB38-4D15-BD6A-5E9E1FD6D98B}"/>
              </a:ext>
            </a:extLst>
          </p:cNvPr>
          <p:cNvSpPr/>
          <p:nvPr/>
        </p:nvSpPr>
        <p:spPr>
          <a:xfrm>
            <a:off x="8408468" y="1016287"/>
            <a:ext cx="180904" cy="359659"/>
          </a:xfrm>
          <a:custGeom>
            <a:avLst/>
            <a:gdLst/>
            <a:ahLst/>
            <a:cxnLst/>
            <a:rect l="0" t="0" r="0" b="0"/>
            <a:pathLst>
              <a:path w="180912" h="359664">
                <a:moveTo>
                  <a:pt x="318" y="0"/>
                </a:moveTo>
                <a:cubicBezTo>
                  <a:pt x="99759" y="0"/>
                  <a:pt x="180912" y="80772"/>
                  <a:pt x="180912" y="179832"/>
                </a:cubicBezTo>
                <a:cubicBezTo>
                  <a:pt x="180912" y="279527"/>
                  <a:pt x="99759" y="359664"/>
                  <a:pt x="318" y="359664"/>
                </a:cubicBezTo>
                <a:lnTo>
                  <a:pt x="0" y="359632"/>
                </a:lnTo>
                <a:lnTo>
                  <a:pt x="0" y="292099"/>
                </a:lnTo>
                <a:lnTo>
                  <a:pt x="318" y="292227"/>
                </a:lnTo>
                <a:cubicBezTo>
                  <a:pt x="12256" y="292227"/>
                  <a:pt x="22924" y="282448"/>
                  <a:pt x="22924" y="269748"/>
                </a:cubicBezTo>
                <a:cubicBezTo>
                  <a:pt x="22924" y="259969"/>
                  <a:pt x="16574" y="252222"/>
                  <a:pt x="7430" y="248666"/>
                </a:cubicBezTo>
                <a:cubicBezTo>
                  <a:pt x="7430" y="248666"/>
                  <a:pt x="7430" y="248666"/>
                  <a:pt x="7430" y="187579"/>
                </a:cubicBezTo>
                <a:cubicBezTo>
                  <a:pt x="7430" y="187579"/>
                  <a:pt x="7430" y="187579"/>
                  <a:pt x="45403" y="187579"/>
                </a:cubicBezTo>
                <a:cubicBezTo>
                  <a:pt x="54674" y="187579"/>
                  <a:pt x="68009" y="181229"/>
                  <a:pt x="68009" y="165100"/>
                </a:cubicBezTo>
                <a:cubicBezTo>
                  <a:pt x="68009" y="165100"/>
                  <a:pt x="68009" y="165100"/>
                  <a:pt x="68009" y="110998"/>
                </a:cubicBezTo>
                <a:cubicBezTo>
                  <a:pt x="76518" y="108204"/>
                  <a:pt x="82868" y="99695"/>
                  <a:pt x="82868" y="89916"/>
                </a:cubicBezTo>
                <a:cubicBezTo>
                  <a:pt x="82868" y="77978"/>
                  <a:pt x="72962" y="67437"/>
                  <a:pt x="60262" y="67437"/>
                </a:cubicBezTo>
                <a:cubicBezTo>
                  <a:pt x="47562" y="67437"/>
                  <a:pt x="37656" y="77978"/>
                  <a:pt x="37656" y="89916"/>
                </a:cubicBezTo>
                <a:cubicBezTo>
                  <a:pt x="37656" y="99695"/>
                  <a:pt x="44006" y="108204"/>
                  <a:pt x="52515" y="110998"/>
                </a:cubicBezTo>
                <a:cubicBezTo>
                  <a:pt x="52515" y="110998"/>
                  <a:pt x="52515" y="110998"/>
                  <a:pt x="52515" y="165100"/>
                </a:cubicBezTo>
                <a:cubicBezTo>
                  <a:pt x="52515" y="171450"/>
                  <a:pt x="48324" y="172847"/>
                  <a:pt x="45403" y="172847"/>
                </a:cubicBezTo>
                <a:cubicBezTo>
                  <a:pt x="45403" y="172847"/>
                  <a:pt x="45403" y="172847"/>
                  <a:pt x="7430" y="172847"/>
                </a:cubicBezTo>
                <a:cubicBezTo>
                  <a:pt x="7430" y="172847"/>
                  <a:pt x="7430" y="172847"/>
                  <a:pt x="7430" y="110998"/>
                </a:cubicBezTo>
                <a:cubicBezTo>
                  <a:pt x="16574" y="108204"/>
                  <a:pt x="22924" y="99695"/>
                  <a:pt x="22924" y="89916"/>
                </a:cubicBezTo>
                <a:cubicBezTo>
                  <a:pt x="22924" y="77978"/>
                  <a:pt x="12256" y="67437"/>
                  <a:pt x="318" y="67437"/>
                </a:cubicBezTo>
                <a:lnTo>
                  <a:pt x="0" y="67571"/>
                </a:lnTo>
                <a:lnTo>
                  <a:pt x="0" y="32"/>
                </a:lnTo>
                <a:lnTo>
                  <a:pt x="318" y="0"/>
                </a:lnTo>
                <a:close/>
              </a:path>
            </a:pathLst>
          </a:custGeom>
          <a:ln w="0" cap="flat">
            <a:miter lim="127000"/>
          </a:ln>
        </p:spPr>
        <p:style>
          <a:lnRef idx="0">
            <a:srgbClr val="000000">
              <a:alpha val="0"/>
            </a:srgbClr>
          </a:lnRef>
          <a:fillRef idx="1">
            <a:srgbClr val="86BC25"/>
          </a:fillRef>
          <a:effectRef idx="0">
            <a:scrgbClr r="0" g="0" b="0"/>
          </a:effectRef>
          <a:fontRef idx="none"/>
        </p:style>
        <p:txBody>
          <a:bodyPr/>
          <a:lstStyle/>
          <a:p>
            <a:endParaRPr lang="en-IN"/>
          </a:p>
        </p:txBody>
      </p:sp>
      <p:sp>
        <p:nvSpPr>
          <p:cNvPr id="111" name="Shape 386">
            <a:extLst>
              <a:ext uri="{FF2B5EF4-FFF2-40B4-BE49-F238E27FC236}">
                <a16:creationId xmlns:a16="http://schemas.microsoft.com/office/drawing/2014/main" id="{B44803AA-9D3B-4D09-8768-801F713295A5}"/>
              </a:ext>
            </a:extLst>
          </p:cNvPr>
          <p:cNvSpPr/>
          <p:nvPr/>
        </p:nvSpPr>
        <p:spPr>
          <a:xfrm>
            <a:off x="10211725" y="1130624"/>
            <a:ext cx="26161" cy="130345"/>
          </a:xfrm>
          <a:custGeom>
            <a:avLst/>
            <a:gdLst/>
            <a:ahLst/>
            <a:cxnLst/>
            <a:rect l="0" t="0" r="0" b="0"/>
            <a:pathLst>
              <a:path w="26162" h="130347">
                <a:moveTo>
                  <a:pt x="26162" y="0"/>
                </a:moveTo>
                <a:lnTo>
                  <a:pt x="26162" y="57747"/>
                </a:lnTo>
                <a:lnTo>
                  <a:pt x="23495" y="57747"/>
                </a:lnTo>
                <a:cubicBezTo>
                  <a:pt x="22606" y="57747"/>
                  <a:pt x="22606" y="57747"/>
                  <a:pt x="22606" y="57747"/>
                </a:cubicBezTo>
                <a:cubicBezTo>
                  <a:pt x="18414" y="57747"/>
                  <a:pt x="14859" y="61303"/>
                  <a:pt x="14859" y="65494"/>
                </a:cubicBezTo>
                <a:cubicBezTo>
                  <a:pt x="14859" y="69685"/>
                  <a:pt x="18414" y="72479"/>
                  <a:pt x="22606" y="72479"/>
                </a:cubicBezTo>
                <a:lnTo>
                  <a:pt x="26162" y="72479"/>
                </a:lnTo>
                <a:lnTo>
                  <a:pt x="26162" y="130347"/>
                </a:lnTo>
                <a:lnTo>
                  <a:pt x="7683" y="103137"/>
                </a:lnTo>
                <a:cubicBezTo>
                  <a:pt x="2739" y="91553"/>
                  <a:pt x="0" y="78829"/>
                  <a:pt x="0" y="65494"/>
                </a:cubicBezTo>
                <a:cubicBezTo>
                  <a:pt x="0" y="51968"/>
                  <a:pt x="2739" y="39102"/>
                  <a:pt x="7683" y="27410"/>
                </a:cubicBezTo>
                <a:lnTo>
                  <a:pt x="26162"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2" name="Shape 387">
            <a:extLst>
              <a:ext uri="{FF2B5EF4-FFF2-40B4-BE49-F238E27FC236}">
                <a16:creationId xmlns:a16="http://schemas.microsoft.com/office/drawing/2014/main" id="{6102093D-8B8C-4DAE-A981-0D9E5BCB108A}"/>
              </a:ext>
            </a:extLst>
          </p:cNvPr>
          <p:cNvSpPr/>
          <p:nvPr/>
        </p:nvSpPr>
        <p:spPr>
          <a:xfrm>
            <a:off x="10128543" y="1030947"/>
            <a:ext cx="109343" cy="330247"/>
          </a:xfrm>
          <a:custGeom>
            <a:avLst/>
            <a:gdLst/>
            <a:ahLst/>
            <a:cxnLst/>
            <a:rect l="0" t="0" r="0" b="0"/>
            <a:pathLst>
              <a:path w="109348" h="330252">
                <a:moveTo>
                  <a:pt x="109348" y="0"/>
                </a:moveTo>
                <a:lnTo>
                  <a:pt x="109348" y="79867"/>
                </a:lnTo>
                <a:lnTo>
                  <a:pt x="100854" y="85543"/>
                </a:lnTo>
                <a:cubicBezTo>
                  <a:pt x="80391" y="105831"/>
                  <a:pt x="67691" y="133930"/>
                  <a:pt x="67691" y="165172"/>
                </a:cubicBezTo>
                <a:cubicBezTo>
                  <a:pt x="67691" y="196097"/>
                  <a:pt x="80391" y="224195"/>
                  <a:pt x="100854" y="244563"/>
                </a:cubicBezTo>
                <a:lnTo>
                  <a:pt x="109348" y="250274"/>
                </a:lnTo>
                <a:lnTo>
                  <a:pt x="109348" y="330252"/>
                </a:lnTo>
                <a:lnTo>
                  <a:pt x="79753" y="314224"/>
                </a:lnTo>
                <a:cubicBezTo>
                  <a:pt x="31700" y="281853"/>
                  <a:pt x="0" y="227085"/>
                  <a:pt x="0" y="165172"/>
                </a:cubicBezTo>
                <a:cubicBezTo>
                  <a:pt x="0" y="102863"/>
                  <a:pt x="31700" y="48193"/>
                  <a:pt x="79753" y="15953"/>
                </a:cubicBezTo>
                <a:lnTo>
                  <a:pt x="109348"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3" name="Shape 388">
            <a:extLst>
              <a:ext uri="{FF2B5EF4-FFF2-40B4-BE49-F238E27FC236}">
                <a16:creationId xmlns:a16="http://schemas.microsoft.com/office/drawing/2014/main" id="{925A56FD-5202-4944-96B5-D66BFDEB5BDA}"/>
              </a:ext>
            </a:extLst>
          </p:cNvPr>
          <p:cNvSpPr/>
          <p:nvPr/>
        </p:nvSpPr>
        <p:spPr>
          <a:xfrm>
            <a:off x="10237886" y="1281217"/>
            <a:ext cx="71562" cy="94729"/>
          </a:xfrm>
          <a:custGeom>
            <a:avLst/>
            <a:gdLst/>
            <a:ahLst/>
            <a:cxnLst/>
            <a:rect l="0" t="0" r="0" b="0"/>
            <a:pathLst>
              <a:path w="71565" h="94730">
                <a:moveTo>
                  <a:pt x="0" y="0"/>
                </a:moveTo>
                <a:lnTo>
                  <a:pt x="27406" y="18429"/>
                </a:lnTo>
                <a:cubicBezTo>
                  <a:pt x="40901" y="24134"/>
                  <a:pt x="55721" y="27293"/>
                  <a:pt x="71247" y="27293"/>
                </a:cubicBezTo>
                <a:lnTo>
                  <a:pt x="71565" y="27229"/>
                </a:lnTo>
                <a:lnTo>
                  <a:pt x="71565" y="94698"/>
                </a:lnTo>
                <a:lnTo>
                  <a:pt x="71247" y="94730"/>
                </a:lnTo>
                <a:cubicBezTo>
                  <a:pt x="46386" y="94730"/>
                  <a:pt x="22669" y="89682"/>
                  <a:pt x="1077" y="80561"/>
                </a:cubicBezTo>
                <a:lnTo>
                  <a:pt x="0" y="79978"/>
                </a:lnTo>
                <a:lnTo>
                  <a:pt x="0"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4" name="Shape 389">
            <a:extLst>
              <a:ext uri="{FF2B5EF4-FFF2-40B4-BE49-F238E27FC236}">
                <a16:creationId xmlns:a16="http://schemas.microsoft.com/office/drawing/2014/main" id="{E8D77102-A46D-4269-9C32-F06D63228874}"/>
              </a:ext>
            </a:extLst>
          </p:cNvPr>
          <p:cNvSpPr/>
          <p:nvPr/>
        </p:nvSpPr>
        <p:spPr>
          <a:xfrm>
            <a:off x="10237886" y="1098455"/>
            <a:ext cx="71562" cy="194561"/>
          </a:xfrm>
          <a:custGeom>
            <a:avLst/>
            <a:gdLst/>
            <a:ahLst/>
            <a:cxnLst/>
            <a:rect l="0" t="0" r="0" b="0"/>
            <a:pathLst>
              <a:path w="71565" h="194564">
                <a:moveTo>
                  <a:pt x="71247" y="0"/>
                </a:moveTo>
                <a:lnTo>
                  <a:pt x="71565" y="64"/>
                </a:lnTo>
                <a:lnTo>
                  <a:pt x="71565" y="14866"/>
                </a:lnTo>
                <a:lnTo>
                  <a:pt x="71247" y="14732"/>
                </a:lnTo>
                <a:cubicBezTo>
                  <a:pt x="67056" y="14732"/>
                  <a:pt x="64135" y="18288"/>
                  <a:pt x="64135" y="22479"/>
                </a:cubicBezTo>
                <a:cubicBezTo>
                  <a:pt x="64135" y="30226"/>
                  <a:pt x="64135" y="30226"/>
                  <a:pt x="64135" y="30226"/>
                </a:cubicBezTo>
                <a:cubicBezTo>
                  <a:pt x="64135" y="34417"/>
                  <a:pt x="67056" y="37211"/>
                  <a:pt x="71247" y="37211"/>
                </a:cubicBezTo>
                <a:lnTo>
                  <a:pt x="71565" y="37099"/>
                </a:lnTo>
                <a:lnTo>
                  <a:pt x="71565" y="93791"/>
                </a:lnTo>
                <a:lnTo>
                  <a:pt x="71247" y="94107"/>
                </a:lnTo>
                <a:cubicBezTo>
                  <a:pt x="46609" y="69596"/>
                  <a:pt x="46609" y="69596"/>
                  <a:pt x="46609" y="69596"/>
                </a:cubicBezTo>
                <a:cubicBezTo>
                  <a:pt x="43688" y="66802"/>
                  <a:pt x="38735" y="66802"/>
                  <a:pt x="35940" y="69596"/>
                </a:cubicBezTo>
                <a:cubicBezTo>
                  <a:pt x="33147" y="72390"/>
                  <a:pt x="33147" y="77343"/>
                  <a:pt x="35940" y="80137"/>
                </a:cubicBezTo>
                <a:cubicBezTo>
                  <a:pt x="66294" y="110363"/>
                  <a:pt x="66294" y="110363"/>
                  <a:pt x="66294" y="110363"/>
                </a:cubicBezTo>
                <a:cubicBezTo>
                  <a:pt x="67690" y="111760"/>
                  <a:pt x="69850" y="112395"/>
                  <a:pt x="71247" y="112395"/>
                </a:cubicBezTo>
                <a:lnTo>
                  <a:pt x="71565" y="112279"/>
                </a:lnTo>
                <a:lnTo>
                  <a:pt x="71565" y="157488"/>
                </a:lnTo>
                <a:lnTo>
                  <a:pt x="71247" y="157353"/>
                </a:lnTo>
                <a:cubicBezTo>
                  <a:pt x="67056" y="157353"/>
                  <a:pt x="64135" y="160909"/>
                  <a:pt x="64135" y="165100"/>
                </a:cubicBezTo>
                <a:lnTo>
                  <a:pt x="64135" y="172085"/>
                </a:lnTo>
                <a:cubicBezTo>
                  <a:pt x="64135" y="176403"/>
                  <a:pt x="67056" y="179832"/>
                  <a:pt x="71247" y="179832"/>
                </a:cubicBezTo>
                <a:lnTo>
                  <a:pt x="71565" y="179700"/>
                </a:lnTo>
                <a:lnTo>
                  <a:pt x="71565" y="194501"/>
                </a:lnTo>
                <a:lnTo>
                  <a:pt x="71247" y="194564"/>
                </a:lnTo>
                <a:cubicBezTo>
                  <a:pt x="44450" y="194564"/>
                  <a:pt x="20097" y="183674"/>
                  <a:pt x="2445" y="166116"/>
                </a:cubicBezTo>
                <a:lnTo>
                  <a:pt x="0" y="162517"/>
                </a:lnTo>
                <a:lnTo>
                  <a:pt x="0" y="104648"/>
                </a:lnTo>
                <a:lnTo>
                  <a:pt x="2667" y="104648"/>
                </a:lnTo>
                <a:cubicBezTo>
                  <a:pt x="3556" y="104648"/>
                  <a:pt x="3556" y="104648"/>
                  <a:pt x="3556" y="104648"/>
                </a:cubicBezTo>
                <a:cubicBezTo>
                  <a:pt x="7747" y="104648"/>
                  <a:pt x="11302" y="101854"/>
                  <a:pt x="11302" y="97663"/>
                </a:cubicBezTo>
                <a:cubicBezTo>
                  <a:pt x="11302" y="93472"/>
                  <a:pt x="7747" y="89916"/>
                  <a:pt x="3556" y="89916"/>
                </a:cubicBezTo>
                <a:lnTo>
                  <a:pt x="0" y="89916"/>
                </a:lnTo>
                <a:lnTo>
                  <a:pt x="0" y="32169"/>
                </a:lnTo>
                <a:lnTo>
                  <a:pt x="2445" y="28543"/>
                </a:lnTo>
                <a:cubicBezTo>
                  <a:pt x="20097" y="10890"/>
                  <a:pt x="44450" y="0"/>
                  <a:pt x="71247" y="0"/>
                </a:cubicBez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5" name="Shape 390">
            <a:extLst>
              <a:ext uri="{FF2B5EF4-FFF2-40B4-BE49-F238E27FC236}">
                <a16:creationId xmlns:a16="http://schemas.microsoft.com/office/drawing/2014/main" id="{F5FD7311-661A-4487-AD02-BCDD8E9C0148}"/>
              </a:ext>
            </a:extLst>
          </p:cNvPr>
          <p:cNvSpPr/>
          <p:nvPr/>
        </p:nvSpPr>
        <p:spPr>
          <a:xfrm>
            <a:off x="10237886" y="1016287"/>
            <a:ext cx="71562" cy="94526"/>
          </a:xfrm>
          <a:custGeom>
            <a:avLst/>
            <a:gdLst/>
            <a:ahLst/>
            <a:cxnLst/>
            <a:rect l="0" t="0" r="0" b="0"/>
            <a:pathLst>
              <a:path w="71565" h="94527">
                <a:moveTo>
                  <a:pt x="71247" y="0"/>
                </a:moveTo>
                <a:lnTo>
                  <a:pt x="71565" y="32"/>
                </a:lnTo>
                <a:lnTo>
                  <a:pt x="71565" y="67500"/>
                </a:lnTo>
                <a:lnTo>
                  <a:pt x="71247" y="67437"/>
                </a:lnTo>
                <a:cubicBezTo>
                  <a:pt x="55721" y="67437"/>
                  <a:pt x="40901" y="70556"/>
                  <a:pt x="27406" y="76212"/>
                </a:cubicBezTo>
                <a:lnTo>
                  <a:pt x="0" y="94527"/>
                </a:lnTo>
                <a:lnTo>
                  <a:pt x="0" y="14660"/>
                </a:lnTo>
                <a:lnTo>
                  <a:pt x="1077" y="14079"/>
                </a:lnTo>
                <a:cubicBezTo>
                  <a:pt x="22669" y="5009"/>
                  <a:pt x="46386" y="0"/>
                  <a:pt x="71247" y="0"/>
                </a:cubicBez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6" name="Shape 391">
            <a:extLst>
              <a:ext uri="{FF2B5EF4-FFF2-40B4-BE49-F238E27FC236}">
                <a16:creationId xmlns:a16="http://schemas.microsoft.com/office/drawing/2014/main" id="{655AA775-CA91-4B2B-8D35-F560599A7BE9}"/>
              </a:ext>
            </a:extLst>
          </p:cNvPr>
          <p:cNvSpPr/>
          <p:nvPr/>
        </p:nvSpPr>
        <p:spPr>
          <a:xfrm>
            <a:off x="10309448" y="1282791"/>
            <a:ext cx="71624" cy="93124"/>
          </a:xfrm>
          <a:custGeom>
            <a:avLst/>
            <a:gdLst/>
            <a:ahLst/>
            <a:cxnLst/>
            <a:rect l="0" t="0" r="0" b="0"/>
            <a:pathLst>
              <a:path w="71627" h="93125">
                <a:moveTo>
                  <a:pt x="71627" y="0"/>
                </a:moveTo>
                <a:lnTo>
                  <a:pt x="71627" y="77909"/>
                </a:lnTo>
                <a:lnTo>
                  <a:pt x="66092" y="80650"/>
                </a:lnTo>
                <a:cubicBezTo>
                  <a:pt x="56512" y="84416"/>
                  <a:pt x="46526" y="87391"/>
                  <a:pt x="36211" y="89492"/>
                </a:cubicBezTo>
                <a:lnTo>
                  <a:pt x="0" y="93125"/>
                </a:lnTo>
                <a:lnTo>
                  <a:pt x="0" y="25656"/>
                </a:lnTo>
                <a:lnTo>
                  <a:pt x="43791" y="16855"/>
                </a:lnTo>
                <a:lnTo>
                  <a:pt x="71627"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7" name="Shape 392">
            <a:extLst>
              <a:ext uri="{FF2B5EF4-FFF2-40B4-BE49-F238E27FC236}">
                <a16:creationId xmlns:a16="http://schemas.microsoft.com/office/drawing/2014/main" id="{CA70C933-19E2-4E0E-8385-19D8780B035D}"/>
              </a:ext>
            </a:extLst>
          </p:cNvPr>
          <p:cNvSpPr/>
          <p:nvPr/>
        </p:nvSpPr>
        <p:spPr>
          <a:xfrm>
            <a:off x="10309448" y="1098519"/>
            <a:ext cx="71624" cy="194434"/>
          </a:xfrm>
          <a:custGeom>
            <a:avLst/>
            <a:gdLst/>
            <a:ahLst/>
            <a:cxnLst/>
            <a:rect l="0" t="0" r="0" b="0"/>
            <a:pathLst>
              <a:path w="71627" h="194437">
                <a:moveTo>
                  <a:pt x="0" y="0"/>
                </a:moveTo>
                <a:lnTo>
                  <a:pt x="37933" y="7588"/>
                </a:lnTo>
                <a:cubicBezTo>
                  <a:pt x="46737" y="11285"/>
                  <a:pt x="54876" y="16223"/>
                  <a:pt x="62133" y="22185"/>
                </a:cubicBezTo>
                <a:lnTo>
                  <a:pt x="71627" y="32601"/>
                </a:lnTo>
                <a:lnTo>
                  <a:pt x="71627" y="89853"/>
                </a:lnTo>
                <a:lnTo>
                  <a:pt x="68342" y="89853"/>
                </a:lnTo>
                <a:cubicBezTo>
                  <a:pt x="67373" y="89853"/>
                  <a:pt x="67373" y="89853"/>
                  <a:pt x="67373" y="89853"/>
                </a:cubicBezTo>
                <a:cubicBezTo>
                  <a:pt x="63182" y="89853"/>
                  <a:pt x="60388" y="93409"/>
                  <a:pt x="60388" y="97599"/>
                </a:cubicBezTo>
                <a:cubicBezTo>
                  <a:pt x="60388" y="101790"/>
                  <a:pt x="63182" y="104584"/>
                  <a:pt x="67373" y="104584"/>
                </a:cubicBezTo>
                <a:lnTo>
                  <a:pt x="71627" y="104584"/>
                </a:lnTo>
                <a:lnTo>
                  <a:pt x="71627" y="161961"/>
                </a:lnTo>
                <a:lnTo>
                  <a:pt x="62133" y="172316"/>
                </a:lnTo>
                <a:cubicBezTo>
                  <a:pt x="54876" y="178250"/>
                  <a:pt x="46737" y="183173"/>
                  <a:pt x="37933" y="186861"/>
                </a:cubicBezTo>
                <a:lnTo>
                  <a:pt x="0" y="194437"/>
                </a:lnTo>
                <a:lnTo>
                  <a:pt x="0" y="179637"/>
                </a:lnTo>
                <a:lnTo>
                  <a:pt x="5128" y="177514"/>
                </a:lnTo>
                <a:cubicBezTo>
                  <a:pt x="6540" y="176117"/>
                  <a:pt x="7429" y="174180"/>
                  <a:pt x="7429" y="172021"/>
                </a:cubicBezTo>
                <a:cubicBezTo>
                  <a:pt x="7429" y="165036"/>
                  <a:pt x="7429" y="165036"/>
                  <a:pt x="7429" y="165036"/>
                </a:cubicBezTo>
                <a:cubicBezTo>
                  <a:pt x="7429" y="162941"/>
                  <a:pt x="6540" y="161004"/>
                  <a:pt x="5128" y="159591"/>
                </a:cubicBezTo>
                <a:lnTo>
                  <a:pt x="0" y="157424"/>
                </a:lnTo>
                <a:lnTo>
                  <a:pt x="0" y="112216"/>
                </a:lnTo>
                <a:lnTo>
                  <a:pt x="5270" y="110299"/>
                </a:lnTo>
                <a:cubicBezTo>
                  <a:pt x="58229" y="57595"/>
                  <a:pt x="58229" y="57595"/>
                  <a:pt x="58229" y="57595"/>
                </a:cubicBezTo>
                <a:cubicBezTo>
                  <a:pt x="61023" y="54801"/>
                  <a:pt x="61023" y="49847"/>
                  <a:pt x="58229" y="47053"/>
                </a:cubicBezTo>
                <a:cubicBezTo>
                  <a:pt x="54673" y="44259"/>
                  <a:pt x="50482" y="44259"/>
                  <a:pt x="46926" y="47053"/>
                </a:cubicBezTo>
                <a:cubicBezTo>
                  <a:pt x="11493" y="82296"/>
                  <a:pt x="2635" y="91107"/>
                  <a:pt x="420" y="93309"/>
                </a:cubicBezTo>
                <a:lnTo>
                  <a:pt x="0" y="93727"/>
                </a:lnTo>
                <a:lnTo>
                  <a:pt x="0" y="37035"/>
                </a:lnTo>
                <a:lnTo>
                  <a:pt x="5128" y="35227"/>
                </a:lnTo>
                <a:cubicBezTo>
                  <a:pt x="6540" y="34004"/>
                  <a:pt x="7429" y="32258"/>
                  <a:pt x="7429" y="30163"/>
                </a:cubicBezTo>
                <a:lnTo>
                  <a:pt x="7429" y="22415"/>
                </a:lnTo>
                <a:cubicBezTo>
                  <a:pt x="7429" y="20320"/>
                  <a:pt x="6540" y="18383"/>
                  <a:pt x="5128" y="16970"/>
                </a:cubicBezTo>
                <a:lnTo>
                  <a:pt x="0" y="14803"/>
                </a:lnTo>
                <a:lnTo>
                  <a:pt x="0"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8" name="Shape 393">
            <a:extLst>
              <a:ext uri="{FF2B5EF4-FFF2-40B4-BE49-F238E27FC236}">
                <a16:creationId xmlns:a16="http://schemas.microsoft.com/office/drawing/2014/main" id="{94D9F197-E0E5-4817-971D-A74EF9C6B4FB}"/>
              </a:ext>
            </a:extLst>
          </p:cNvPr>
          <p:cNvSpPr/>
          <p:nvPr/>
        </p:nvSpPr>
        <p:spPr>
          <a:xfrm>
            <a:off x="10309448" y="1016319"/>
            <a:ext cx="71624" cy="92919"/>
          </a:xfrm>
          <a:custGeom>
            <a:avLst/>
            <a:gdLst/>
            <a:ahLst/>
            <a:cxnLst/>
            <a:rect l="0" t="0" r="0" b="0"/>
            <a:pathLst>
              <a:path w="71627" h="92920">
                <a:moveTo>
                  <a:pt x="0" y="0"/>
                </a:moveTo>
                <a:lnTo>
                  <a:pt x="36211" y="3606"/>
                </a:lnTo>
                <a:cubicBezTo>
                  <a:pt x="46526" y="5694"/>
                  <a:pt x="56512" y="8650"/>
                  <a:pt x="66092" y="12395"/>
                </a:cubicBezTo>
                <a:lnTo>
                  <a:pt x="71627" y="15122"/>
                </a:lnTo>
                <a:lnTo>
                  <a:pt x="71627" y="92920"/>
                </a:lnTo>
                <a:lnTo>
                  <a:pt x="43791" y="76180"/>
                </a:lnTo>
                <a:lnTo>
                  <a:pt x="0" y="67469"/>
                </a:lnTo>
                <a:lnTo>
                  <a:pt x="0"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19" name="Shape 394">
            <a:extLst>
              <a:ext uri="{FF2B5EF4-FFF2-40B4-BE49-F238E27FC236}">
                <a16:creationId xmlns:a16="http://schemas.microsoft.com/office/drawing/2014/main" id="{77F5F296-FE61-44FF-BB19-E4A01F598DB6}"/>
              </a:ext>
            </a:extLst>
          </p:cNvPr>
          <p:cNvSpPr/>
          <p:nvPr/>
        </p:nvSpPr>
        <p:spPr>
          <a:xfrm>
            <a:off x="10381072" y="1131119"/>
            <a:ext cx="26097" cy="129359"/>
          </a:xfrm>
          <a:custGeom>
            <a:avLst/>
            <a:gdLst/>
            <a:ahLst/>
            <a:cxnLst/>
            <a:rect l="0" t="0" r="0" b="0"/>
            <a:pathLst>
              <a:path w="26098" h="129361">
                <a:moveTo>
                  <a:pt x="0" y="0"/>
                </a:moveTo>
                <a:lnTo>
                  <a:pt x="9409" y="10322"/>
                </a:lnTo>
                <a:cubicBezTo>
                  <a:pt x="19955" y="25905"/>
                  <a:pt x="26098" y="44710"/>
                  <a:pt x="26098" y="64999"/>
                </a:cubicBezTo>
                <a:cubicBezTo>
                  <a:pt x="26098" y="85001"/>
                  <a:pt x="19955" y="103629"/>
                  <a:pt x="9409" y="119099"/>
                </a:cubicBezTo>
                <a:lnTo>
                  <a:pt x="0" y="129361"/>
                </a:lnTo>
                <a:lnTo>
                  <a:pt x="0" y="71984"/>
                </a:lnTo>
                <a:lnTo>
                  <a:pt x="2525" y="71984"/>
                </a:lnTo>
                <a:cubicBezTo>
                  <a:pt x="3493" y="71984"/>
                  <a:pt x="3493" y="71984"/>
                  <a:pt x="3493" y="71984"/>
                </a:cubicBezTo>
                <a:cubicBezTo>
                  <a:pt x="7810" y="71984"/>
                  <a:pt x="11240" y="69190"/>
                  <a:pt x="11240" y="64999"/>
                </a:cubicBezTo>
                <a:cubicBezTo>
                  <a:pt x="11240" y="60808"/>
                  <a:pt x="7810" y="57252"/>
                  <a:pt x="3493" y="57252"/>
                </a:cubicBezTo>
                <a:lnTo>
                  <a:pt x="0" y="57252"/>
                </a:lnTo>
                <a:lnTo>
                  <a:pt x="0"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20" name="Shape 395">
            <a:extLst>
              <a:ext uri="{FF2B5EF4-FFF2-40B4-BE49-F238E27FC236}">
                <a16:creationId xmlns:a16="http://schemas.microsoft.com/office/drawing/2014/main" id="{18644165-9FA4-49E7-A511-7E581880C17D}"/>
              </a:ext>
            </a:extLst>
          </p:cNvPr>
          <p:cNvSpPr/>
          <p:nvPr/>
        </p:nvSpPr>
        <p:spPr>
          <a:xfrm>
            <a:off x="10381072" y="1031441"/>
            <a:ext cx="108643" cy="329258"/>
          </a:xfrm>
          <a:custGeom>
            <a:avLst/>
            <a:gdLst/>
            <a:ahLst/>
            <a:cxnLst/>
            <a:rect l="0" t="0" r="0" b="0"/>
            <a:pathLst>
              <a:path w="108648" h="329263">
                <a:moveTo>
                  <a:pt x="0" y="0"/>
                </a:moveTo>
                <a:lnTo>
                  <a:pt x="21905" y="10794"/>
                </a:lnTo>
                <a:cubicBezTo>
                  <a:pt x="74027" y="42252"/>
                  <a:pt x="108648" y="99254"/>
                  <a:pt x="108648" y="164678"/>
                </a:cubicBezTo>
                <a:cubicBezTo>
                  <a:pt x="108648" y="229686"/>
                  <a:pt x="74027" y="286819"/>
                  <a:pt x="21905" y="318415"/>
                </a:cubicBezTo>
                <a:lnTo>
                  <a:pt x="0" y="329263"/>
                </a:lnTo>
                <a:lnTo>
                  <a:pt x="0" y="251354"/>
                </a:lnTo>
                <a:lnTo>
                  <a:pt x="31" y="251335"/>
                </a:lnTo>
                <a:cubicBezTo>
                  <a:pt x="25085" y="230682"/>
                  <a:pt x="40958" y="199468"/>
                  <a:pt x="40958" y="164678"/>
                </a:cubicBezTo>
                <a:cubicBezTo>
                  <a:pt x="40958" y="129531"/>
                  <a:pt x="25085" y="98362"/>
                  <a:pt x="31" y="77816"/>
                </a:cubicBezTo>
                <a:lnTo>
                  <a:pt x="0" y="77798"/>
                </a:lnTo>
                <a:lnTo>
                  <a:pt x="0" y="0"/>
                </a:lnTo>
                <a:close/>
              </a:path>
            </a:pathLst>
          </a:custGeom>
          <a:ln w="0" cap="flat">
            <a:miter lim="127000"/>
          </a:ln>
        </p:spPr>
        <p:style>
          <a:lnRef idx="0">
            <a:srgbClr val="000000">
              <a:alpha val="0"/>
            </a:srgbClr>
          </a:lnRef>
          <a:fillRef idx="1">
            <a:srgbClr val="0097A9"/>
          </a:fillRef>
          <a:effectRef idx="0">
            <a:scrgbClr r="0" g="0" b="0"/>
          </a:effectRef>
          <a:fontRef idx="none"/>
        </p:style>
        <p:txBody>
          <a:bodyPr/>
          <a:lstStyle/>
          <a:p>
            <a:endParaRPr lang="en-IN"/>
          </a:p>
        </p:txBody>
      </p:sp>
      <p:sp>
        <p:nvSpPr>
          <p:cNvPr id="121" name="Shape 396">
            <a:extLst>
              <a:ext uri="{FF2B5EF4-FFF2-40B4-BE49-F238E27FC236}">
                <a16:creationId xmlns:a16="http://schemas.microsoft.com/office/drawing/2014/main" id="{C30A274F-2B78-464E-B82B-EDE5F5FE2CFA}"/>
              </a:ext>
            </a:extLst>
          </p:cNvPr>
          <p:cNvSpPr/>
          <p:nvPr/>
        </p:nvSpPr>
        <p:spPr>
          <a:xfrm>
            <a:off x="10471428" y="699300"/>
            <a:ext cx="1155141" cy="248408"/>
          </a:xfrm>
          <a:custGeom>
            <a:avLst/>
            <a:gdLst/>
            <a:ahLst/>
            <a:cxnLst/>
            <a:rect l="0" t="0" r="0" b="0"/>
            <a:pathLst>
              <a:path w="1155192" h="248412">
                <a:moveTo>
                  <a:pt x="41402" y="0"/>
                </a:moveTo>
                <a:lnTo>
                  <a:pt x="1113790" y="0"/>
                </a:lnTo>
                <a:cubicBezTo>
                  <a:pt x="1136650" y="0"/>
                  <a:pt x="1155192" y="18542"/>
                  <a:pt x="1155192" y="41402"/>
                </a:cubicBezTo>
                <a:lnTo>
                  <a:pt x="1155192" y="207010"/>
                </a:lnTo>
                <a:cubicBezTo>
                  <a:pt x="1155192" y="229870"/>
                  <a:pt x="1136650" y="248412"/>
                  <a:pt x="1113790" y="248412"/>
                </a:cubicBezTo>
                <a:lnTo>
                  <a:pt x="41402" y="248412"/>
                </a:lnTo>
                <a:cubicBezTo>
                  <a:pt x="18542" y="248412"/>
                  <a:pt x="0" y="229870"/>
                  <a:pt x="0" y="207010"/>
                </a:cubicBezTo>
                <a:lnTo>
                  <a:pt x="0" y="41402"/>
                </a:lnTo>
                <a:cubicBezTo>
                  <a:pt x="0" y="18542"/>
                  <a:pt x="18542" y="0"/>
                  <a:pt x="41402" y="0"/>
                </a:cubicBezTo>
                <a:close/>
              </a:path>
            </a:pathLst>
          </a:custGeom>
          <a:solidFill>
            <a:schemeClr val="accent1"/>
          </a:solidFill>
          <a:ln w="0" cap="flat">
            <a:miter lim="127000"/>
          </a:ln>
        </p:spPr>
        <p:style>
          <a:lnRef idx="0">
            <a:srgbClr val="000000">
              <a:alpha val="0"/>
            </a:srgbClr>
          </a:lnRef>
          <a:fillRef idx="1">
            <a:srgbClr val="62B5E5"/>
          </a:fillRef>
          <a:effectRef idx="0">
            <a:scrgbClr r="0" g="0" b="0"/>
          </a:effectRef>
          <a:fontRef idx="none"/>
        </p:style>
        <p:txBody>
          <a:bodyPr/>
          <a:lstStyle/>
          <a:p>
            <a:endParaRPr lang="en-IN"/>
          </a:p>
        </p:txBody>
      </p:sp>
      <p:sp>
        <p:nvSpPr>
          <p:cNvPr id="122" name="Rectangle 121">
            <a:extLst>
              <a:ext uri="{FF2B5EF4-FFF2-40B4-BE49-F238E27FC236}">
                <a16:creationId xmlns:a16="http://schemas.microsoft.com/office/drawing/2014/main" id="{1B3F5F37-F9CD-46DD-AC51-71F54E67A409}"/>
              </a:ext>
            </a:extLst>
          </p:cNvPr>
          <p:cNvSpPr/>
          <p:nvPr/>
        </p:nvSpPr>
        <p:spPr>
          <a:xfrm>
            <a:off x="10411579" y="735094"/>
            <a:ext cx="1236976" cy="197543"/>
          </a:xfrm>
          <a:prstGeom prst="rect">
            <a:avLst/>
          </a:prstGeom>
          <a:ln>
            <a:noFill/>
          </a:ln>
        </p:spPr>
        <p:txBody>
          <a:bodyPr vert="horz" lIns="0" tIns="0" rIns="0" bIns="0" rtlCol="0">
            <a:noAutofit/>
          </a:bodyPr>
          <a:lstStyle/>
          <a:p>
            <a:pPr marL="0" marR="0" algn="ctr">
              <a:lnSpc>
                <a:spcPct val="107000"/>
              </a:lnSpc>
              <a:spcBef>
                <a:spcPts val="0"/>
              </a:spcBef>
              <a:spcAft>
                <a:spcPts val="800"/>
              </a:spcAft>
            </a:pPr>
            <a:r>
              <a:rPr lang="en-IN" sz="1200" b="1" dirty="0">
                <a:solidFill>
                  <a:srgbClr val="FFFFFF"/>
                </a:solidFill>
                <a:effectLst/>
                <a:latin typeface="Verdana" panose="020B0604030504040204" pitchFamily="34" charset="0"/>
                <a:ea typeface="Verdana" panose="020B0604030504040204" pitchFamily="34" charset="0"/>
                <a:cs typeface="Verdana" panose="020B0604030504040204" pitchFamily="34" charset="0"/>
              </a:rPr>
              <a:t>Challenges</a:t>
            </a:r>
            <a:endParaRPr lang="en-IN" sz="11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177282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75986A-478E-4C6F-8B0B-DD0D7A084DD5}"/>
              </a:ext>
            </a:extLst>
          </p:cNvPr>
          <p:cNvSpPr/>
          <p:nvPr/>
        </p:nvSpPr>
        <p:spPr bwMode="gray">
          <a:xfrm>
            <a:off x="421873" y="1627514"/>
            <a:ext cx="5567961" cy="4454787"/>
          </a:xfrm>
          <a:prstGeom prst="rect">
            <a:avLst/>
          </a:prstGeom>
          <a:solidFill>
            <a:schemeClr val="tx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Freeform 7">
            <a:extLst>
              <a:ext uri="{FF2B5EF4-FFF2-40B4-BE49-F238E27FC236}">
                <a16:creationId xmlns:a16="http://schemas.microsoft.com/office/drawing/2014/main" id="{236DBB38-1F0A-4175-A742-5B29CAB8E89B}"/>
              </a:ext>
            </a:extLst>
          </p:cNvPr>
          <p:cNvSpPr>
            <a:spLocks/>
          </p:cNvSpPr>
          <p:nvPr/>
        </p:nvSpPr>
        <p:spPr bwMode="auto">
          <a:xfrm>
            <a:off x="7190410" y="1051821"/>
            <a:ext cx="3366719" cy="1384076"/>
          </a:xfrm>
          <a:custGeom>
            <a:avLst/>
            <a:gdLst>
              <a:gd name="T0" fmla="*/ 4420 w 4639"/>
              <a:gd name="T1" fmla="*/ 1365 h 1365"/>
              <a:gd name="T2" fmla="*/ 4639 w 4639"/>
              <a:gd name="T3" fmla="*/ 819 h 1365"/>
              <a:gd name="T4" fmla="*/ 588 w 4639"/>
              <a:gd name="T5" fmla="*/ 819 h 1365"/>
              <a:gd name="T6" fmla="*/ 0 w 4639"/>
              <a:gd name="T7" fmla="*/ 0 h 1365"/>
              <a:gd name="T8" fmla="*/ 0 w 4639"/>
              <a:gd name="T9" fmla="*/ 982 h 1365"/>
              <a:gd name="T10" fmla="*/ 588 w 4639"/>
              <a:gd name="T11" fmla="*/ 1365 h 1365"/>
              <a:gd name="T12" fmla="*/ 4420 w 4639"/>
              <a:gd name="T13" fmla="*/ 1365 h 1365"/>
            </a:gdLst>
            <a:ahLst/>
            <a:cxnLst>
              <a:cxn ang="0">
                <a:pos x="T0" y="T1"/>
              </a:cxn>
              <a:cxn ang="0">
                <a:pos x="T2" y="T3"/>
              </a:cxn>
              <a:cxn ang="0">
                <a:pos x="T4" y="T5"/>
              </a:cxn>
              <a:cxn ang="0">
                <a:pos x="T6" y="T7"/>
              </a:cxn>
              <a:cxn ang="0">
                <a:pos x="T8" y="T9"/>
              </a:cxn>
              <a:cxn ang="0">
                <a:pos x="T10" y="T11"/>
              </a:cxn>
              <a:cxn ang="0">
                <a:pos x="T12" y="T13"/>
              </a:cxn>
            </a:cxnLst>
            <a:rect l="0" t="0" r="r" b="b"/>
            <a:pathLst>
              <a:path w="4639" h="1365">
                <a:moveTo>
                  <a:pt x="4420" y="1365"/>
                </a:moveTo>
                <a:lnTo>
                  <a:pt x="4639" y="819"/>
                </a:lnTo>
                <a:lnTo>
                  <a:pt x="588" y="819"/>
                </a:lnTo>
                <a:lnTo>
                  <a:pt x="0" y="0"/>
                </a:lnTo>
                <a:lnTo>
                  <a:pt x="0" y="982"/>
                </a:lnTo>
                <a:lnTo>
                  <a:pt x="588" y="1365"/>
                </a:lnTo>
                <a:lnTo>
                  <a:pt x="4420" y="1365"/>
                </a:lnTo>
                <a:close/>
              </a:path>
            </a:pathLst>
          </a:custGeom>
          <a:solidFill>
            <a:schemeClr val="accent3">
              <a:lumMod val="20000"/>
              <a:lumOff val="8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5" name="Freeform 8">
            <a:extLst>
              <a:ext uri="{FF2B5EF4-FFF2-40B4-BE49-F238E27FC236}">
                <a16:creationId xmlns:a16="http://schemas.microsoft.com/office/drawing/2014/main" id="{A0F3710B-B04B-43F1-92AF-EA52BC7BD4B7}"/>
              </a:ext>
            </a:extLst>
          </p:cNvPr>
          <p:cNvSpPr>
            <a:spLocks/>
          </p:cNvSpPr>
          <p:nvPr/>
        </p:nvSpPr>
        <p:spPr bwMode="auto">
          <a:xfrm>
            <a:off x="7190410" y="1998821"/>
            <a:ext cx="3366719" cy="1019845"/>
          </a:xfrm>
          <a:custGeom>
            <a:avLst/>
            <a:gdLst>
              <a:gd name="T0" fmla="*/ 4420 w 4639"/>
              <a:gd name="T1" fmla="*/ 383 h 922"/>
              <a:gd name="T2" fmla="*/ 588 w 4639"/>
              <a:gd name="T3" fmla="*/ 383 h 922"/>
              <a:gd name="T4" fmla="*/ 0 w 4639"/>
              <a:gd name="T5" fmla="*/ 0 h 922"/>
              <a:gd name="T6" fmla="*/ 0 w 4639"/>
              <a:gd name="T7" fmla="*/ 678 h 922"/>
              <a:gd name="T8" fmla="*/ 588 w 4639"/>
              <a:gd name="T9" fmla="*/ 922 h 922"/>
              <a:gd name="T10" fmla="*/ 4424 w 4639"/>
              <a:gd name="T11" fmla="*/ 922 h 922"/>
              <a:gd name="T12" fmla="*/ 4639 w 4639"/>
              <a:gd name="T13" fmla="*/ 383 h 922"/>
              <a:gd name="T14" fmla="*/ 4420 w 4639"/>
              <a:gd name="T15" fmla="*/ 383 h 9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9" h="922">
                <a:moveTo>
                  <a:pt x="4420" y="383"/>
                </a:moveTo>
                <a:lnTo>
                  <a:pt x="588" y="383"/>
                </a:lnTo>
                <a:lnTo>
                  <a:pt x="0" y="0"/>
                </a:lnTo>
                <a:lnTo>
                  <a:pt x="0" y="678"/>
                </a:lnTo>
                <a:lnTo>
                  <a:pt x="588" y="922"/>
                </a:lnTo>
                <a:lnTo>
                  <a:pt x="4424" y="922"/>
                </a:lnTo>
                <a:lnTo>
                  <a:pt x="4639" y="383"/>
                </a:lnTo>
                <a:lnTo>
                  <a:pt x="4420" y="383"/>
                </a:lnTo>
              </a:path>
            </a:pathLst>
          </a:custGeom>
          <a:solidFill>
            <a:schemeClr val="bg2">
              <a:lumMod val="20000"/>
              <a:lumOff val="8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Freeform 10">
            <a:extLst>
              <a:ext uri="{FF2B5EF4-FFF2-40B4-BE49-F238E27FC236}">
                <a16:creationId xmlns:a16="http://schemas.microsoft.com/office/drawing/2014/main" id="{AE1B87C7-F34D-4593-8308-6FB299AA5C66}"/>
              </a:ext>
            </a:extLst>
          </p:cNvPr>
          <p:cNvSpPr>
            <a:spLocks/>
          </p:cNvSpPr>
          <p:nvPr/>
        </p:nvSpPr>
        <p:spPr bwMode="auto">
          <a:xfrm>
            <a:off x="7190410" y="2727282"/>
            <a:ext cx="3366719" cy="881689"/>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1">
              <a:lumMod val="65000"/>
              <a:lumOff val="35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7" name="Freeform 10">
            <a:extLst>
              <a:ext uri="{FF2B5EF4-FFF2-40B4-BE49-F238E27FC236}">
                <a16:creationId xmlns:a16="http://schemas.microsoft.com/office/drawing/2014/main" id="{8EACB77D-25CB-4870-80CA-287DDD0B4F98}"/>
              </a:ext>
            </a:extLst>
          </p:cNvPr>
          <p:cNvSpPr>
            <a:spLocks/>
          </p:cNvSpPr>
          <p:nvPr/>
        </p:nvSpPr>
        <p:spPr bwMode="auto">
          <a:xfrm>
            <a:off x="7190410" y="3310051"/>
            <a:ext cx="3366719" cy="881689"/>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1">
              <a:lumMod val="75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sz="2000" dirty="0">
              <a:latin typeface="Arial" panose="020B0604020202020204" pitchFamily="34" charset="0"/>
              <a:cs typeface="Arial" panose="020B0604020202020204" pitchFamily="34" charset="0"/>
            </a:endParaRPr>
          </a:p>
        </p:txBody>
      </p:sp>
      <p:sp>
        <p:nvSpPr>
          <p:cNvPr id="8" name="Freeform 10">
            <a:extLst>
              <a:ext uri="{FF2B5EF4-FFF2-40B4-BE49-F238E27FC236}">
                <a16:creationId xmlns:a16="http://schemas.microsoft.com/office/drawing/2014/main" id="{7BA4BD5F-EB1B-4ED7-985A-968ADBC87FDE}"/>
              </a:ext>
            </a:extLst>
          </p:cNvPr>
          <p:cNvSpPr>
            <a:spLocks/>
          </p:cNvSpPr>
          <p:nvPr/>
        </p:nvSpPr>
        <p:spPr bwMode="auto">
          <a:xfrm>
            <a:off x="7190410" y="3892819"/>
            <a:ext cx="3366719" cy="881689"/>
          </a:xfrm>
          <a:custGeom>
            <a:avLst/>
            <a:gdLst>
              <a:gd name="T0" fmla="*/ 4424 w 4635"/>
              <a:gd name="T1" fmla="*/ 244 h 780"/>
              <a:gd name="T2" fmla="*/ 588 w 4635"/>
              <a:gd name="T3" fmla="*/ 244 h 780"/>
              <a:gd name="T4" fmla="*/ 0 w 4635"/>
              <a:gd name="T5" fmla="*/ 0 h 780"/>
              <a:gd name="T6" fmla="*/ 0 w 4635"/>
              <a:gd name="T7" fmla="*/ 674 h 780"/>
              <a:gd name="T8" fmla="*/ 590 w 4635"/>
              <a:gd name="T9" fmla="*/ 780 h 780"/>
              <a:gd name="T10" fmla="*/ 4420 w 4635"/>
              <a:gd name="T11" fmla="*/ 780 h 780"/>
              <a:gd name="T12" fmla="*/ 4635 w 4635"/>
              <a:gd name="T13" fmla="*/ 244 h 780"/>
              <a:gd name="T14" fmla="*/ 4424 w 4635"/>
              <a:gd name="T15" fmla="*/ 244 h 7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5" h="780">
                <a:moveTo>
                  <a:pt x="4424" y="244"/>
                </a:moveTo>
                <a:lnTo>
                  <a:pt x="588" y="244"/>
                </a:lnTo>
                <a:lnTo>
                  <a:pt x="0" y="0"/>
                </a:lnTo>
                <a:lnTo>
                  <a:pt x="0" y="674"/>
                </a:lnTo>
                <a:lnTo>
                  <a:pt x="590" y="780"/>
                </a:lnTo>
                <a:lnTo>
                  <a:pt x="4420" y="780"/>
                </a:lnTo>
                <a:lnTo>
                  <a:pt x="4635" y="244"/>
                </a:lnTo>
                <a:lnTo>
                  <a:pt x="4424" y="244"/>
                </a:lnTo>
              </a:path>
            </a:pathLst>
          </a:custGeom>
          <a:solidFill>
            <a:schemeClr val="accent1">
              <a:lumMod val="40000"/>
              <a:lumOff val="6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sz="2400" dirty="0">
              <a:latin typeface="Arial" panose="020B0604020202020204" pitchFamily="34" charset="0"/>
              <a:cs typeface="Arial" panose="020B0604020202020204" pitchFamily="34" charset="0"/>
            </a:endParaRPr>
          </a:p>
        </p:txBody>
      </p:sp>
      <p:sp>
        <p:nvSpPr>
          <p:cNvPr id="9" name="Freeform 9">
            <a:extLst>
              <a:ext uri="{FF2B5EF4-FFF2-40B4-BE49-F238E27FC236}">
                <a16:creationId xmlns:a16="http://schemas.microsoft.com/office/drawing/2014/main" id="{75D2CF07-8F97-4ECD-A9F1-61F8B210163B}"/>
              </a:ext>
            </a:extLst>
          </p:cNvPr>
          <p:cNvSpPr>
            <a:spLocks/>
          </p:cNvSpPr>
          <p:nvPr/>
        </p:nvSpPr>
        <p:spPr bwMode="auto">
          <a:xfrm>
            <a:off x="7190408" y="4621280"/>
            <a:ext cx="3366718" cy="801307"/>
          </a:xfrm>
          <a:custGeom>
            <a:avLst/>
            <a:gdLst>
              <a:gd name="T0" fmla="*/ 4420 w 4637"/>
              <a:gd name="T1" fmla="*/ 106 h 800"/>
              <a:gd name="T2" fmla="*/ 590 w 4637"/>
              <a:gd name="T3" fmla="*/ 106 h 800"/>
              <a:gd name="T4" fmla="*/ 0 w 4637"/>
              <a:gd name="T5" fmla="*/ 0 h 800"/>
              <a:gd name="T6" fmla="*/ 0 w 4637"/>
              <a:gd name="T7" fmla="*/ 800 h 800"/>
              <a:gd name="T8" fmla="*/ 588 w 4637"/>
              <a:gd name="T9" fmla="*/ 644 h 800"/>
              <a:gd name="T10" fmla="*/ 4422 w 4637"/>
              <a:gd name="T11" fmla="*/ 644 h 800"/>
              <a:gd name="T12" fmla="*/ 4637 w 4637"/>
              <a:gd name="T13" fmla="*/ 106 h 800"/>
              <a:gd name="T14" fmla="*/ 4420 w 4637"/>
              <a:gd name="T15" fmla="*/ 106 h 8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800">
                <a:moveTo>
                  <a:pt x="4420" y="106"/>
                </a:moveTo>
                <a:lnTo>
                  <a:pt x="590" y="106"/>
                </a:lnTo>
                <a:lnTo>
                  <a:pt x="0" y="0"/>
                </a:lnTo>
                <a:lnTo>
                  <a:pt x="0" y="800"/>
                </a:lnTo>
                <a:lnTo>
                  <a:pt x="588" y="644"/>
                </a:lnTo>
                <a:lnTo>
                  <a:pt x="4422" y="644"/>
                </a:lnTo>
                <a:lnTo>
                  <a:pt x="4637" y="106"/>
                </a:lnTo>
                <a:lnTo>
                  <a:pt x="4420" y="106"/>
                </a:lnTo>
              </a:path>
            </a:pathLst>
          </a:custGeom>
          <a:solidFill>
            <a:srgbClr val="8C8C8C"/>
          </a:solidFill>
          <a:ln w="9525" cap="flat">
            <a:solidFill>
              <a:sysClr val="window" lastClr="FFFFFF"/>
            </a:solidFill>
            <a:prstDash val="solid"/>
            <a:miter lim="800000"/>
            <a:headEnd/>
            <a:tailEnd/>
          </a:ln>
        </p:spPr>
        <p:txBody>
          <a:bodyPr vert="horz" wrap="square" lIns="91440" tIns="91440" rIns="91440" bIns="91440" numCol="1" anchor="t" anchorCtr="0" compatLnSpc="1">
            <a:prstTxWarp prst="textNoShape">
              <a:avLst/>
            </a:prstTxWarp>
          </a:bodyPr>
          <a:lstStyle/>
          <a:p>
            <a:pPr>
              <a:defRPr/>
            </a:pPr>
            <a:endParaRPr lang="en-US" sz="2400" kern="0" dirty="0">
              <a:solidFill>
                <a:prstClr val="black"/>
              </a:solidFill>
              <a:latin typeface="Arial" panose="020B0604020202020204" pitchFamily="34" charset="0"/>
              <a:cs typeface="Arial" panose="020B0604020202020204" pitchFamily="34" charset="0"/>
            </a:endParaRPr>
          </a:p>
        </p:txBody>
      </p:sp>
      <p:sp>
        <p:nvSpPr>
          <p:cNvPr id="10" name="Freeform 6">
            <a:extLst>
              <a:ext uri="{FF2B5EF4-FFF2-40B4-BE49-F238E27FC236}">
                <a16:creationId xmlns:a16="http://schemas.microsoft.com/office/drawing/2014/main" id="{9C6ABDC5-36BB-40D6-B96B-B3DB6FF26849}"/>
              </a:ext>
            </a:extLst>
          </p:cNvPr>
          <p:cNvSpPr>
            <a:spLocks/>
          </p:cNvSpPr>
          <p:nvPr/>
        </p:nvSpPr>
        <p:spPr bwMode="auto">
          <a:xfrm>
            <a:off x="7190410" y="5254211"/>
            <a:ext cx="3366719" cy="1188220"/>
          </a:xfrm>
          <a:custGeom>
            <a:avLst/>
            <a:gdLst>
              <a:gd name="T0" fmla="*/ 4422 w 4637"/>
              <a:gd name="T1" fmla="*/ 0 h 1380"/>
              <a:gd name="T2" fmla="*/ 588 w 4637"/>
              <a:gd name="T3" fmla="*/ 0 h 1380"/>
              <a:gd name="T4" fmla="*/ 0 w 4637"/>
              <a:gd name="T5" fmla="*/ 156 h 1380"/>
              <a:gd name="T6" fmla="*/ 0 w 4637"/>
              <a:gd name="T7" fmla="*/ 1380 h 1380"/>
              <a:gd name="T8" fmla="*/ 588 w 4637"/>
              <a:gd name="T9" fmla="*/ 553 h 1380"/>
              <a:gd name="T10" fmla="*/ 4417 w 4637"/>
              <a:gd name="T11" fmla="*/ 553 h 1380"/>
              <a:gd name="T12" fmla="*/ 4637 w 4637"/>
              <a:gd name="T13" fmla="*/ 0 h 1380"/>
              <a:gd name="T14" fmla="*/ 4422 w 4637"/>
              <a:gd name="T15" fmla="*/ 0 h 13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7" h="1380">
                <a:moveTo>
                  <a:pt x="4422" y="0"/>
                </a:moveTo>
                <a:lnTo>
                  <a:pt x="588" y="0"/>
                </a:lnTo>
                <a:lnTo>
                  <a:pt x="0" y="156"/>
                </a:lnTo>
                <a:lnTo>
                  <a:pt x="0" y="1380"/>
                </a:lnTo>
                <a:lnTo>
                  <a:pt x="588" y="553"/>
                </a:lnTo>
                <a:lnTo>
                  <a:pt x="4417" y="553"/>
                </a:lnTo>
                <a:lnTo>
                  <a:pt x="4637" y="0"/>
                </a:lnTo>
                <a:lnTo>
                  <a:pt x="4422" y="0"/>
                </a:lnTo>
              </a:path>
            </a:pathLst>
          </a:custGeom>
          <a:solidFill>
            <a:srgbClr val="9DD4CF"/>
          </a:solidFill>
          <a:ln w="9525" cap="flat">
            <a:solidFill>
              <a:sysClr val="window" lastClr="FFFFFF"/>
            </a:solidFill>
            <a:prstDash val="solid"/>
            <a:miter lim="800000"/>
            <a:headEnd/>
            <a:tailEnd/>
          </a:ln>
        </p:spPr>
        <p:txBody>
          <a:bodyPr vert="horz" wrap="square" lIns="91440" tIns="91440" rIns="91440" bIns="91440" numCol="1" anchor="t" anchorCtr="0" compatLnSpc="1">
            <a:prstTxWarp prst="textNoShape">
              <a:avLst/>
            </a:prstTxWarp>
          </a:bodyPr>
          <a:lstStyle/>
          <a:p>
            <a:pPr>
              <a:defRPr/>
            </a:pPr>
            <a:endParaRPr lang="en-US" kern="0" dirty="0">
              <a:solidFill>
                <a:prstClr val="black"/>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EB4DE79-052C-492A-867F-AA6886B77505}"/>
              </a:ext>
            </a:extLst>
          </p:cNvPr>
          <p:cNvSpPr/>
          <p:nvPr/>
        </p:nvSpPr>
        <p:spPr>
          <a:xfrm>
            <a:off x="10589197" y="1935595"/>
            <a:ext cx="437076" cy="437076"/>
          </a:xfrm>
          <a:prstGeom prst="ellipse">
            <a:avLst/>
          </a:prstGeom>
          <a:solidFill>
            <a:schemeClr val="accent3">
              <a:lumMod val="20000"/>
              <a:lumOff val="8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26F90D7E-9CF5-45B4-8F5C-2A4E2B8F887C}"/>
              </a:ext>
            </a:extLst>
          </p:cNvPr>
          <p:cNvSpPr/>
          <p:nvPr/>
        </p:nvSpPr>
        <p:spPr>
          <a:xfrm>
            <a:off x="10589197" y="2492478"/>
            <a:ext cx="437076" cy="437076"/>
          </a:xfrm>
          <a:prstGeom prst="ellipse">
            <a:avLst/>
          </a:prstGeom>
          <a:solidFill>
            <a:schemeClr val="tx2">
              <a:lumMod val="9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8BBC21DD-84DC-426C-A482-61B4A247AE3E}"/>
              </a:ext>
            </a:extLst>
          </p:cNvPr>
          <p:cNvSpPr/>
          <p:nvPr/>
        </p:nvSpPr>
        <p:spPr>
          <a:xfrm>
            <a:off x="10589197" y="3049362"/>
            <a:ext cx="437076" cy="437076"/>
          </a:xfrm>
          <a:prstGeom prst="ellipse">
            <a:avLst/>
          </a:prstGeom>
          <a:solidFill>
            <a:schemeClr val="accent1">
              <a:lumMod val="65000"/>
              <a:lumOff val="35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FC2EC86D-8041-4506-AC03-B7051213F667}"/>
              </a:ext>
            </a:extLst>
          </p:cNvPr>
          <p:cNvSpPr/>
          <p:nvPr/>
        </p:nvSpPr>
        <p:spPr>
          <a:xfrm>
            <a:off x="10589197" y="3606245"/>
            <a:ext cx="437076" cy="437076"/>
          </a:xfrm>
          <a:prstGeom prst="ellipse">
            <a:avLst/>
          </a:prstGeom>
          <a:solidFill>
            <a:schemeClr val="accent1">
              <a:lumMod val="75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77C1E56-2E4A-483C-AF9C-FDE45229DDAC}"/>
              </a:ext>
            </a:extLst>
          </p:cNvPr>
          <p:cNvSpPr/>
          <p:nvPr/>
        </p:nvSpPr>
        <p:spPr>
          <a:xfrm>
            <a:off x="10589197" y="4163129"/>
            <a:ext cx="437076" cy="437076"/>
          </a:xfrm>
          <a:prstGeom prst="ellipse">
            <a:avLst/>
          </a:prstGeom>
          <a:solidFill>
            <a:schemeClr val="accent1">
              <a:lumMod val="50000"/>
            </a:schemeClr>
          </a:solidFill>
          <a:ln w="9525" cap="flat">
            <a:solidFill>
              <a:schemeClr val="bg1"/>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32853F97-C63A-4986-827E-CDC69013EB5D}"/>
              </a:ext>
            </a:extLst>
          </p:cNvPr>
          <p:cNvSpPr/>
          <p:nvPr/>
        </p:nvSpPr>
        <p:spPr>
          <a:xfrm>
            <a:off x="10589197" y="4720012"/>
            <a:ext cx="437076" cy="437076"/>
          </a:xfrm>
          <a:prstGeom prst="ellipse">
            <a:avLst/>
          </a:prstGeom>
          <a:solidFill>
            <a:srgbClr val="8C8C8C"/>
          </a:solidFill>
          <a:ln w="9525" cap="flat">
            <a:solidFill>
              <a:sysClr val="window" lastClr="FFFFFF"/>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kern="0" dirty="0">
              <a:solidFill>
                <a:prstClr val="black"/>
              </a:solidFill>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EF0DBAAC-FC5B-499F-9438-2A342C146881}"/>
              </a:ext>
            </a:extLst>
          </p:cNvPr>
          <p:cNvSpPr/>
          <p:nvPr/>
        </p:nvSpPr>
        <p:spPr>
          <a:xfrm>
            <a:off x="10589197" y="5276894"/>
            <a:ext cx="437076" cy="437076"/>
          </a:xfrm>
          <a:prstGeom prst="ellipse">
            <a:avLst/>
          </a:prstGeom>
          <a:solidFill>
            <a:srgbClr val="9DD4CF"/>
          </a:solidFill>
          <a:ln w="9525" cap="flat">
            <a:solidFill>
              <a:sysClr val="window" lastClr="FFFFFF"/>
            </a:solidFill>
            <a:prstDash val="solid"/>
            <a:miter lim="800000"/>
            <a:headEnd/>
            <a:tailEnd/>
          </a:ln>
        </p:spPr>
        <p:txBody>
          <a:bodyPr vert="horz" wrap="square" lIns="91440" tIns="91440" rIns="91440" bIns="91440" numCol="1" anchor="t" anchorCtr="0" compatLnSpc="1">
            <a:prstTxWarp prst="textNoShape">
              <a:avLst/>
            </a:prstTxWarp>
          </a:bodyPr>
          <a:lstStyle/>
          <a:p>
            <a:endParaRPr lang="en-US" kern="0" dirty="0">
              <a:solidFill>
                <a:prstClr val="black"/>
              </a:solidFill>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A2B7698-0C77-4DDB-AF51-3364055C1B74}"/>
              </a:ext>
            </a:extLst>
          </p:cNvPr>
          <p:cNvSpPr/>
          <p:nvPr/>
        </p:nvSpPr>
        <p:spPr>
          <a:xfrm>
            <a:off x="7864191" y="1899870"/>
            <a:ext cx="2718205" cy="511438"/>
          </a:xfrm>
          <a:prstGeom prst="rect">
            <a:avLst/>
          </a:prstGeom>
          <a:solidFill>
            <a:schemeClr val="accent3">
              <a:lumMod val="20000"/>
              <a:lumOff val="80000"/>
            </a:schemeClr>
          </a:solidFill>
        </p:spPr>
        <p:txBody>
          <a:bodyPr wrap="square" anchor="ctr">
            <a:noAutofit/>
          </a:bodyPr>
          <a:lstStyle/>
          <a:p>
            <a:pPr algn="ctr">
              <a:defRPr/>
            </a:pPr>
            <a:r>
              <a:rPr lang="en-US" sz="900" b="1" kern="0" dirty="0">
                <a:solidFill>
                  <a:schemeClr val="bg1"/>
                </a:solidFill>
                <a:latin typeface="Arial" panose="020B0604020202020204" pitchFamily="34" charset="0"/>
                <a:cs typeface="Arial" panose="020B0604020202020204" pitchFamily="34" charset="0"/>
              </a:rPr>
              <a:t>Industry Information Models</a:t>
            </a:r>
          </a:p>
        </p:txBody>
      </p:sp>
      <p:sp>
        <p:nvSpPr>
          <p:cNvPr id="19" name="Rectangle 18">
            <a:extLst>
              <a:ext uri="{FF2B5EF4-FFF2-40B4-BE49-F238E27FC236}">
                <a16:creationId xmlns:a16="http://schemas.microsoft.com/office/drawing/2014/main" id="{BBC14D72-65A4-478F-AE8B-99D319D400D0}"/>
              </a:ext>
            </a:extLst>
          </p:cNvPr>
          <p:cNvSpPr/>
          <p:nvPr/>
        </p:nvSpPr>
        <p:spPr>
          <a:xfrm>
            <a:off x="7730841" y="2425002"/>
            <a:ext cx="2718205" cy="588395"/>
          </a:xfrm>
          <a:prstGeom prst="rect">
            <a:avLst/>
          </a:prstGeom>
          <a:solidFill>
            <a:schemeClr val="bg2">
              <a:lumMod val="20000"/>
              <a:lumOff val="80000"/>
            </a:schemeClr>
          </a:solidFill>
        </p:spPr>
        <p:txBody>
          <a:bodyPr wrap="square" anchor="ctr">
            <a:noAutofit/>
          </a:bodyPr>
          <a:lstStyle/>
          <a:p>
            <a:pPr algn="ctr"/>
            <a:r>
              <a:rPr lang="en-US" sz="900" b="1" kern="0" dirty="0">
                <a:solidFill>
                  <a:schemeClr val="bg1"/>
                </a:solidFill>
                <a:latin typeface="Arial" panose="020B0604020202020204" pitchFamily="34" charset="0"/>
                <a:cs typeface="Arial" panose="020B0604020202020204" pitchFamily="34" charset="0"/>
              </a:rPr>
              <a:t>Data Management for Master Data, Operational Data, Semi and Unstructured Data</a:t>
            </a:r>
          </a:p>
        </p:txBody>
      </p:sp>
      <p:sp>
        <p:nvSpPr>
          <p:cNvPr id="20" name="Rectangle 19">
            <a:extLst>
              <a:ext uri="{FF2B5EF4-FFF2-40B4-BE49-F238E27FC236}">
                <a16:creationId xmlns:a16="http://schemas.microsoft.com/office/drawing/2014/main" id="{F9DD0A42-E8C1-4289-A97C-3EC9907BCE81}"/>
              </a:ext>
            </a:extLst>
          </p:cNvPr>
          <p:cNvSpPr/>
          <p:nvPr/>
        </p:nvSpPr>
        <p:spPr>
          <a:xfrm>
            <a:off x="7864191" y="3596695"/>
            <a:ext cx="2718205" cy="566434"/>
          </a:xfrm>
          <a:prstGeom prst="rect">
            <a:avLst/>
          </a:prstGeom>
        </p:spPr>
        <p:txBody>
          <a:bodyPr wrap="square" anchor="ctr">
            <a:noAutofit/>
          </a:bodyPr>
          <a:lstStyle/>
          <a:p>
            <a:pPr algn="ctr"/>
            <a:r>
              <a:rPr lang="en-US" sz="900" b="1" kern="0" dirty="0">
                <a:solidFill>
                  <a:schemeClr val="bg1"/>
                </a:solidFill>
                <a:latin typeface="Arial" panose="020B0604020202020204" pitchFamily="34" charset="0"/>
                <a:cs typeface="Arial" panose="020B0604020202020204" pitchFamily="34" charset="0"/>
              </a:rPr>
              <a:t>Data Quality</a:t>
            </a:r>
          </a:p>
        </p:txBody>
      </p:sp>
      <p:sp>
        <p:nvSpPr>
          <p:cNvPr id="21" name="Rectangle 20">
            <a:extLst>
              <a:ext uri="{FF2B5EF4-FFF2-40B4-BE49-F238E27FC236}">
                <a16:creationId xmlns:a16="http://schemas.microsoft.com/office/drawing/2014/main" id="{AD0D23EF-D18A-4ED9-AF40-9833A596CA31}"/>
              </a:ext>
            </a:extLst>
          </p:cNvPr>
          <p:cNvSpPr/>
          <p:nvPr/>
        </p:nvSpPr>
        <p:spPr>
          <a:xfrm>
            <a:off x="7864191" y="4183279"/>
            <a:ext cx="2718205" cy="536733"/>
          </a:xfrm>
          <a:prstGeom prst="rect">
            <a:avLst/>
          </a:prstGeom>
          <a:solidFill>
            <a:schemeClr val="accent1">
              <a:lumMod val="40000"/>
              <a:lumOff val="60000"/>
            </a:schemeClr>
          </a:solidFill>
        </p:spPr>
        <p:txBody>
          <a:bodyPr wrap="square" anchor="ctr">
            <a:noAutofit/>
          </a:bodyPr>
          <a:lstStyle/>
          <a:p>
            <a:pPr algn="ctr"/>
            <a:r>
              <a:rPr lang="en-US" sz="900" b="1" kern="0" dirty="0">
                <a:solidFill>
                  <a:schemeClr val="bg1"/>
                </a:solidFill>
                <a:latin typeface="Arial" panose="020B0604020202020204" pitchFamily="34" charset="0"/>
                <a:cs typeface="Arial" panose="020B0604020202020204" pitchFamily="34" charset="0"/>
              </a:rPr>
              <a:t>Data Governance</a:t>
            </a:r>
          </a:p>
        </p:txBody>
      </p:sp>
      <p:sp>
        <p:nvSpPr>
          <p:cNvPr id="22" name="Rectangle 21">
            <a:extLst>
              <a:ext uri="{FF2B5EF4-FFF2-40B4-BE49-F238E27FC236}">
                <a16:creationId xmlns:a16="http://schemas.microsoft.com/office/drawing/2014/main" id="{06AF544D-A1C4-43DD-B22C-D3B455DCCECB}"/>
              </a:ext>
            </a:extLst>
          </p:cNvPr>
          <p:cNvSpPr/>
          <p:nvPr/>
        </p:nvSpPr>
        <p:spPr>
          <a:xfrm>
            <a:off x="7864191" y="4743895"/>
            <a:ext cx="2718205" cy="510316"/>
          </a:xfrm>
          <a:prstGeom prst="rect">
            <a:avLst/>
          </a:prstGeom>
        </p:spPr>
        <p:txBody>
          <a:bodyPr wrap="square" anchor="ctr">
            <a:noAutofit/>
          </a:bodyPr>
          <a:lstStyle/>
          <a:p>
            <a:pPr algn="ctr"/>
            <a:r>
              <a:rPr lang="en-US" sz="900" b="1" kern="0" dirty="0">
                <a:solidFill>
                  <a:schemeClr val="bg1"/>
                </a:solidFill>
                <a:latin typeface="Arial" panose="020B0604020202020204" pitchFamily="34" charset="0"/>
                <a:cs typeface="Arial" panose="020B0604020202020204" pitchFamily="34" charset="0"/>
              </a:rPr>
              <a:t>Data Security for Advanced Analytics</a:t>
            </a:r>
          </a:p>
        </p:txBody>
      </p:sp>
      <p:sp>
        <p:nvSpPr>
          <p:cNvPr id="23" name="Freeform 48">
            <a:extLst>
              <a:ext uri="{FF2B5EF4-FFF2-40B4-BE49-F238E27FC236}">
                <a16:creationId xmlns:a16="http://schemas.microsoft.com/office/drawing/2014/main" id="{26BE9DDF-4576-4995-8041-A90CA5AD26C5}"/>
              </a:ext>
            </a:extLst>
          </p:cNvPr>
          <p:cNvSpPr>
            <a:spLocks noChangeAspect="1"/>
          </p:cNvSpPr>
          <p:nvPr/>
        </p:nvSpPr>
        <p:spPr bwMode="auto">
          <a:xfrm>
            <a:off x="10716583" y="2627488"/>
            <a:ext cx="182304" cy="174525"/>
          </a:xfrm>
          <a:custGeom>
            <a:avLst/>
            <a:gdLst>
              <a:gd name="T0" fmla="*/ 2566 w 3726"/>
              <a:gd name="T1" fmla="*/ 30 h 3567"/>
              <a:gd name="T2" fmla="*/ 2737 w 3726"/>
              <a:gd name="T3" fmla="*/ 147 h 3567"/>
              <a:gd name="T4" fmla="*/ 2834 w 3726"/>
              <a:gd name="T5" fmla="*/ 331 h 3567"/>
              <a:gd name="T6" fmla="*/ 2834 w 3726"/>
              <a:gd name="T7" fmla="*/ 547 h 3567"/>
              <a:gd name="T8" fmla="*/ 2737 w 3726"/>
              <a:gd name="T9" fmla="*/ 731 h 3567"/>
              <a:gd name="T10" fmla="*/ 2566 w 3726"/>
              <a:gd name="T11" fmla="*/ 849 h 3567"/>
              <a:gd name="T12" fmla="*/ 2372 w 3726"/>
              <a:gd name="T13" fmla="*/ 877 h 3567"/>
              <a:gd name="T14" fmla="*/ 2230 w 3726"/>
              <a:gd name="T15" fmla="*/ 1399 h 3567"/>
              <a:gd name="T16" fmla="*/ 2345 w 3726"/>
              <a:gd name="T17" fmla="*/ 1598 h 3567"/>
              <a:gd name="T18" fmla="*/ 2370 w 3726"/>
              <a:gd name="T19" fmla="*/ 1835 h 3567"/>
              <a:gd name="T20" fmla="*/ 2299 w 3726"/>
              <a:gd name="T21" fmla="*/ 2054 h 3567"/>
              <a:gd name="T22" fmla="*/ 2797 w 3726"/>
              <a:gd name="T23" fmla="*/ 2263 h 3567"/>
              <a:gd name="T24" fmla="*/ 3050 w 3726"/>
              <a:gd name="T25" fmla="*/ 2215 h 3567"/>
              <a:gd name="T26" fmla="*/ 3313 w 3726"/>
              <a:gd name="T27" fmla="*/ 2268 h 3567"/>
              <a:gd name="T28" fmla="*/ 3528 w 3726"/>
              <a:gd name="T29" fmla="*/ 2412 h 3567"/>
              <a:gd name="T30" fmla="*/ 3673 w 3726"/>
              <a:gd name="T31" fmla="*/ 2627 h 3567"/>
              <a:gd name="T32" fmla="*/ 3726 w 3726"/>
              <a:gd name="T33" fmla="*/ 2890 h 3567"/>
              <a:gd name="T34" fmla="*/ 3673 w 3726"/>
              <a:gd name="T35" fmla="*/ 3153 h 3567"/>
              <a:gd name="T36" fmla="*/ 3528 w 3726"/>
              <a:gd name="T37" fmla="*/ 3369 h 3567"/>
              <a:gd name="T38" fmla="*/ 3313 w 3726"/>
              <a:gd name="T39" fmla="*/ 3514 h 3567"/>
              <a:gd name="T40" fmla="*/ 3050 w 3726"/>
              <a:gd name="T41" fmla="*/ 3567 h 3567"/>
              <a:gd name="T42" fmla="*/ 2787 w 3726"/>
              <a:gd name="T43" fmla="*/ 3514 h 3567"/>
              <a:gd name="T44" fmla="*/ 2571 w 3726"/>
              <a:gd name="T45" fmla="*/ 3369 h 3567"/>
              <a:gd name="T46" fmla="*/ 2426 w 3726"/>
              <a:gd name="T47" fmla="*/ 3153 h 3567"/>
              <a:gd name="T48" fmla="*/ 2373 w 3726"/>
              <a:gd name="T49" fmla="*/ 2890 h 3567"/>
              <a:gd name="T50" fmla="*/ 2419 w 3726"/>
              <a:gd name="T51" fmla="*/ 2644 h 3567"/>
              <a:gd name="T52" fmla="*/ 2089 w 3726"/>
              <a:gd name="T53" fmla="*/ 2263 h 3567"/>
              <a:gd name="T54" fmla="*/ 1870 w 3726"/>
              <a:gd name="T55" fmla="*/ 2334 h 3567"/>
              <a:gd name="T56" fmla="*/ 1635 w 3726"/>
              <a:gd name="T57" fmla="*/ 2310 h 3567"/>
              <a:gd name="T58" fmla="*/ 1439 w 3726"/>
              <a:gd name="T59" fmla="*/ 2197 h 3567"/>
              <a:gd name="T60" fmla="*/ 1303 w 3726"/>
              <a:gd name="T61" fmla="*/ 2018 h 3567"/>
              <a:gd name="T62" fmla="*/ 838 w 3726"/>
              <a:gd name="T63" fmla="*/ 2258 h 3567"/>
              <a:gd name="T64" fmla="*/ 719 w 3726"/>
              <a:gd name="T65" fmla="*/ 2412 h 3567"/>
              <a:gd name="T66" fmla="*/ 542 w 3726"/>
              <a:gd name="T67" fmla="*/ 2500 h 3567"/>
              <a:gd name="T68" fmla="*/ 331 w 3726"/>
              <a:gd name="T69" fmla="*/ 2499 h 3567"/>
              <a:gd name="T70" fmla="*/ 148 w 3726"/>
              <a:gd name="T71" fmla="*/ 2402 h 3567"/>
              <a:gd name="T72" fmla="*/ 29 w 3726"/>
              <a:gd name="T73" fmla="*/ 2233 h 3567"/>
              <a:gd name="T74" fmla="*/ 3 w 3726"/>
              <a:gd name="T75" fmla="*/ 2018 h 3567"/>
              <a:gd name="T76" fmla="*/ 79 w 3726"/>
              <a:gd name="T77" fmla="*/ 1823 h 3567"/>
              <a:gd name="T78" fmla="*/ 233 w 3726"/>
              <a:gd name="T79" fmla="*/ 1686 h 3567"/>
              <a:gd name="T80" fmla="*/ 440 w 3726"/>
              <a:gd name="T81" fmla="*/ 1634 h 3567"/>
              <a:gd name="T82" fmla="*/ 650 w 3726"/>
              <a:gd name="T83" fmla="*/ 1687 h 3567"/>
              <a:gd name="T84" fmla="*/ 805 w 3726"/>
              <a:gd name="T85" fmla="*/ 1829 h 3567"/>
              <a:gd name="T86" fmla="*/ 1251 w 3726"/>
              <a:gd name="T87" fmla="*/ 1713 h 3567"/>
              <a:gd name="T88" fmla="*/ 1324 w 3726"/>
              <a:gd name="T89" fmla="*/ 1490 h 3567"/>
              <a:gd name="T90" fmla="*/ 1478 w 3726"/>
              <a:gd name="T91" fmla="*/ 1321 h 3567"/>
              <a:gd name="T92" fmla="*/ 1689 w 3726"/>
              <a:gd name="T93" fmla="*/ 1225 h 3567"/>
              <a:gd name="T94" fmla="*/ 1926 w 3726"/>
              <a:gd name="T95" fmla="*/ 1224 h 3567"/>
              <a:gd name="T96" fmla="*/ 2022 w 3726"/>
              <a:gd name="T97" fmla="*/ 648 h 3567"/>
              <a:gd name="T98" fmla="*/ 1969 w 3726"/>
              <a:gd name="T99" fmla="*/ 440 h 3567"/>
              <a:gd name="T100" fmla="*/ 2021 w 3726"/>
              <a:gd name="T101" fmla="*/ 233 h 3567"/>
              <a:gd name="T102" fmla="*/ 2157 w 3726"/>
              <a:gd name="T103" fmla="*/ 78 h 3567"/>
              <a:gd name="T104" fmla="*/ 2353 w 3726"/>
              <a:gd name="T105" fmla="*/ 4 h 3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6" h="3567">
                <a:moveTo>
                  <a:pt x="2408" y="0"/>
                </a:moveTo>
                <a:lnTo>
                  <a:pt x="2463" y="4"/>
                </a:lnTo>
                <a:lnTo>
                  <a:pt x="2517" y="14"/>
                </a:lnTo>
                <a:lnTo>
                  <a:pt x="2566" y="30"/>
                </a:lnTo>
                <a:lnTo>
                  <a:pt x="2615" y="51"/>
                </a:lnTo>
                <a:lnTo>
                  <a:pt x="2659" y="78"/>
                </a:lnTo>
                <a:lnTo>
                  <a:pt x="2700" y="111"/>
                </a:lnTo>
                <a:lnTo>
                  <a:pt x="2737" y="147"/>
                </a:lnTo>
                <a:lnTo>
                  <a:pt x="2769" y="188"/>
                </a:lnTo>
                <a:lnTo>
                  <a:pt x="2796" y="233"/>
                </a:lnTo>
                <a:lnTo>
                  <a:pt x="2818" y="280"/>
                </a:lnTo>
                <a:lnTo>
                  <a:pt x="2834" y="331"/>
                </a:lnTo>
                <a:lnTo>
                  <a:pt x="2844" y="384"/>
                </a:lnTo>
                <a:lnTo>
                  <a:pt x="2848" y="440"/>
                </a:lnTo>
                <a:lnTo>
                  <a:pt x="2844" y="494"/>
                </a:lnTo>
                <a:lnTo>
                  <a:pt x="2834" y="547"/>
                </a:lnTo>
                <a:lnTo>
                  <a:pt x="2818" y="598"/>
                </a:lnTo>
                <a:lnTo>
                  <a:pt x="2796" y="645"/>
                </a:lnTo>
                <a:lnTo>
                  <a:pt x="2769" y="690"/>
                </a:lnTo>
                <a:lnTo>
                  <a:pt x="2737" y="731"/>
                </a:lnTo>
                <a:lnTo>
                  <a:pt x="2700" y="767"/>
                </a:lnTo>
                <a:lnTo>
                  <a:pt x="2659" y="800"/>
                </a:lnTo>
                <a:lnTo>
                  <a:pt x="2615" y="827"/>
                </a:lnTo>
                <a:lnTo>
                  <a:pt x="2566" y="849"/>
                </a:lnTo>
                <a:lnTo>
                  <a:pt x="2517" y="866"/>
                </a:lnTo>
                <a:lnTo>
                  <a:pt x="2463" y="875"/>
                </a:lnTo>
                <a:lnTo>
                  <a:pt x="2408" y="878"/>
                </a:lnTo>
                <a:lnTo>
                  <a:pt x="2372" y="877"/>
                </a:lnTo>
                <a:lnTo>
                  <a:pt x="2337" y="872"/>
                </a:lnTo>
                <a:lnTo>
                  <a:pt x="2145" y="1322"/>
                </a:lnTo>
                <a:lnTo>
                  <a:pt x="2189" y="1359"/>
                </a:lnTo>
                <a:lnTo>
                  <a:pt x="2230" y="1399"/>
                </a:lnTo>
                <a:lnTo>
                  <a:pt x="2266" y="1444"/>
                </a:lnTo>
                <a:lnTo>
                  <a:pt x="2296" y="1493"/>
                </a:lnTo>
                <a:lnTo>
                  <a:pt x="2323" y="1543"/>
                </a:lnTo>
                <a:lnTo>
                  <a:pt x="2345" y="1598"/>
                </a:lnTo>
                <a:lnTo>
                  <a:pt x="2360" y="1654"/>
                </a:lnTo>
                <a:lnTo>
                  <a:pt x="2370" y="1714"/>
                </a:lnTo>
                <a:lnTo>
                  <a:pt x="2373" y="1775"/>
                </a:lnTo>
                <a:lnTo>
                  <a:pt x="2370" y="1835"/>
                </a:lnTo>
                <a:lnTo>
                  <a:pt x="2361" y="1894"/>
                </a:lnTo>
                <a:lnTo>
                  <a:pt x="2345" y="1950"/>
                </a:lnTo>
                <a:lnTo>
                  <a:pt x="2324" y="2003"/>
                </a:lnTo>
                <a:lnTo>
                  <a:pt x="2299" y="2054"/>
                </a:lnTo>
                <a:lnTo>
                  <a:pt x="2634" y="2357"/>
                </a:lnTo>
                <a:lnTo>
                  <a:pt x="2685" y="2321"/>
                </a:lnTo>
                <a:lnTo>
                  <a:pt x="2739" y="2289"/>
                </a:lnTo>
                <a:lnTo>
                  <a:pt x="2797" y="2263"/>
                </a:lnTo>
                <a:lnTo>
                  <a:pt x="2857" y="2242"/>
                </a:lnTo>
                <a:lnTo>
                  <a:pt x="2919" y="2227"/>
                </a:lnTo>
                <a:lnTo>
                  <a:pt x="2983" y="2217"/>
                </a:lnTo>
                <a:lnTo>
                  <a:pt x="3050" y="2215"/>
                </a:lnTo>
                <a:lnTo>
                  <a:pt x="3119" y="2218"/>
                </a:lnTo>
                <a:lnTo>
                  <a:pt x="3186" y="2228"/>
                </a:lnTo>
                <a:lnTo>
                  <a:pt x="3251" y="2244"/>
                </a:lnTo>
                <a:lnTo>
                  <a:pt x="3313" y="2268"/>
                </a:lnTo>
                <a:lnTo>
                  <a:pt x="3372" y="2296"/>
                </a:lnTo>
                <a:lnTo>
                  <a:pt x="3427" y="2330"/>
                </a:lnTo>
                <a:lnTo>
                  <a:pt x="3481" y="2368"/>
                </a:lnTo>
                <a:lnTo>
                  <a:pt x="3528" y="2412"/>
                </a:lnTo>
                <a:lnTo>
                  <a:pt x="3572" y="2460"/>
                </a:lnTo>
                <a:lnTo>
                  <a:pt x="3610" y="2513"/>
                </a:lnTo>
                <a:lnTo>
                  <a:pt x="3644" y="2568"/>
                </a:lnTo>
                <a:lnTo>
                  <a:pt x="3673" y="2627"/>
                </a:lnTo>
                <a:lnTo>
                  <a:pt x="3696" y="2689"/>
                </a:lnTo>
                <a:lnTo>
                  <a:pt x="3712" y="2755"/>
                </a:lnTo>
                <a:lnTo>
                  <a:pt x="3722" y="2821"/>
                </a:lnTo>
                <a:lnTo>
                  <a:pt x="3726" y="2890"/>
                </a:lnTo>
                <a:lnTo>
                  <a:pt x="3722" y="2960"/>
                </a:lnTo>
                <a:lnTo>
                  <a:pt x="3712" y="3027"/>
                </a:lnTo>
                <a:lnTo>
                  <a:pt x="3696" y="3091"/>
                </a:lnTo>
                <a:lnTo>
                  <a:pt x="3673" y="3153"/>
                </a:lnTo>
                <a:lnTo>
                  <a:pt x="3644" y="3213"/>
                </a:lnTo>
                <a:lnTo>
                  <a:pt x="3610" y="3269"/>
                </a:lnTo>
                <a:lnTo>
                  <a:pt x="3572" y="3321"/>
                </a:lnTo>
                <a:lnTo>
                  <a:pt x="3528" y="3369"/>
                </a:lnTo>
                <a:lnTo>
                  <a:pt x="3481" y="3412"/>
                </a:lnTo>
                <a:lnTo>
                  <a:pt x="3427" y="3452"/>
                </a:lnTo>
                <a:lnTo>
                  <a:pt x="3372" y="3486"/>
                </a:lnTo>
                <a:lnTo>
                  <a:pt x="3313" y="3514"/>
                </a:lnTo>
                <a:lnTo>
                  <a:pt x="3251" y="3536"/>
                </a:lnTo>
                <a:lnTo>
                  <a:pt x="3186" y="3553"/>
                </a:lnTo>
                <a:lnTo>
                  <a:pt x="3119" y="3564"/>
                </a:lnTo>
                <a:lnTo>
                  <a:pt x="3050" y="3567"/>
                </a:lnTo>
                <a:lnTo>
                  <a:pt x="2980" y="3564"/>
                </a:lnTo>
                <a:lnTo>
                  <a:pt x="2913" y="3553"/>
                </a:lnTo>
                <a:lnTo>
                  <a:pt x="2849" y="3536"/>
                </a:lnTo>
                <a:lnTo>
                  <a:pt x="2787" y="3514"/>
                </a:lnTo>
                <a:lnTo>
                  <a:pt x="2727" y="3486"/>
                </a:lnTo>
                <a:lnTo>
                  <a:pt x="2671" y="3452"/>
                </a:lnTo>
                <a:lnTo>
                  <a:pt x="2619" y="3412"/>
                </a:lnTo>
                <a:lnTo>
                  <a:pt x="2571" y="3369"/>
                </a:lnTo>
                <a:lnTo>
                  <a:pt x="2528" y="3321"/>
                </a:lnTo>
                <a:lnTo>
                  <a:pt x="2488" y="3269"/>
                </a:lnTo>
                <a:lnTo>
                  <a:pt x="2454" y="3213"/>
                </a:lnTo>
                <a:lnTo>
                  <a:pt x="2426" y="3153"/>
                </a:lnTo>
                <a:lnTo>
                  <a:pt x="2404" y="3091"/>
                </a:lnTo>
                <a:lnTo>
                  <a:pt x="2387" y="3027"/>
                </a:lnTo>
                <a:lnTo>
                  <a:pt x="2376" y="2960"/>
                </a:lnTo>
                <a:lnTo>
                  <a:pt x="2373" y="2890"/>
                </a:lnTo>
                <a:lnTo>
                  <a:pt x="2375" y="2826"/>
                </a:lnTo>
                <a:lnTo>
                  <a:pt x="2384" y="2764"/>
                </a:lnTo>
                <a:lnTo>
                  <a:pt x="2399" y="2703"/>
                </a:lnTo>
                <a:lnTo>
                  <a:pt x="2419" y="2644"/>
                </a:lnTo>
                <a:lnTo>
                  <a:pt x="2444" y="2589"/>
                </a:lnTo>
                <a:lnTo>
                  <a:pt x="2474" y="2535"/>
                </a:lnTo>
                <a:lnTo>
                  <a:pt x="2137" y="2233"/>
                </a:lnTo>
                <a:lnTo>
                  <a:pt x="2089" y="2263"/>
                </a:lnTo>
                <a:lnTo>
                  <a:pt x="2039" y="2289"/>
                </a:lnTo>
                <a:lnTo>
                  <a:pt x="1984" y="2310"/>
                </a:lnTo>
                <a:lnTo>
                  <a:pt x="1929" y="2324"/>
                </a:lnTo>
                <a:lnTo>
                  <a:pt x="1870" y="2334"/>
                </a:lnTo>
                <a:lnTo>
                  <a:pt x="1810" y="2337"/>
                </a:lnTo>
                <a:lnTo>
                  <a:pt x="1750" y="2334"/>
                </a:lnTo>
                <a:lnTo>
                  <a:pt x="1692" y="2324"/>
                </a:lnTo>
                <a:lnTo>
                  <a:pt x="1635" y="2310"/>
                </a:lnTo>
                <a:lnTo>
                  <a:pt x="1582" y="2289"/>
                </a:lnTo>
                <a:lnTo>
                  <a:pt x="1531" y="2263"/>
                </a:lnTo>
                <a:lnTo>
                  <a:pt x="1484" y="2233"/>
                </a:lnTo>
                <a:lnTo>
                  <a:pt x="1439" y="2197"/>
                </a:lnTo>
                <a:lnTo>
                  <a:pt x="1399" y="2158"/>
                </a:lnTo>
                <a:lnTo>
                  <a:pt x="1362" y="2114"/>
                </a:lnTo>
                <a:lnTo>
                  <a:pt x="1330" y="2068"/>
                </a:lnTo>
                <a:lnTo>
                  <a:pt x="1303" y="2018"/>
                </a:lnTo>
                <a:lnTo>
                  <a:pt x="877" y="2111"/>
                </a:lnTo>
                <a:lnTo>
                  <a:pt x="870" y="2161"/>
                </a:lnTo>
                <a:lnTo>
                  <a:pt x="857" y="2210"/>
                </a:lnTo>
                <a:lnTo>
                  <a:pt x="838" y="2258"/>
                </a:lnTo>
                <a:lnTo>
                  <a:pt x="816" y="2300"/>
                </a:lnTo>
                <a:lnTo>
                  <a:pt x="788" y="2341"/>
                </a:lnTo>
                <a:lnTo>
                  <a:pt x="755" y="2378"/>
                </a:lnTo>
                <a:lnTo>
                  <a:pt x="719" y="2412"/>
                </a:lnTo>
                <a:lnTo>
                  <a:pt x="679" y="2442"/>
                </a:lnTo>
                <a:lnTo>
                  <a:pt x="636" y="2467"/>
                </a:lnTo>
                <a:lnTo>
                  <a:pt x="591" y="2486"/>
                </a:lnTo>
                <a:lnTo>
                  <a:pt x="542" y="2500"/>
                </a:lnTo>
                <a:lnTo>
                  <a:pt x="492" y="2509"/>
                </a:lnTo>
                <a:lnTo>
                  <a:pt x="440" y="2513"/>
                </a:lnTo>
                <a:lnTo>
                  <a:pt x="384" y="2509"/>
                </a:lnTo>
                <a:lnTo>
                  <a:pt x="331" y="2499"/>
                </a:lnTo>
                <a:lnTo>
                  <a:pt x="280" y="2483"/>
                </a:lnTo>
                <a:lnTo>
                  <a:pt x="233" y="2461"/>
                </a:lnTo>
                <a:lnTo>
                  <a:pt x="189" y="2434"/>
                </a:lnTo>
                <a:lnTo>
                  <a:pt x="148" y="2402"/>
                </a:lnTo>
                <a:lnTo>
                  <a:pt x="111" y="2365"/>
                </a:lnTo>
                <a:lnTo>
                  <a:pt x="79" y="2324"/>
                </a:lnTo>
                <a:lnTo>
                  <a:pt x="52" y="2280"/>
                </a:lnTo>
                <a:lnTo>
                  <a:pt x="29" y="2233"/>
                </a:lnTo>
                <a:lnTo>
                  <a:pt x="14" y="2182"/>
                </a:lnTo>
                <a:lnTo>
                  <a:pt x="3" y="2129"/>
                </a:lnTo>
                <a:lnTo>
                  <a:pt x="0" y="2073"/>
                </a:lnTo>
                <a:lnTo>
                  <a:pt x="3" y="2018"/>
                </a:lnTo>
                <a:lnTo>
                  <a:pt x="14" y="1965"/>
                </a:lnTo>
                <a:lnTo>
                  <a:pt x="29" y="1915"/>
                </a:lnTo>
                <a:lnTo>
                  <a:pt x="52" y="1867"/>
                </a:lnTo>
                <a:lnTo>
                  <a:pt x="79" y="1823"/>
                </a:lnTo>
                <a:lnTo>
                  <a:pt x="111" y="1782"/>
                </a:lnTo>
                <a:lnTo>
                  <a:pt x="148" y="1745"/>
                </a:lnTo>
                <a:lnTo>
                  <a:pt x="189" y="1713"/>
                </a:lnTo>
                <a:lnTo>
                  <a:pt x="233" y="1686"/>
                </a:lnTo>
                <a:lnTo>
                  <a:pt x="280" y="1663"/>
                </a:lnTo>
                <a:lnTo>
                  <a:pt x="331" y="1647"/>
                </a:lnTo>
                <a:lnTo>
                  <a:pt x="384" y="1637"/>
                </a:lnTo>
                <a:lnTo>
                  <a:pt x="440" y="1634"/>
                </a:lnTo>
                <a:lnTo>
                  <a:pt x="495" y="1637"/>
                </a:lnTo>
                <a:lnTo>
                  <a:pt x="549" y="1649"/>
                </a:lnTo>
                <a:lnTo>
                  <a:pt x="601" y="1664"/>
                </a:lnTo>
                <a:lnTo>
                  <a:pt x="650" y="1687"/>
                </a:lnTo>
                <a:lnTo>
                  <a:pt x="694" y="1715"/>
                </a:lnTo>
                <a:lnTo>
                  <a:pt x="736" y="1749"/>
                </a:lnTo>
                <a:lnTo>
                  <a:pt x="772" y="1786"/>
                </a:lnTo>
                <a:lnTo>
                  <a:pt x="805" y="1829"/>
                </a:lnTo>
                <a:lnTo>
                  <a:pt x="832" y="1875"/>
                </a:lnTo>
                <a:lnTo>
                  <a:pt x="1249" y="1784"/>
                </a:lnTo>
                <a:lnTo>
                  <a:pt x="1248" y="1775"/>
                </a:lnTo>
                <a:lnTo>
                  <a:pt x="1251" y="1713"/>
                </a:lnTo>
                <a:lnTo>
                  <a:pt x="1261" y="1654"/>
                </a:lnTo>
                <a:lnTo>
                  <a:pt x="1277" y="1597"/>
                </a:lnTo>
                <a:lnTo>
                  <a:pt x="1298" y="1542"/>
                </a:lnTo>
                <a:lnTo>
                  <a:pt x="1324" y="1490"/>
                </a:lnTo>
                <a:lnTo>
                  <a:pt x="1356" y="1443"/>
                </a:lnTo>
                <a:lnTo>
                  <a:pt x="1393" y="1398"/>
                </a:lnTo>
                <a:lnTo>
                  <a:pt x="1434" y="1357"/>
                </a:lnTo>
                <a:lnTo>
                  <a:pt x="1478" y="1321"/>
                </a:lnTo>
                <a:lnTo>
                  <a:pt x="1527" y="1289"/>
                </a:lnTo>
                <a:lnTo>
                  <a:pt x="1578" y="1262"/>
                </a:lnTo>
                <a:lnTo>
                  <a:pt x="1633" y="1241"/>
                </a:lnTo>
                <a:lnTo>
                  <a:pt x="1689" y="1225"/>
                </a:lnTo>
                <a:lnTo>
                  <a:pt x="1749" y="1216"/>
                </a:lnTo>
                <a:lnTo>
                  <a:pt x="1810" y="1212"/>
                </a:lnTo>
                <a:lnTo>
                  <a:pt x="1869" y="1216"/>
                </a:lnTo>
                <a:lnTo>
                  <a:pt x="1926" y="1224"/>
                </a:lnTo>
                <a:lnTo>
                  <a:pt x="2120" y="771"/>
                </a:lnTo>
                <a:lnTo>
                  <a:pt x="2083" y="733"/>
                </a:lnTo>
                <a:lnTo>
                  <a:pt x="2049" y="693"/>
                </a:lnTo>
                <a:lnTo>
                  <a:pt x="2022" y="648"/>
                </a:lnTo>
                <a:lnTo>
                  <a:pt x="1999" y="600"/>
                </a:lnTo>
                <a:lnTo>
                  <a:pt x="1982" y="548"/>
                </a:lnTo>
                <a:lnTo>
                  <a:pt x="1972" y="495"/>
                </a:lnTo>
                <a:lnTo>
                  <a:pt x="1969" y="440"/>
                </a:lnTo>
                <a:lnTo>
                  <a:pt x="1972" y="384"/>
                </a:lnTo>
                <a:lnTo>
                  <a:pt x="1982" y="331"/>
                </a:lnTo>
                <a:lnTo>
                  <a:pt x="1998" y="280"/>
                </a:lnTo>
                <a:lnTo>
                  <a:pt x="2021" y="233"/>
                </a:lnTo>
                <a:lnTo>
                  <a:pt x="2048" y="188"/>
                </a:lnTo>
                <a:lnTo>
                  <a:pt x="2079" y="147"/>
                </a:lnTo>
                <a:lnTo>
                  <a:pt x="2117" y="111"/>
                </a:lnTo>
                <a:lnTo>
                  <a:pt x="2157" y="78"/>
                </a:lnTo>
                <a:lnTo>
                  <a:pt x="2201" y="51"/>
                </a:lnTo>
                <a:lnTo>
                  <a:pt x="2249" y="30"/>
                </a:lnTo>
                <a:lnTo>
                  <a:pt x="2300" y="14"/>
                </a:lnTo>
                <a:lnTo>
                  <a:pt x="2353" y="4"/>
                </a:lnTo>
                <a:lnTo>
                  <a:pt x="240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000000"/>
              </a:solidFill>
              <a:latin typeface="Arial" panose="020B0604020202020204" pitchFamily="34" charset="0"/>
              <a:cs typeface="Arial" panose="020B0604020202020204" pitchFamily="34" charset="0"/>
            </a:endParaRPr>
          </a:p>
        </p:txBody>
      </p:sp>
      <p:sp>
        <p:nvSpPr>
          <p:cNvPr id="24" name="Freeform 9">
            <a:extLst>
              <a:ext uri="{FF2B5EF4-FFF2-40B4-BE49-F238E27FC236}">
                <a16:creationId xmlns:a16="http://schemas.microsoft.com/office/drawing/2014/main" id="{2C05BD6C-675F-40F9-867F-36741E50AC5A}"/>
              </a:ext>
            </a:extLst>
          </p:cNvPr>
          <p:cNvSpPr>
            <a:spLocks noChangeAspect="1" noEditPoints="1"/>
          </p:cNvSpPr>
          <p:nvPr/>
        </p:nvSpPr>
        <p:spPr bwMode="auto">
          <a:xfrm>
            <a:off x="10699570" y="3733877"/>
            <a:ext cx="216328" cy="204206"/>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25" name="Freeform 62">
            <a:extLst>
              <a:ext uri="{FF2B5EF4-FFF2-40B4-BE49-F238E27FC236}">
                <a16:creationId xmlns:a16="http://schemas.microsoft.com/office/drawing/2014/main" id="{7AEFA56B-B762-46BF-BA8D-7807E8798A23}"/>
              </a:ext>
            </a:extLst>
          </p:cNvPr>
          <p:cNvSpPr>
            <a:spLocks noChangeAspect="1" noEditPoints="1"/>
          </p:cNvSpPr>
          <p:nvPr/>
        </p:nvSpPr>
        <p:spPr bwMode="auto">
          <a:xfrm>
            <a:off x="10713622" y="4294671"/>
            <a:ext cx="188224" cy="173993"/>
          </a:xfrm>
          <a:custGeom>
            <a:avLst/>
            <a:gdLst>
              <a:gd name="T0" fmla="*/ 33 w 195"/>
              <a:gd name="T1" fmla="*/ 62 h 180"/>
              <a:gd name="T2" fmla="*/ 74 w 195"/>
              <a:gd name="T3" fmla="*/ 18 h 180"/>
              <a:gd name="T4" fmla="*/ 102 w 195"/>
              <a:gd name="T5" fmla="*/ 45 h 180"/>
              <a:gd name="T6" fmla="*/ 61 w 195"/>
              <a:gd name="T7" fmla="*/ 88 h 180"/>
              <a:gd name="T8" fmla="*/ 33 w 195"/>
              <a:gd name="T9" fmla="*/ 62 h 180"/>
              <a:gd name="T10" fmla="*/ 107 w 195"/>
              <a:gd name="T11" fmla="*/ 41 h 180"/>
              <a:gd name="T12" fmla="*/ 114 w 195"/>
              <a:gd name="T13" fmla="*/ 41 h 180"/>
              <a:gd name="T14" fmla="*/ 117 w 195"/>
              <a:gd name="T15" fmla="*/ 38 h 180"/>
              <a:gd name="T16" fmla="*/ 117 w 195"/>
              <a:gd name="T17" fmla="*/ 30 h 180"/>
              <a:gd name="T18" fmla="*/ 87 w 195"/>
              <a:gd name="T19" fmla="*/ 2 h 180"/>
              <a:gd name="T20" fmla="*/ 80 w 195"/>
              <a:gd name="T21" fmla="*/ 3 h 180"/>
              <a:gd name="T22" fmla="*/ 77 w 195"/>
              <a:gd name="T23" fmla="*/ 6 h 180"/>
              <a:gd name="T24" fmla="*/ 77 w 195"/>
              <a:gd name="T25" fmla="*/ 13 h 180"/>
              <a:gd name="T26" fmla="*/ 107 w 195"/>
              <a:gd name="T27" fmla="*/ 41 h 180"/>
              <a:gd name="T28" fmla="*/ 47 w 195"/>
              <a:gd name="T29" fmla="*/ 104 h 180"/>
              <a:gd name="T30" fmla="*/ 55 w 195"/>
              <a:gd name="T31" fmla="*/ 104 h 180"/>
              <a:gd name="T32" fmla="*/ 58 w 195"/>
              <a:gd name="T33" fmla="*/ 101 h 180"/>
              <a:gd name="T34" fmla="*/ 57 w 195"/>
              <a:gd name="T35" fmla="*/ 93 h 180"/>
              <a:gd name="T36" fmla="*/ 28 w 195"/>
              <a:gd name="T37" fmla="*/ 65 h 180"/>
              <a:gd name="T38" fmla="*/ 20 w 195"/>
              <a:gd name="T39" fmla="*/ 66 h 180"/>
              <a:gd name="T40" fmla="*/ 17 w 195"/>
              <a:gd name="T41" fmla="*/ 69 h 180"/>
              <a:gd name="T42" fmla="*/ 18 w 195"/>
              <a:gd name="T43" fmla="*/ 76 h 180"/>
              <a:gd name="T44" fmla="*/ 47 w 195"/>
              <a:gd name="T45" fmla="*/ 104 h 180"/>
              <a:gd name="T46" fmla="*/ 80 w 195"/>
              <a:gd name="T47" fmla="*/ 77 h 180"/>
              <a:gd name="T48" fmla="*/ 177 w 195"/>
              <a:gd name="T49" fmla="*/ 169 h 180"/>
              <a:gd name="T50" fmla="*/ 189 w 195"/>
              <a:gd name="T51" fmla="*/ 171 h 180"/>
              <a:gd name="T52" fmla="*/ 193 w 195"/>
              <a:gd name="T53" fmla="*/ 167 h 180"/>
              <a:gd name="T54" fmla="*/ 190 w 195"/>
              <a:gd name="T55" fmla="*/ 156 h 180"/>
              <a:gd name="T56" fmla="*/ 92 w 195"/>
              <a:gd name="T57" fmla="*/ 64 h 180"/>
              <a:gd name="T58" fmla="*/ 80 w 195"/>
              <a:gd name="T59" fmla="*/ 77 h 180"/>
              <a:gd name="T60" fmla="*/ 113 w 195"/>
              <a:gd name="T61" fmla="*/ 168 h 180"/>
              <a:gd name="T62" fmla="*/ 111 w 195"/>
              <a:gd name="T63" fmla="*/ 166 h 180"/>
              <a:gd name="T64" fmla="*/ 3 w 195"/>
              <a:gd name="T65" fmla="*/ 166 h 180"/>
              <a:gd name="T66" fmla="*/ 0 w 195"/>
              <a:gd name="T67" fmla="*/ 168 h 180"/>
              <a:gd name="T68" fmla="*/ 0 w 195"/>
              <a:gd name="T69" fmla="*/ 178 h 180"/>
              <a:gd name="T70" fmla="*/ 3 w 195"/>
              <a:gd name="T71" fmla="*/ 180 h 180"/>
              <a:gd name="T72" fmla="*/ 111 w 195"/>
              <a:gd name="T73" fmla="*/ 180 h 180"/>
              <a:gd name="T74" fmla="*/ 113 w 195"/>
              <a:gd name="T75" fmla="*/ 178 h 180"/>
              <a:gd name="T76" fmla="*/ 113 w 195"/>
              <a:gd name="T77" fmla="*/ 168 h 180"/>
              <a:gd name="T78" fmla="*/ 25 w 195"/>
              <a:gd name="T79" fmla="*/ 148 h 180"/>
              <a:gd name="T80" fmla="*/ 89 w 195"/>
              <a:gd name="T81" fmla="*/ 148 h 180"/>
              <a:gd name="T82" fmla="*/ 96 w 195"/>
              <a:gd name="T83" fmla="*/ 154 h 180"/>
              <a:gd name="T84" fmla="*/ 96 w 195"/>
              <a:gd name="T85" fmla="*/ 160 h 180"/>
              <a:gd name="T86" fmla="*/ 17 w 195"/>
              <a:gd name="T87" fmla="*/ 160 h 180"/>
              <a:gd name="T88" fmla="*/ 17 w 195"/>
              <a:gd name="T89" fmla="*/ 154 h 180"/>
              <a:gd name="T90" fmla="*/ 25 w 195"/>
              <a:gd name="T91"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5" h="180">
                <a:moveTo>
                  <a:pt x="33" y="62"/>
                </a:moveTo>
                <a:cubicBezTo>
                  <a:pt x="74" y="18"/>
                  <a:pt x="74" y="18"/>
                  <a:pt x="74" y="18"/>
                </a:cubicBezTo>
                <a:cubicBezTo>
                  <a:pt x="102" y="45"/>
                  <a:pt x="102" y="45"/>
                  <a:pt x="102" y="45"/>
                </a:cubicBezTo>
                <a:cubicBezTo>
                  <a:pt x="61" y="88"/>
                  <a:pt x="61" y="88"/>
                  <a:pt x="61" y="88"/>
                </a:cubicBezTo>
                <a:lnTo>
                  <a:pt x="33" y="62"/>
                </a:lnTo>
                <a:close/>
                <a:moveTo>
                  <a:pt x="107" y="41"/>
                </a:moveTo>
                <a:cubicBezTo>
                  <a:pt x="109" y="43"/>
                  <a:pt x="112" y="43"/>
                  <a:pt x="114" y="41"/>
                </a:cubicBezTo>
                <a:cubicBezTo>
                  <a:pt x="117" y="38"/>
                  <a:pt x="117" y="38"/>
                  <a:pt x="117" y="38"/>
                </a:cubicBezTo>
                <a:cubicBezTo>
                  <a:pt x="119" y="35"/>
                  <a:pt x="119" y="32"/>
                  <a:pt x="117" y="30"/>
                </a:cubicBezTo>
                <a:cubicBezTo>
                  <a:pt x="87" y="2"/>
                  <a:pt x="87" y="2"/>
                  <a:pt x="87" y="2"/>
                </a:cubicBezTo>
                <a:cubicBezTo>
                  <a:pt x="85" y="0"/>
                  <a:pt x="82" y="0"/>
                  <a:pt x="80" y="3"/>
                </a:cubicBezTo>
                <a:cubicBezTo>
                  <a:pt x="77" y="6"/>
                  <a:pt x="77" y="6"/>
                  <a:pt x="77" y="6"/>
                </a:cubicBezTo>
                <a:cubicBezTo>
                  <a:pt x="75" y="8"/>
                  <a:pt x="75" y="11"/>
                  <a:pt x="77" y="13"/>
                </a:cubicBezTo>
                <a:lnTo>
                  <a:pt x="107" y="41"/>
                </a:lnTo>
                <a:close/>
                <a:moveTo>
                  <a:pt x="47" y="104"/>
                </a:moveTo>
                <a:cubicBezTo>
                  <a:pt x="49" y="106"/>
                  <a:pt x="53" y="106"/>
                  <a:pt x="55" y="104"/>
                </a:cubicBezTo>
                <a:cubicBezTo>
                  <a:pt x="58" y="101"/>
                  <a:pt x="58" y="101"/>
                  <a:pt x="58" y="101"/>
                </a:cubicBezTo>
                <a:cubicBezTo>
                  <a:pt x="60" y="99"/>
                  <a:pt x="60" y="95"/>
                  <a:pt x="57" y="93"/>
                </a:cubicBezTo>
                <a:cubicBezTo>
                  <a:pt x="28" y="65"/>
                  <a:pt x="28" y="65"/>
                  <a:pt x="28" y="65"/>
                </a:cubicBezTo>
                <a:cubicBezTo>
                  <a:pt x="26" y="63"/>
                  <a:pt x="22" y="64"/>
                  <a:pt x="20" y="66"/>
                </a:cubicBezTo>
                <a:cubicBezTo>
                  <a:pt x="17" y="69"/>
                  <a:pt x="17" y="69"/>
                  <a:pt x="17" y="69"/>
                </a:cubicBezTo>
                <a:cubicBezTo>
                  <a:pt x="15" y="71"/>
                  <a:pt x="15" y="74"/>
                  <a:pt x="18" y="76"/>
                </a:cubicBezTo>
                <a:lnTo>
                  <a:pt x="47" y="104"/>
                </a:lnTo>
                <a:close/>
                <a:moveTo>
                  <a:pt x="80" y="77"/>
                </a:moveTo>
                <a:cubicBezTo>
                  <a:pt x="177" y="169"/>
                  <a:pt x="177" y="169"/>
                  <a:pt x="177" y="169"/>
                </a:cubicBezTo>
                <a:cubicBezTo>
                  <a:pt x="181" y="172"/>
                  <a:pt x="186" y="174"/>
                  <a:pt x="189" y="171"/>
                </a:cubicBezTo>
                <a:cubicBezTo>
                  <a:pt x="193" y="167"/>
                  <a:pt x="193" y="167"/>
                  <a:pt x="193" y="167"/>
                </a:cubicBezTo>
                <a:cubicBezTo>
                  <a:pt x="195" y="164"/>
                  <a:pt x="194" y="159"/>
                  <a:pt x="190" y="156"/>
                </a:cubicBezTo>
                <a:cubicBezTo>
                  <a:pt x="92" y="64"/>
                  <a:pt x="92" y="64"/>
                  <a:pt x="92" y="64"/>
                </a:cubicBezTo>
                <a:lnTo>
                  <a:pt x="80" y="77"/>
                </a:lnTo>
                <a:close/>
                <a:moveTo>
                  <a:pt x="113" y="168"/>
                </a:moveTo>
                <a:cubicBezTo>
                  <a:pt x="113" y="167"/>
                  <a:pt x="112" y="166"/>
                  <a:pt x="111" y="166"/>
                </a:cubicBezTo>
                <a:cubicBezTo>
                  <a:pt x="3" y="166"/>
                  <a:pt x="3" y="166"/>
                  <a:pt x="3" y="166"/>
                </a:cubicBezTo>
                <a:cubicBezTo>
                  <a:pt x="1" y="166"/>
                  <a:pt x="0" y="167"/>
                  <a:pt x="0" y="168"/>
                </a:cubicBezTo>
                <a:cubicBezTo>
                  <a:pt x="0" y="178"/>
                  <a:pt x="0" y="178"/>
                  <a:pt x="0" y="178"/>
                </a:cubicBezTo>
                <a:cubicBezTo>
                  <a:pt x="0" y="179"/>
                  <a:pt x="1" y="180"/>
                  <a:pt x="3" y="180"/>
                </a:cubicBezTo>
                <a:cubicBezTo>
                  <a:pt x="111" y="180"/>
                  <a:pt x="111" y="180"/>
                  <a:pt x="111" y="180"/>
                </a:cubicBezTo>
                <a:cubicBezTo>
                  <a:pt x="112" y="180"/>
                  <a:pt x="113" y="179"/>
                  <a:pt x="113" y="178"/>
                </a:cubicBezTo>
                <a:lnTo>
                  <a:pt x="113" y="168"/>
                </a:lnTo>
                <a:close/>
                <a:moveTo>
                  <a:pt x="25" y="148"/>
                </a:moveTo>
                <a:cubicBezTo>
                  <a:pt x="89" y="148"/>
                  <a:pt x="89" y="148"/>
                  <a:pt x="89" y="148"/>
                </a:cubicBezTo>
                <a:cubicBezTo>
                  <a:pt x="92" y="148"/>
                  <a:pt x="95" y="151"/>
                  <a:pt x="96" y="154"/>
                </a:cubicBezTo>
                <a:cubicBezTo>
                  <a:pt x="96" y="160"/>
                  <a:pt x="96" y="160"/>
                  <a:pt x="96" y="160"/>
                </a:cubicBezTo>
                <a:cubicBezTo>
                  <a:pt x="17" y="160"/>
                  <a:pt x="17" y="160"/>
                  <a:pt x="17" y="160"/>
                </a:cubicBezTo>
                <a:cubicBezTo>
                  <a:pt x="17" y="154"/>
                  <a:pt x="17" y="154"/>
                  <a:pt x="17" y="154"/>
                </a:cubicBezTo>
                <a:cubicBezTo>
                  <a:pt x="18" y="151"/>
                  <a:pt x="21" y="148"/>
                  <a:pt x="25" y="14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grpSp>
        <p:nvGrpSpPr>
          <p:cNvPr id="26" name="Group 25">
            <a:extLst>
              <a:ext uri="{FF2B5EF4-FFF2-40B4-BE49-F238E27FC236}">
                <a16:creationId xmlns:a16="http://schemas.microsoft.com/office/drawing/2014/main" id="{AD6F7AB8-3851-42E1-9D84-2208C2E353AE}"/>
              </a:ext>
            </a:extLst>
          </p:cNvPr>
          <p:cNvGrpSpPr/>
          <p:nvPr/>
        </p:nvGrpSpPr>
        <p:grpSpPr>
          <a:xfrm>
            <a:off x="10724647" y="4847918"/>
            <a:ext cx="166174" cy="190767"/>
            <a:chOff x="2693723" y="4081326"/>
            <a:chExt cx="184150" cy="299257"/>
          </a:xfrm>
          <a:solidFill>
            <a:schemeClr val="bg1"/>
          </a:solidFill>
        </p:grpSpPr>
        <p:sp>
          <p:nvSpPr>
            <p:cNvPr id="27" name="Freeform 27">
              <a:extLst>
                <a:ext uri="{FF2B5EF4-FFF2-40B4-BE49-F238E27FC236}">
                  <a16:creationId xmlns:a16="http://schemas.microsoft.com/office/drawing/2014/main" id="{1B185E66-C1DB-4011-9830-7C33FD3A74C9}"/>
                </a:ext>
              </a:extLst>
            </p:cNvPr>
            <p:cNvSpPr>
              <a:spLocks noChangeAspect="1" noEditPoints="1"/>
            </p:cNvSpPr>
            <p:nvPr/>
          </p:nvSpPr>
          <p:spPr bwMode="auto">
            <a:xfrm>
              <a:off x="2693723" y="4209133"/>
              <a:ext cx="184150" cy="171450"/>
            </a:xfrm>
            <a:custGeom>
              <a:avLst/>
              <a:gdLst>
                <a:gd name="T0" fmla="*/ 110 w 110"/>
                <a:gd name="T1" fmla="*/ 6 h 102"/>
                <a:gd name="T2" fmla="*/ 107 w 110"/>
                <a:gd name="T3" fmla="*/ 0 h 102"/>
                <a:gd name="T4" fmla="*/ 2 w 110"/>
                <a:gd name="T5" fmla="*/ 0 h 102"/>
                <a:gd name="T6" fmla="*/ 0 w 110"/>
                <a:gd name="T7" fmla="*/ 6 h 102"/>
                <a:gd name="T8" fmla="*/ 0 w 110"/>
                <a:gd name="T9" fmla="*/ 47 h 102"/>
                <a:gd name="T10" fmla="*/ 55 w 110"/>
                <a:gd name="T11" fmla="*/ 102 h 102"/>
                <a:gd name="T12" fmla="*/ 110 w 110"/>
                <a:gd name="T13" fmla="*/ 47 h 102"/>
                <a:gd name="T14" fmla="*/ 110 w 110"/>
                <a:gd name="T15" fmla="*/ 6 h 102"/>
                <a:gd name="T16" fmla="*/ 64 w 110"/>
                <a:gd name="T17" fmla="*/ 81 h 102"/>
                <a:gd name="T18" fmla="*/ 46 w 110"/>
                <a:gd name="T19" fmla="*/ 81 h 102"/>
                <a:gd name="T20" fmla="*/ 49 w 110"/>
                <a:gd name="T21" fmla="*/ 49 h 102"/>
                <a:gd name="T22" fmla="*/ 42 w 110"/>
                <a:gd name="T23" fmla="*/ 38 h 102"/>
                <a:gd name="T24" fmla="*/ 55 w 110"/>
                <a:gd name="T25" fmla="*/ 25 h 102"/>
                <a:gd name="T26" fmla="*/ 68 w 110"/>
                <a:gd name="T27" fmla="*/ 38 h 102"/>
                <a:gd name="T28" fmla="*/ 61 w 110"/>
                <a:gd name="T29" fmla="*/ 49 h 102"/>
                <a:gd name="T30" fmla="*/ 64 w 110"/>
                <a:gd name="T31"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02">
                  <a:moveTo>
                    <a:pt x="110" y="6"/>
                  </a:moveTo>
                  <a:cubicBezTo>
                    <a:pt x="110" y="4"/>
                    <a:pt x="109" y="2"/>
                    <a:pt x="107" y="0"/>
                  </a:cubicBezTo>
                  <a:cubicBezTo>
                    <a:pt x="2" y="0"/>
                    <a:pt x="2" y="0"/>
                    <a:pt x="2" y="0"/>
                  </a:cubicBezTo>
                  <a:cubicBezTo>
                    <a:pt x="1" y="2"/>
                    <a:pt x="0" y="4"/>
                    <a:pt x="0" y="6"/>
                  </a:cubicBezTo>
                  <a:cubicBezTo>
                    <a:pt x="0" y="47"/>
                    <a:pt x="0" y="47"/>
                    <a:pt x="0" y="47"/>
                  </a:cubicBezTo>
                  <a:cubicBezTo>
                    <a:pt x="0" y="77"/>
                    <a:pt x="24" y="102"/>
                    <a:pt x="55" y="102"/>
                  </a:cubicBezTo>
                  <a:cubicBezTo>
                    <a:pt x="85" y="102"/>
                    <a:pt x="110" y="77"/>
                    <a:pt x="110" y="47"/>
                  </a:cubicBezTo>
                  <a:lnTo>
                    <a:pt x="110" y="6"/>
                  </a:lnTo>
                  <a:close/>
                  <a:moveTo>
                    <a:pt x="64" y="81"/>
                  </a:moveTo>
                  <a:cubicBezTo>
                    <a:pt x="46" y="81"/>
                    <a:pt x="46" y="81"/>
                    <a:pt x="46" y="81"/>
                  </a:cubicBezTo>
                  <a:cubicBezTo>
                    <a:pt x="49" y="49"/>
                    <a:pt x="49" y="49"/>
                    <a:pt x="49" y="49"/>
                  </a:cubicBezTo>
                  <a:cubicBezTo>
                    <a:pt x="45" y="47"/>
                    <a:pt x="42" y="43"/>
                    <a:pt x="42" y="38"/>
                  </a:cubicBezTo>
                  <a:cubicBezTo>
                    <a:pt x="42" y="31"/>
                    <a:pt x="48" y="25"/>
                    <a:pt x="55" y="25"/>
                  </a:cubicBezTo>
                  <a:cubicBezTo>
                    <a:pt x="62" y="25"/>
                    <a:pt x="68" y="31"/>
                    <a:pt x="68" y="38"/>
                  </a:cubicBezTo>
                  <a:cubicBezTo>
                    <a:pt x="68" y="43"/>
                    <a:pt x="65" y="47"/>
                    <a:pt x="61" y="49"/>
                  </a:cubicBezTo>
                  <a:lnTo>
                    <a:pt x="64"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28" name="Freeform 28">
              <a:extLst>
                <a:ext uri="{FF2B5EF4-FFF2-40B4-BE49-F238E27FC236}">
                  <a16:creationId xmlns:a16="http://schemas.microsoft.com/office/drawing/2014/main" id="{D28DCC8A-F4D1-4E4C-9D4A-8D5066C50E60}"/>
                </a:ext>
              </a:extLst>
            </p:cNvPr>
            <p:cNvSpPr>
              <a:spLocks noChangeAspect="1"/>
            </p:cNvSpPr>
            <p:nvPr/>
          </p:nvSpPr>
          <p:spPr bwMode="auto">
            <a:xfrm>
              <a:off x="2709897" y="4081326"/>
              <a:ext cx="150813" cy="119063"/>
            </a:xfrm>
            <a:custGeom>
              <a:avLst/>
              <a:gdLst>
                <a:gd name="T0" fmla="*/ 20 w 90"/>
                <a:gd name="T1" fmla="*/ 44 h 71"/>
                <a:gd name="T2" fmla="*/ 45 w 90"/>
                <a:gd name="T3" fmla="*/ 19 h 71"/>
                <a:gd name="T4" fmla="*/ 70 w 90"/>
                <a:gd name="T5" fmla="*/ 44 h 71"/>
                <a:gd name="T6" fmla="*/ 70 w 90"/>
                <a:gd name="T7" fmla="*/ 71 h 71"/>
                <a:gd name="T8" fmla="*/ 90 w 90"/>
                <a:gd name="T9" fmla="*/ 71 h 71"/>
                <a:gd name="T10" fmla="*/ 90 w 90"/>
                <a:gd name="T11" fmla="*/ 45 h 71"/>
                <a:gd name="T12" fmla="*/ 45 w 90"/>
                <a:gd name="T13" fmla="*/ 0 h 71"/>
                <a:gd name="T14" fmla="*/ 0 w 90"/>
                <a:gd name="T15" fmla="*/ 45 h 71"/>
                <a:gd name="T16" fmla="*/ 0 w 90"/>
                <a:gd name="T17" fmla="*/ 71 h 71"/>
                <a:gd name="T18" fmla="*/ 20 w 90"/>
                <a:gd name="T19" fmla="*/ 71 h 71"/>
                <a:gd name="T20" fmla="*/ 20 w 90"/>
                <a:gd name="T21" fmla="*/ 44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71">
                  <a:moveTo>
                    <a:pt x="20" y="44"/>
                  </a:moveTo>
                  <a:cubicBezTo>
                    <a:pt x="20" y="31"/>
                    <a:pt x="31" y="19"/>
                    <a:pt x="45" y="19"/>
                  </a:cubicBezTo>
                  <a:cubicBezTo>
                    <a:pt x="59" y="19"/>
                    <a:pt x="70" y="31"/>
                    <a:pt x="70" y="44"/>
                  </a:cubicBezTo>
                  <a:cubicBezTo>
                    <a:pt x="70" y="71"/>
                    <a:pt x="70" y="71"/>
                    <a:pt x="70" y="71"/>
                  </a:cubicBezTo>
                  <a:cubicBezTo>
                    <a:pt x="90" y="71"/>
                    <a:pt x="90" y="71"/>
                    <a:pt x="90" y="71"/>
                  </a:cubicBezTo>
                  <a:cubicBezTo>
                    <a:pt x="90" y="45"/>
                    <a:pt x="90" y="45"/>
                    <a:pt x="90" y="45"/>
                  </a:cubicBezTo>
                  <a:cubicBezTo>
                    <a:pt x="90" y="20"/>
                    <a:pt x="70" y="0"/>
                    <a:pt x="45" y="0"/>
                  </a:cubicBezTo>
                  <a:cubicBezTo>
                    <a:pt x="20" y="0"/>
                    <a:pt x="0" y="20"/>
                    <a:pt x="0" y="45"/>
                  </a:cubicBezTo>
                  <a:cubicBezTo>
                    <a:pt x="0" y="71"/>
                    <a:pt x="0" y="71"/>
                    <a:pt x="0" y="71"/>
                  </a:cubicBezTo>
                  <a:cubicBezTo>
                    <a:pt x="20" y="71"/>
                    <a:pt x="20" y="71"/>
                    <a:pt x="20" y="71"/>
                  </a:cubicBezTo>
                  <a:lnTo>
                    <a:pt x="2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grpSp>
      <p:sp>
        <p:nvSpPr>
          <p:cNvPr id="29" name="Freeform 45">
            <a:extLst>
              <a:ext uri="{FF2B5EF4-FFF2-40B4-BE49-F238E27FC236}">
                <a16:creationId xmlns:a16="http://schemas.microsoft.com/office/drawing/2014/main" id="{1FA7F2DD-F980-45A2-B6F1-E9B3BBF46376}"/>
              </a:ext>
            </a:extLst>
          </p:cNvPr>
          <p:cNvSpPr>
            <a:spLocks noChangeAspect="1" noEditPoints="1"/>
          </p:cNvSpPr>
          <p:nvPr/>
        </p:nvSpPr>
        <p:spPr bwMode="auto">
          <a:xfrm>
            <a:off x="10709245" y="2042736"/>
            <a:ext cx="223510" cy="222794"/>
          </a:xfrm>
          <a:custGeom>
            <a:avLst/>
            <a:gdLst>
              <a:gd name="T0" fmla="*/ 445 w 511"/>
              <a:gd name="T1" fmla="*/ 483 h 510"/>
              <a:gd name="T2" fmla="*/ 445 w 511"/>
              <a:gd name="T3" fmla="*/ 483 h 510"/>
              <a:gd name="T4" fmla="*/ 408 w 511"/>
              <a:gd name="T5" fmla="*/ 445 h 510"/>
              <a:gd name="T6" fmla="*/ 445 w 511"/>
              <a:gd name="T7" fmla="*/ 408 h 510"/>
              <a:gd name="T8" fmla="*/ 483 w 511"/>
              <a:gd name="T9" fmla="*/ 445 h 510"/>
              <a:gd name="T10" fmla="*/ 445 w 511"/>
              <a:gd name="T11" fmla="*/ 483 h 510"/>
              <a:gd name="T12" fmla="*/ 293 w 511"/>
              <a:gd name="T13" fmla="*/ 445 h 510"/>
              <a:gd name="T14" fmla="*/ 293 w 511"/>
              <a:gd name="T15" fmla="*/ 445 h 510"/>
              <a:gd name="T16" fmla="*/ 255 w 511"/>
              <a:gd name="T17" fmla="*/ 483 h 510"/>
              <a:gd name="T18" fmla="*/ 217 w 511"/>
              <a:gd name="T19" fmla="*/ 445 h 510"/>
              <a:gd name="T20" fmla="*/ 255 w 511"/>
              <a:gd name="T21" fmla="*/ 408 h 510"/>
              <a:gd name="T22" fmla="*/ 293 w 511"/>
              <a:gd name="T23" fmla="*/ 445 h 510"/>
              <a:gd name="T24" fmla="*/ 217 w 511"/>
              <a:gd name="T25" fmla="*/ 65 h 510"/>
              <a:gd name="T26" fmla="*/ 217 w 511"/>
              <a:gd name="T27" fmla="*/ 65 h 510"/>
              <a:gd name="T28" fmla="*/ 255 w 511"/>
              <a:gd name="T29" fmla="*/ 27 h 510"/>
              <a:gd name="T30" fmla="*/ 293 w 511"/>
              <a:gd name="T31" fmla="*/ 65 h 510"/>
              <a:gd name="T32" fmla="*/ 255 w 511"/>
              <a:gd name="T33" fmla="*/ 102 h 510"/>
              <a:gd name="T34" fmla="*/ 217 w 511"/>
              <a:gd name="T35" fmla="*/ 65 h 510"/>
              <a:gd name="T36" fmla="*/ 102 w 511"/>
              <a:gd name="T37" fmla="*/ 445 h 510"/>
              <a:gd name="T38" fmla="*/ 102 w 511"/>
              <a:gd name="T39" fmla="*/ 445 h 510"/>
              <a:gd name="T40" fmla="*/ 65 w 511"/>
              <a:gd name="T41" fmla="*/ 483 h 510"/>
              <a:gd name="T42" fmla="*/ 27 w 511"/>
              <a:gd name="T43" fmla="*/ 445 h 510"/>
              <a:gd name="T44" fmla="*/ 65 w 511"/>
              <a:gd name="T45" fmla="*/ 408 h 510"/>
              <a:gd name="T46" fmla="*/ 102 w 511"/>
              <a:gd name="T47" fmla="*/ 445 h 510"/>
              <a:gd name="T48" fmla="*/ 471 w 511"/>
              <a:gd name="T49" fmla="*/ 385 h 510"/>
              <a:gd name="T50" fmla="*/ 471 w 511"/>
              <a:gd name="T51" fmla="*/ 385 h 510"/>
              <a:gd name="T52" fmla="*/ 471 w 511"/>
              <a:gd name="T53" fmla="*/ 323 h 510"/>
              <a:gd name="T54" fmla="*/ 377 w 511"/>
              <a:gd name="T55" fmla="*/ 229 h 510"/>
              <a:gd name="T56" fmla="*/ 323 w 511"/>
              <a:gd name="T57" fmla="*/ 229 h 510"/>
              <a:gd name="T58" fmla="*/ 281 w 511"/>
              <a:gd name="T59" fmla="*/ 201 h 510"/>
              <a:gd name="T60" fmla="*/ 281 w 511"/>
              <a:gd name="T61" fmla="*/ 125 h 510"/>
              <a:gd name="T62" fmla="*/ 320 w 511"/>
              <a:gd name="T63" fmla="*/ 65 h 510"/>
              <a:gd name="T64" fmla="*/ 255 w 511"/>
              <a:gd name="T65" fmla="*/ 0 h 510"/>
              <a:gd name="T66" fmla="*/ 190 w 511"/>
              <a:gd name="T67" fmla="*/ 65 h 510"/>
              <a:gd name="T68" fmla="*/ 229 w 511"/>
              <a:gd name="T69" fmla="*/ 125 h 510"/>
              <a:gd name="T70" fmla="*/ 229 w 511"/>
              <a:gd name="T71" fmla="*/ 201 h 510"/>
              <a:gd name="T72" fmla="*/ 187 w 511"/>
              <a:gd name="T73" fmla="*/ 229 h 510"/>
              <a:gd name="T74" fmla="*/ 133 w 511"/>
              <a:gd name="T75" fmla="*/ 229 h 510"/>
              <a:gd name="T76" fmla="*/ 39 w 511"/>
              <a:gd name="T77" fmla="*/ 323 h 510"/>
              <a:gd name="T78" fmla="*/ 39 w 511"/>
              <a:gd name="T79" fmla="*/ 385 h 510"/>
              <a:gd name="T80" fmla="*/ 0 w 511"/>
              <a:gd name="T81" fmla="*/ 445 h 510"/>
              <a:gd name="T82" fmla="*/ 65 w 511"/>
              <a:gd name="T83" fmla="*/ 510 h 510"/>
              <a:gd name="T84" fmla="*/ 130 w 511"/>
              <a:gd name="T85" fmla="*/ 445 h 510"/>
              <a:gd name="T86" fmla="*/ 91 w 511"/>
              <a:gd name="T87" fmla="*/ 385 h 510"/>
              <a:gd name="T88" fmla="*/ 91 w 511"/>
              <a:gd name="T89" fmla="*/ 323 h 510"/>
              <a:gd name="T90" fmla="*/ 133 w 511"/>
              <a:gd name="T91" fmla="*/ 281 h 510"/>
              <a:gd name="T92" fmla="*/ 187 w 511"/>
              <a:gd name="T93" fmla="*/ 281 h 510"/>
              <a:gd name="T94" fmla="*/ 229 w 511"/>
              <a:gd name="T95" fmla="*/ 274 h 510"/>
              <a:gd name="T96" fmla="*/ 229 w 511"/>
              <a:gd name="T97" fmla="*/ 385 h 510"/>
              <a:gd name="T98" fmla="*/ 190 w 511"/>
              <a:gd name="T99" fmla="*/ 445 h 510"/>
              <a:gd name="T100" fmla="*/ 255 w 511"/>
              <a:gd name="T101" fmla="*/ 510 h 510"/>
              <a:gd name="T102" fmla="*/ 320 w 511"/>
              <a:gd name="T103" fmla="*/ 445 h 510"/>
              <a:gd name="T104" fmla="*/ 281 w 511"/>
              <a:gd name="T105" fmla="*/ 385 h 510"/>
              <a:gd name="T106" fmla="*/ 281 w 511"/>
              <a:gd name="T107" fmla="*/ 274 h 510"/>
              <a:gd name="T108" fmla="*/ 323 w 511"/>
              <a:gd name="T109" fmla="*/ 281 h 510"/>
              <a:gd name="T110" fmla="*/ 377 w 511"/>
              <a:gd name="T111" fmla="*/ 281 h 510"/>
              <a:gd name="T112" fmla="*/ 420 w 511"/>
              <a:gd name="T113" fmla="*/ 323 h 510"/>
              <a:gd name="T114" fmla="*/ 420 w 511"/>
              <a:gd name="T115" fmla="*/ 385 h 510"/>
              <a:gd name="T116" fmla="*/ 380 w 511"/>
              <a:gd name="T117" fmla="*/ 445 h 510"/>
              <a:gd name="T118" fmla="*/ 445 w 511"/>
              <a:gd name="T119" fmla="*/ 510 h 510"/>
              <a:gd name="T120" fmla="*/ 511 w 511"/>
              <a:gd name="T121" fmla="*/ 445 h 510"/>
              <a:gd name="T122" fmla="*/ 471 w 511"/>
              <a:gd name="T123" fmla="*/ 385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1" h="510">
                <a:moveTo>
                  <a:pt x="445" y="483"/>
                </a:moveTo>
                <a:lnTo>
                  <a:pt x="445" y="483"/>
                </a:lnTo>
                <a:cubicBezTo>
                  <a:pt x="425" y="483"/>
                  <a:pt x="408" y="466"/>
                  <a:pt x="408" y="445"/>
                </a:cubicBezTo>
                <a:cubicBezTo>
                  <a:pt x="408" y="424"/>
                  <a:pt x="425" y="408"/>
                  <a:pt x="445" y="408"/>
                </a:cubicBezTo>
                <a:cubicBezTo>
                  <a:pt x="466" y="408"/>
                  <a:pt x="483" y="424"/>
                  <a:pt x="483" y="445"/>
                </a:cubicBezTo>
                <a:cubicBezTo>
                  <a:pt x="483" y="466"/>
                  <a:pt x="466" y="483"/>
                  <a:pt x="445" y="483"/>
                </a:cubicBezTo>
                <a:close/>
                <a:moveTo>
                  <a:pt x="293" y="445"/>
                </a:moveTo>
                <a:lnTo>
                  <a:pt x="293" y="445"/>
                </a:lnTo>
                <a:cubicBezTo>
                  <a:pt x="293" y="466"/>
                  <a:pt x="276" y="483"/>
                  <a:pt x="255" y="483"/>
                </a:cubicBezTo>
                <a:cubicBezTo>
                  <a:pt x="234" y="483"/>
                  <a:pt x="217" y="466"/>
                  <a:pt x="217" y="445"/>
                </a:cubicBezTo>
                <a:cubicBezTo>
                  <a:pt x="217" y="424"/>
                  <a:pt x="234" y="408"/>
                  <a:pt x="255" y="408"/>
                </a:cubicBezTo>
                <a:cubicBezTo>
                  <a:pt x="276" y="408"/>
                  <a:pt x="293" y="424"/>
                  <a:pt x="293" y="445"/>
                </a:cubicBezTo>
                <a:close/>
                <a:moveTo>
                  <a:pt x="217" y="65"/>
                </a:moveTo>
                <a:lnTo>
                  <a:pt x="217" y="65"/>
                </a:lnTo>
                <a:cubicBezTo>
                  <a:pt x="217" y="44"/>
                  <a:pt x="234" y="27"/>
                  <a:pt x="255" y="27"/>
                </a:cubicBezTo>
                <a:cubicBezTo>
                  <a:pt x="276" y="27"/>
                  <a:pt x="293" y="44"/>
                  <a:pt x="293" y="65"/>
                </a:cubicBezTo>
                <a:cubicBezTo>
                  <a:pt x="293" y="85"/>
                  <a:pt x="276" y="102"/>
                  <a:pt x="255" y="102"/>
                </a:cubicBezTo>
                <a:cubicBezTo>
                  <a:pt x="234" y="102"/>
                  <a:pt x="217" y="85"/>
                  <a:pt x="217" y="65"/>
                </a:cubicBezTo>
                <a:close/>
                <a:moveTo>
                  <a:pt x="102" y="445"/>
                </a:moveTo>
                <a:lnTo>
                  <a:pt x="102" y="445"/>
                </a:lnTo>
                <a:cubicBezTo>
                  <a:pt x="102" y="466"/>
                  <a:pt x="86" y="483"/>
                  <a:pt x="65" y="483"/>
                </a:cubicBezTo>
                <a:cubicBezTo>
                  <a:pt x="44" y="483"/>
                  <a:pt x="27" y="466"/>
                  <a:pt x="27" y="445"/>
                </a:cubicBezTo>
                <a:cubicBezTo>
                  <a:pt x="27" y="424"/>
                  <a:pt x="44" y="408"/>
                  <a:pt x="65" y="408"/>
                </a:cubicBezTo>
                <a:cubicBezTo>
                  <a:pt x="86" y="408"/>
                  <a:pt x="102" y="424"/>
                  <a:pt x="102" y="445"/>
                </a:cubicBezTo>
                <a:close/>
                <a:moveTo>
                  <a:pt x="471" y="385"/>
                </a:moveTo>
                <a:lnTo>
                  <a:pt x="471" y="385"/>
                </a:lnTo>
                <a:lnTo>
                  <a:pt x="471" y="323"/>
                </a:lnTo>
                <a:cubicBezTo>
                  <a:pt x="471" y="285"/>
                  <a:pt x="446" y="229"/>
                  <a:pt x="377" y="229"/>
                </a:cubicBezTo>
                <a:lnTo>
                  <a:pt x="323" y="229"/>
                </a:lnTo>
                <a:cubicBezTo>
                  <a:pt x="285" y="229"/>
                  <a:pt x="281" y="210"/>
                  <a:pt x="281" y="201"/>
                </a:cubicBezTo>
                <a:lnTo>
                  <a:pt x="281" y="125"/>
                </a:lnTo>
                <a:cubicBezTo>
                  <a:pt x="304" y="114"/>
                  <a:pt x="320" y="91"/>
                  <a:pt x="320" y="65"/>
                </a:cubicBezTo>
                <a:cubicBezTo>
                  <a:pt x="320" y="29"/>
                  <a:pt x="291" y="0"/>
                  <a:pt x="255" y="0"/>
                </a:cubicBezTo>
                <a:cubicBezTo>
                  <a:pt x="219" y="0"/>
                  <a:pt x="190" y="29"/>
                  <a:pt x="190" y="65"/>
                </a:cubicBezTo>
                <a:cubicBezTo>
                  <a:pt x="190" y="91"/>
                  <a:pt x="206" y="114"/>
                  <a:pt x="229" y="125"/>
                </a:cubicBezTo>
                <a:lnTo>
                  <a:pt x="229" y="201"/>
                </a:lnTo>
                <a:cubicBezTo>
                  <a:pt x="229" y="208"/>
                  <a:pt x="227" y="229"/>
                  <a:pt x="187" y="229"/>
                </a:cubicBezTo>
                <a:lnTo>
                  <a:pt x="133" y="229"/>
                </a:lnTo>
                <a:cubicBezTo>
                  <a:pt x="64" y="229"/>
                  <a:pt x="39" y="285"/>
                  <a:pt x="39" y="323"/>
                </a:cubicBezTo>
                <a:lnTo>
                  <a:pt x="39" y="385"/>
                </a:lnTo>
                <a:cubicBezTo>
                  <a:pt x="16" y="395"/>
                  <a:pt x="0" y="418"/>
                  <a:pt x="0" y="445"/>
                </a:cubicBezTo>
                <a:cubicBezTo>
                  <a:pt x="0" y="481"/>
                  <a:pt x="29" y="510"/>
                  <a:pt x="65" y="510"/>
                </a:cubicBezTo>
                <a:cubicBezTo>
                  <a:pt x="101" y="510"/>
                  <a:pt x="130" y="481"/>
                  <a:pt x="130" y="445"/>
                </a:cubicBezTo>
                <a:cubicBezTo>
                  <a:pt x="130" y="418"/>
                  <a:pt x="114" y="395"/>
                  <a:pt x="91" y="385"/>
                </a:cubicBezTo>
                <a:lnTo>
                  <a:pt x="91" y="323"/>
                </a:lnTo>
                <a:cubicBezTo>
                  <a:pt x="91" y="316"/>
                  <a:pt x="93" y="281"/>
                  <a:pt x="133" y="281"/>
                </a:cubicBezTo>
                <a:lnTo>
                  <a:pt x="187" y="281"/>
                </a:lnTo>
                <a:cubicBezTo>
                  <a:pt x="204" y="281"/>
                  <a:pt x="218" y="278"/>
                  <a:pt x="229" y="274"/>
                </a:cubicBezTo>
                <a:lnTo>
                  <a:pt x="229" y="385"/>
                </a:lnTo>
                <a:cubicBezTo>
                  <a:pt x="206" y="395"/>
                  <a:pt x="190" y="418"/>
                  <a:pt x="190" y="445"/>
                </a:cubicBezTo>
                <a:cubicBezTo>
                  <a:pt x="190" y="481"/>
                  <a:pt x="219" y="510"/>
                  <a:pt x="255" y="510"/>
                </a:cubicBezTo>
                <a:cubicBezTo>
                  <a:pt x="291" y="510"/>
                  <a:pt x="320" y="481"/>
                  <a:pt x="320" y="445"/>
                </a:cubicBezTo>
                <a:cubicBezTo>
                  <a:pt x="320" y="418"/>
                  <a:pt x="304" y="395"/>
                  <a:pt x="281" y="385"/>
                </a:cubicBezTo>
                <a:lnTo>
                  <a:pt x="281" y="274"/>
                </a:lnTo>
                <a:cubicBezTo>
                  <a:pt x="293" y="278"/>
                  <a:pt x="307" y="281"/>
                  <a:pt x="323" y="281"/>
                </a:cubicBezTo>
                <a:lnTo>
                  <a:pt x="377" y="281"/>
                </a:lnTo>
                <a:cubicBezTo>
                  <a:pt x="416" y="281"/>
                  <a:pt x="419" y="313"/>
                  <a:pt x="420" y="323"/>
                </a:cubicBezTo>
                <a:lnTo>
                  <a:pt x="420" y="385"/>
                </a:lnTo>
                <a:cubicBezTo>
                  <a:pt x="396" y="395"/>
                  <a:pt x="380" y="418"/>
                  <a:pt x="380" y="445"/>
                </a:cubicBezTo>
                <a:cubicBezTo>
                  <a:pt x="380" y="481"/>
                  <a:pt x="409" y="510"/>
                  <a:pt x="445" y="510"/>
                </a:cubicBezTo>
                <a:cubicBezTo>
                  <a:pt x="481" y="510"/>
                  <a:pt x="511" y="481"/>
                  <a:pt x="511" y="445"/>
                </a:cubicBezTo>
                <a:cubicBezTo>
                  <a:pt x="511" y="418"/>
                  <a:pt x="494" y="395"/>
                  <a:pt x="471" y="38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30" name="Freeform 5">
            <a:extLst>
              <a:ext uri="{FF2B5EF4-FFF2-40B4-BE49-F238E27FC236}">
                <a16:creationId xmlns:a16="http://schemas.microsoft.com/office/drawing/2014/main" id="{56661628-B84D-4D56-A25A-FB13DAB14DFB}"/>
              </a:ext>
            </a:extLst>
          </p:cNvPr>
          <p:cNvSpPr>
            <a:spLocks noChangeAspect="1" noEditPoints="1"/>
          </p:cNvSpPr>
          <p:nvPr/>
        </p:nvSpPr>
        <p:spPr bwMode="auto">
          <a:xfrm>
            <a:off x="10699570" y="5399994"/>
            <a:ext cx="221906" cy="190877"/>
          </a:xfrm>
          <a:custGeom>
            <a:avLst/>
            <a:gdLst>
              <a:gd name="T0" fmla="*/ 0 w 771"/>
              <a:gd name="T1" fmla="*/ 609 h 662"/>
              <a:gd name="T2" fmla="*/ 10 w 771"/>
              <a:gd name="T3" fmla="*/ 633 h 662"/>
              <a:gd name="T4" fmla="*/ 28 w 771"/>
              <a:gd name="T5" fmla="*/ 651 h 662"/>
              <a:gd name="T6" fmla="*/ 52 w 771"/>
              <a:gd name="T7" fmla="*/ 661 h 662"/>
              <a:gd name="T8" fmla="*/ 412 w 771"/>
              <a:gd name="T9" fmla="*/ 612 h 662"/>
              <a:gd name="T10" fmla="*/ 380 w 771"/>
              <a:gd name="T11" fmla="*/ 618 h 662"/>
              <a:gd name="T12" fmla="*/ 348 w 771"/>
              <a:gd name="T13" fmla="*/ 612 h 662"/>
              <a:gd name="T14" fmla="*/ 320 w 771"/>
              <a:gd name="T15" fmla="*/ 596 h 662"/>
              <a:gd name="T16" fmla="*/ 298 w 771"/>
              <a:gd name="T17" fmla="*/ 572 h 662"/>
              <a:gd name="T18" fmla="*/ 286 w 771"/>
              <a:gd name="T19" fmla="*/ 543 h 662"/>
              <a:gd name="T20" fmla="*/ 284 w 771"/>
              <a:gd name="T21" fmla="*/ 509 h 662"/>
              <a:gd name="T22" fmla="*/ 341 w 771"/>
              <a:gd name="T23" fmla="*/ 541 h 662"/>
              <a:gd name="T24" fmla="*/ 347 w 771"/>
              <a:gd name="T25" fmla="*/ 542 h 662"/>
              <a:gd name="T26" fmla="*/ 390 w 771"/>
              <a:gd name="T27" fmla="*/ 529 h 662"/>
              <a:gd name="T28" fmla="*/ 402 w 771"/>
              <a:gd name="T29" fmla="*/ 485 h 662"/>
              <a:gd name="T30" fmla="*/ 348 w 771"/>
              <a:gd name="T31" fmla="*/ 429 h 662"/>
              <a:gd name="T32" fmla="*/ 380 w 771"/>
              <a:gd name="T33" fmla="*/ 423 h 662"/>
              <a:gd name="T34" fmla="*/ 413 w 771"/>
              <a:gd name="T35" fmla="*/ 429 h 662"/>
              <a:gd name="T36" fmla="*/ 441 w 771"/>
              <a:gd name="T37" fmla="*/ 445 h 662"/>
              <a:gd name="T38" fmla="*/ 462 w 771"/>
              <a:gd name="T39" fmla="*/ 468 h 662"/>
              <a:gd name="T40" fmla="*/ 475 w 771"/>
              <a:gd name="T41" fmla="*/ 498 h 662"/>
              <a:gd name="T42" fmla="*/ 477 w 771"/>
              <a:gd name="T43" fmla="*/ 532 h 662"/>
              <a:gd name="T44" fmla="*/ 581 w 771"/>
              <a:gd name="T45" fmla="*/ 662 h 662"/>
              <a:gd name="T46" fmla="*/ 727 w 771"/>
              <a:gd name="T47" fmla="*/ 659 h 662"/>
              <a:gd name="T48" fmla="*/ 749 w 771"/>
              <a:gd name="T49" fmla="*/ 646 h 662"/>
              <a:gd name="T50" fmla="*/ 765 w 771"/>
              <a:gd name="T51" fmla="*/ 626 h 662"/>
              <a:gd name="T52" fmla="*/ 771 w 771"/>
              <a:gd name="T53" fmla="*/ 600 h 662"/>
              <a:gd name="T54" fmla="*/ 0 w 771"/>
              <a:gd name="T55" fmla="*/ 600 h 662"/>
              <a:gd name="T56" fmla="*/ 770 w 771"/>
              <a:gd name="T57" fmla="*/ 205 h 662"/>
              <a:gd name="T58" fmla="*/ 761 w 771"/>
              <a:gd name="T59" fmla="*/ 181 h 662"/>
              <a:gd name="T60" fmla="*/ 742 w 771"/>
              <a:gd name="T61" fmla="*/ 162 h 662"/>
              <a:gd name="T62" fmla="*/ 718 w 771"/>
              <a:gd name="T63" fmla="*/ 153 h 662"/>
              <a:gd name="T64" fmla="*/ 52 w 771"/>
              <a:gd name="T65" fmla="*/ 153 h 662"/>
              <a:gd name="T66" fmla="*/ 28 w 771"/>
              <a:gd name="T67" fmla="*/ 162 h 662"/>
              <a:gd name="T68" fmla="*/ 10 w 771"/>
              <a:gd name="T69" fmla="*/ 181 h 662"/>
              <a:gd name="T70" fmla="*/ 0 w 771"/>
              <a:gd name="T71" fmla="*/ 205 h 662"/>
              <a:gd name="T72" fmla="*/ 771 w 771"/>
              <a:gd name="T73" fmla="*/ 339 h 662"/>
              <a:gd name="T74" fmla="*/ 770 w 771"/>
              <a:gd name="T75" fmla="*/ 205 h 662"/>
              <a:gd name="T76" fmla="*/ 270 w 771"/>
              <a:gd name="T77" fmla="*/ 106 h 662"/>
              <a:gd name="T78" fmla="*/ 273 w 771"/>
              <a:gd name="T79" fmla="*/ 19 h 662"/>
              <a:gd name="T80" fmla="*/ 284 w 771"/>
              <a:gd name="T81" fmla="*/ 6 h 662"/>
              <a:gd name="T82" fmla="*/ 301 w 771"/>
              <a:gd name="T83" fmla="*/ 0 h 662"/>
              <a:gd name="T84" fmla="*/ 483 w 771"/>
              <a:gd name="T85" fmla="*/ 3 h 662"/>
              <a:gd name="T86" fmla="*/ 497 w 771"/>
              <a:gd name="T87" fmla="*/ 14 h 662"/>
              <a:gd name="T88" fmla="*/ 502 w 771"/>
              <a:gd name="T89" fmla="*/ 31 h 662"/>
              <a:gd name="T90" fmla="*/ 456 w 771"/>
              <a:gd name="T91" fmla="*/ 47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71" h="662">
                <a:moveTo>
                  <a:pt x="0" y="600"/>
                </a:moveTo>
                <a:lnTo>
                  <a:pt x="0" y="600"/>
                </a:lnTo>
                <a:lnTo>
                  <a:pt x="0" y="609"/>
                </a:lnTo>
                <a:lnTo>
                  <a:pt x="2" y="618"/>
                </a:lnTo>
                <a:lnTo>
                  <a:pt x="5" y="626"/>
                </a:lnTo>
                <a:lnTo>
                  <a:pt x="10" y="633"/>
                </a:lnTo>
                <a:lnTo>
                  <a:pt x="15" y="640"/>
                </a:lnTo>
                <a:lnTo>
                  <a:pt x="21" y="646"/>
                </a:lnTo>
                <a:lnTo>
                  <a:pt x="28" y="651"/>
                </a:lnTo>
                <a:lnTo>
                  <a:pt x="35" y="656"/>
                </a:lnTo>
                <a:lnTo>
                  <a:pt x="43" y="659"/>
                </a:lnTo>
                <a:lnTo>
                  <a:pt x="52" y="661"/>
                </a:lnTo>
                <a:lnTo>
                  <a:pt x="61" y="662"/>
                </a:lnTo>
                <a:lnTo>
                  <a:pt x="462" y="662"/>
                </a:lnTo>
                <a:lnTo>
                  <a:pt x="412" y="612"/>
                </a:lnTo>
                <a:lnTo>
                  <a:pt x="402" y="615"/>
                </a:lnTo>
                <a:lnTo>
                  <a:pt x="391" y="617"/>
                </a:lnTo>
                <a:lnTo>
                  <a:pt x="380" y="618"/>
                </a:lnTo>
                <a:lnTo>
                  <a:pt x="369" y="617"/>
                </a:lnTo>
                <a:lnTo>
                  <a:pt x="358" y="615"/>
                </a:lnTo>
                <a:lnTo>
                  <a:pt x="348" y="612"/>
                </a:lnTo>
                <a:lnTo>
                  <a:pt x="338" y="608"/>
                </a:lnTo>
                <a:lnTo>
                  <a:pt x="328" y="602"/>
                </a:lnTo>
                <a:lnTo>
                  <a:pt x="320" y="596"/>
                </a:lnTo>
                <a:lnTo>
                  <a:pt x="312" y="589"/>
                </a:lnTo>
                <a:lnTo>
                  <a:pt x="304" y="581"/>
                </a:lnTo>
                <a:lnTo>
                  <a:pt x="298" y="572"/>
                </a:lnTo>
                <a:lnTo>
                  <a:pt x="293" y="563"/>
                </a:lnTo>
                <a:lnTo>
                  <a:pt x="289" y="553"/>
                </a:lnTo>
                <a:lnTo>
                  <a:pt x="286" y="543"/>
                </a:lnTo>
                <a:lnTo>
                  <a:pt x="284" y="532"/>
                </a:lnTo>
                <a:lnTo>
                  <a:pt x="283" y="520"/>
                </a:lnTo>
                <a:lnTo>
                  <a:pt x="284" y="509"/>
                </a:lnTo>
                <a:lnTo>
                  <a:pt x="286" y="499"/>
                </a:lnTo>
                <a:lnTo>
                  <a:pt x="288" y="489"/>
                </a:lnTo>
                <a:lnTo>
                  <a:pt x="341" y="541"/>
                </a:lnTo>
                <a:lnTo>
                  <a:pt x="343" y="542"/>
                </a:lnTo>
                <a:lnTo>
                  <a:pt x="345" y="543"/>
                </a:lnTo>
                <a:lnTo>
                  <a:pt x="347" y="542"/>
                </a:lnTo>
                <a:lnTo>
                  <a:pt x="386" y="532"/>
                </a:lnTo>
                <a:lnTo>
                  <a:pt x="388" y="530"/>
                </a:lnTo>
                <a:lnTo>
                  <a:pt x="390" y="529"/>
                </a:lnTo>
                <a:lnTo>
                  <a:pt x="391" y="527"/>
                </a:lnTo>
                <a:lnTo>
                  <a:pt x="402" y="487"/>
                </a:lnTo>
                <a:lnTo>
                  <a:pt x="402" y="485"/>
                </a:lnTo>
                <a:lnTo>
                  <a:pt x="401" y="483"/>
                </a:lnTo>
                <a:lnTo>
                  <a:pt x="400" y="481"/>
                </a:lnTo>
                <a:lnTo>
                  <a:pt x="348" y="429"/>
                </a:lnTo>
                <a:lnTo>
                  <a:pt x="358" y="426"/>
                </a:lnTo>
                <a:lnTo>
                  <a:pt x="369" y="424"/>
                </a:lnTo>
                <a:lnTo>
                  <a:pt x="380" y="423"/>
                </a:lnTo>
                <a:lnTo>
                  <a:pt x="392" y="424"/>
                </a:lnTo>
                <a:lnTo>
                  <a:pt x="403" y="426"/>
                </a:lnTo>
                <a:lnTo>
                  <a:pt x="413" y="429"/>
                </a:lnTo>
                <a:lnTo>
                  <a:pt x="423" y="433"/>
                </a:lnTo>
                <a:lnTo>
                  <a:pt x="432" y="439"/>
                </a:lnTo>
                <a:lnTo>
                  <a:pt x="441" y="445"/>
                </a:lnTo>
                <a:lnTo>
                  <a:pt x="449" y="452"/>
                </a:lnTo>
                <a:lnTo>
                  <a:pt x="456" y="460"/>
                </a:lnTo>
                <a:lnTo>
                  <a:pt x="462" y="468"/>
                </a:lnTo>
                <a:lnTo>
                  <a:pt x="468" y="478"/>
                </a:lnTo>
                <a:lnTo>
                  <a:pt x="472" y="488"/>
                </a:lnTo>
                <a:lnTo>
                  <a:pt x="475" y="498"/>
                </a:lnTo>
                <a:lnTo>
                  <a:pt x="477" y="509"/>
                </a:lnTo>
                <a:lnTo>
                  <a:pt x="477" y="520"/>
                </a:lnTo>
                <a:lnTo>
                  <a:pt x="477" y="532"/>
                </a:lnTo>
                <a:lnTo>
                  <a:pt x="475" y="542"/>
                </a:lnTo>
                <a:lnTo>
                  <a:pt x="472" y="553"/>
                </a:lnTo>
                <a:lnTo>
                  <a:pt x="581" y="662"/>
                </a:lnTo>
                <a:lnTo>
                  <a:pt x="709" y="662"/>
                </a:lnTo>
                <a:lnTo>
                  <a:pt x="718" y="661"/>
                </a:lnTo>
                <a:lnTo>
                  <a:pt x="727" y="659"/>
                </a:lnTo>
                <a:lnTo>
                  <a:pt x="735" y="656"/>
                </a:lnTo>
                <a:lnTo>
                  <a:pt x="742" y="651"/>
                </a:lnTo>
                <a:lnTo>
                  <a:pt x="749" y="646"/>
                </a:lnTo>
                <a:lnTo>
                  <a:pt x="755" y="640"/>
                </a:lnTo>
                <a:lnTo>
                  <a:pt x="761" y="633"/>
                </a:lnTo>
                <a:lnTo>
                  <a:pt x="765" y="626"/>
                </a:lnTo>
                <a:lnTo>
                  <a:pt x="768" y="618"/>
                </a:lnTo>
                <a:lnTo>
                  <a:pt x="770" y="609"/>
                </a:lnTo>
                <a:lnTo>
                  <a:pt x="771" y="600"/>
                </a:lnTo>
                <a:lnTo>
                  <a:pt x="771" y="386"/>
                </a:lnTo>
                <a:lnTo>
                  <a:pt x="0" y="386"/>
                </a:lnTo>
                <a:lnTo>
                  <a:pt x="0" y="600"/>
                </a:lnTo>
                <a:lnTo>
                  <a:pt x="0" y="600"/>
                </a:lnTo>
                <a:close/>
                <a:moveTo>
                  <a:pt x="770" y="205"/>
                </a:moveTo>
                <a:lnTo>
                  <a:pt x="770" y="205"/>
                </a:lnTo>
                <a:lnTo>
                  <a:pt x="768" y="196"/>
                </a:lnTo>
                <a:lnTo>
                  <a:pt x="765" y="188"/>
                </a:lnTo>
                <a:lnTo>
                  <a:pt x="761" y="181"/>
                </a:lnTo>
                <a:lnTo>
                  <a:pt x="755" y="174"/>
                </a:lnTo>
                <a:lnTo>
                  <a:pt x="749" y="168"/>
                </a:lnTo>
                <a:lnTo>
                  <a:pt x="742" y="162"/>
                </a:lnTo>
                <a:lnTo>
                  <a:pt x="735" y="158"/>
                </a:lnTo>
                <a:lnTo>
                  <a:pt x="727" y="155"/>
                </a:lnTo>
                <a:lnTo>
                  <a:pt x="718" y="153"/>
                </a:lnTo>
                <a:lnTo>
                  <a:pt x="709" y="152"/>
                </a:lnTo>
                <a:lnTo>
                  <a:pt x="61" y="152"/>
                </a:lnTo>
                <a:lnTo>
                  <a:pt x="52" y="153"/>
                </a:lnTo>
                <a:lnTo>
                  <a:pt x="43" y="155"/>
                </a:lnTo>
                <a:lnTo>
                  <a:pt x="35" y="158"/>
                </a:lnTo>
                <a:lnTo>
                  <a:pt x="28" y="162"/>
                </a:lnTo>
                <a:lnTo>
                  <a:pt x="21" y="168"/>
                </a:lnTo>
                <a:lnTo>
                  <a:pt x="15" y="174"/>
                </a:lnTo>
                <a:lnTo>
                  <a:pt x="10" y="181"/>
                </a:lnTo>
                <a:lnTo>
                  <a:pt x="5" y="188"/>
                </a:lnTo>
                <a:lnTo>
                  <a:pt x="2" y="196"/>
                </a:lnTo>
                <a:lnTo>
                  <a:pt x="0" y="205"/>
                </a:lnTo>
                <a:lnTo>
                  <a:pt x="0" y="214"/>
                </a:lnTo>
                <a:lnTo>
                  <a:pt x="0" y="339"/>
                </a:lnTo>
                <a:lnTo>
                  <a:pt x="771" y="339"/>
                </a:lnTo>
                <a:lnTo>
                  <a:pt x="771" y="214"/>
                </a:lnTo>
                <a:lnTo>
                  <a:pt x="770" y="205"/>
                </a:lnTo>
                <a:lnTo>
                  <a:pt x="770" y="205"/>
                </a:lnTo>
                <a:close/>
                <a:moveTo>
                  <a:pt x="317" y="106"/>
                </a:moveTo>
                <a:lnTo>
                  <a:pt x="317" y="106"/>
                </a:lnTo>
                <a:lnTo>
                  <a:pt x="270" y="106"/>
                </a:lnTo>
                <a:lnTo>
                  <a:pt x="270" y="31"/>
                </a:lnTo>
                <a:lnTo>
                  <a:pt x="271" y="25"/>
                </a:lnTo>
                <a:lnTo>
                  <a:pt x="273" y="19"/>
                </a:lnTo>
                <a:lnTo>
                  <a:pt x="276" y="14"/>
                </a:lnTo>
                <a:lnTo>
                  <a:pt x="280" y="10"/>
                </a:lnTo>
                <a:lnTo>
                  <a:pt x="284" y="6"/>
                </a:lnTo>
                <a:lnTo>
                  <a:pt x="289" y="3"/>
                </a:lnTo>
                <a:lnTo>
                  <a:pt x="295" y="1"/>
                </a:lnTo>
                <a:lnTo>
                  <a:pt x="301" y="0"/>
                </a:lnTo>
                <a:lnTo>
                  <a:pt x="471" y="0"/>
                </a:lnTo>
                <a:lnTo>
                  <a:pt x="477" y="1"/>
                </a:lnTo>
                <a:lnTo>
                  <a:pt x="483" y="3"/>
                </a:lnTo>
                <a:lnTo>
                  <a:pt x="488" y="6"/>
                </a:lnTo>
                <a:lnTo>
                  <a:pt x="493" y="10"/>
                </a:lnTo>
                <a:lnTo>
                  <a:pt x="497" y="14"/>
                </a:lnTo>
                <a:lnTo>
                  <a:pt x="499" y="19"/>
                </a:lnTo>
                <a:lnTo>
                  <a:pt x="501" y="25"/>
                </a:lnTo>
                <a:lnTo>
                  <a:pt x="502" y="31"/>
                </a:lnTo>
                <a:lnTo>
                  <a:pt x="502" y="106"/>
                </a:lnTo>
                <a:lnTo>
                  <a:pt x="456" y="106"/>
                </a:lnTo>
                <a:lnTo>
                  <a:pt x="456" y="47"/>
                </a:lnTo>
                <a:lnTo>
                  <a:pt x="317" y="47"/>
                </a:lnTo>
                <a:lnTo>
                  <a:pt x="317" y="10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32" name="Freeform 9">
            <a:extLst>
              <a:ext uri="{FF2B5EF4-FFF2-40B4-BE49-F238E27FC236}">
                <a16:creationId xmlns:a16="http://schemas.microsoft.com/office/drawing/2014/main" id="{1A219AAF-B18D-4A02-ABF8-23D0A2C5C6BE}"/>
              </a:ext>
            </a:extLst>
          </p:cNvPr>
          <p:cNvSpPr>
            <a:spLocks noChangeAspect="1" noEditPoints="1"/>
          </p:cNvSpPr>
          <p:nvPr/>
        </p:nvSpPr>
        <p:spPr bwMode="auto">
          <a:xfrm>
            <a:off x="10682417" y="3174316"/>
            <a:ext cx="249743" cy="223143"/>
          </a:xfrm>
          <a:custGeom>
            <a:avLst/>
            <a:gdLst>
              <a:gd name="T0" fmla="*/ 270 w 543"/>
              <a:gd name="T1" fmla="*/ 194 h 488"/>
              <a:gd name="T2" fmla="*/ 270 w 543"/>
              <a:gd name="T3" fmla="*/ 194 h 488"/>
              <a:gd name="T4" fmla="*/ 138 w 543"/>
              <a:gd name="T5" fmla="*/ 325 h 488"/>
              <a:gd name="T6" fmla="*/ 220 w 543"/>
              <a:gd name="T7" fmla="*/ 325 h 488"/>
              <a:gd name="T8" fmla="*/ 220 w 543"/>
              <a:gd name="T9" fmla="*/ 488 h 488"/>
              <a:gd name="T10" fmla="*/ 320 w 543"/>
              <a:gd name="T11" fmla="*/ 488 h 488"/>
              <a:gd name="T12" fmla="*/ 320 w 543"/>
              <a:gd name="T13" fmla="*/ 325 h 488"/>
              <a:gd name="T14" fmla="*/ 402 w 543"/>
              <a:gd name="T15" fmla="*/ 325 h 488"/>
              <a:gd name="T16" fmla="*/ 270 w 543"/>
              <a:gd name="T17" fmla="*/ 194 h 488"/>
              <a:gd name="T18" fmla="*/ 489 w 543"/>
              <a:gd name="T19" fmla="*/ 87 h 488"/>
              <a:gd name="T20" fmla="*/ 489 w 543"/>
              <a:gd name="T21" fmla="*/ 87 h 488"/>
              <a:gd name="T22" fmla="*/ 162 w 543"/>
              <a:gd name="T23" fmla="*/ 87 h 488"/>
              <a:gd name="T24" fmla="*/ 162 w 543"/>
              <a:gd name="T25" fmla="*/ 53 h 488"/>
              <a:gd name="T26" fmla="*/ 489 w 543"/>
              <a:gd name="T27" fmla="*/ 53 h 488"/>
              <a:gd name="T28" fmla="*/ 489 w 543"/>
              <a:gd name="T29" fmla="*/ 87 h 488"/>
              <a:gd name="T30" fmla="*/ 125 w 543"/>
              <a:gd name="T31" fmla="*/ 90 h 488"/>
              <a:gd name="T32" fmla="*/ 125 w 543"/>
              <a:gd name="T33" fmla="*/ 90 h 488"/>
              <a:gd name="T34" fmla="*/ 104 w 543"/>
              <a:gd name="T35" fmla="*/ 70 h 488"/>
              <a:gd name="T36" fmla="*/ 125 w 543"/>
              <a:gd name="T37" fmla="*/ 50 h 488"/>
              <a:gd name="T38" fmla="*/ 145 w 543"/>
              <a:gd name="T39" fmla="*/ 70 h 488"/>
              <a:gd name="T40" fmla="*/ 125 w 543"/>
              <a:gd name="T41" fmla="*/ 90 h 488"/>
              <a:gd name="T42" fmla="*/ 70 w 543"/>
              <a:gd name="T43" fmla="*/ 90 h 488"/>
              <a:gd name="T44" fmla="*/ 70 w 543"/>
              <a:gd name="T45" fmla="*/ 90 h 488"/>
              <a:gd name="T46" fmla="*/ 50 w 543"/>
              <a:gd name="T47" fmla="*/ 70 h 488"/>
              <a:gd name="T48" fmla="*/ 70 w 543"/>
              <a:gd name="T49" fmla="*/ 50 h 488"/>
              <a:gd name="T50" fmla="*/ 91 w 543"/>
              <a:gd name="T51" fmla="*/ 70 h 488"/>
              <a:gd name="T52" fmla="*/ 70 w 543"/>
              <a:gd name="T53" fmla="*/ 90 h 488"/>
              <a:gd name="T54" fmla="*/ 489 w 543"/>
              <a:gd name="T55" fmla="*/ 0 h 488"/>
              <a:gd name="T56" fmla="*/ 489 w 543"/>
              <a:gd name="T57" fmla="*/ 0 h 488"/>
              <a:gd name="T58" fmla="*/ 54 w 543"/>
              <a:gd name="T59" fmla="*/ 0 h 488"/>
              <a:gd name="T60" fmla="*/ 0 w 543"/>
              <a:gd name="T61" fmla="*/ 53 h 488"/>
              <a:gd name="T62" fmla="*/ 0 w 543"/>
              <a:gd name="T63" fmla="*/ 380 h 488"/>
              <a:gd name="T64" fmla="*/ 54 w 543"/>
              <a:gd name="T65" fmla="*/ 434 h 488"/>
              <a:gd name="T66" fmla="*/ 162 w 543"/>
              <a:gd name="T67" fmla="*/ 434 h 488"/>
              <a:gd name="T68" fmla="*/ 162 w 543"/>
              <a:gd name="T69" fmla="*/ 380 h 488"/>
              <a:gd name="T70" fmla="*/ 53 w 543"/>
              <a:gd name="T71" fmla="*/ 380 h 488"/>
              <a:gd name="T72" fmla="*/ 53 w 543"/>
              <a:gd name="T73" fmla="*/ 130 h 488"/>
              <a:gd name="T74" fmla="*/ 489 w 543"/>
              <a:gd name="T75" fmla="*/ 130 h 488"/>
              <a:gd name="T76" fmla="*/ 489 w 543"/>
              <a:gd name="T77" fmla="*/ 380 h 488"/>
              <a:gd name="T78" fmla="*/ 381 w 543"/>
              <a:gd name="T79" fmla="*/ 380 h 488"/>
              <a:gd name="T80" fmla="*/ 381 w 543"/>
              <a:gd name="T81" fmla="*/ 434 h 488"/>
              <a:gd name="T82" fmla="*/ 489 w 543"/>
              <a:gd name="T83" fmla="*/ 434 h 488"/>
              <a:gd name="T84" fmla="*/ 543 w 543"/>
              <a:gd name="T85" fmla="*/ 380 h 488"/>
              <a:gd name="T86" fmla="*/ 543 w 543"/>
              <a:gd name="T87" fmla="*/ 53 h 488"/>
              <a:gd name="T88" fmla="*/ 489 w 543"/>
              <a:gd name="T89" fmla="*/ 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43" h="488">
                <a:moveTo>
                  <a:pt x="270" y="194"/>
                </a:moveTo>
                <a:lnTo>
                  <a:pt x="270" y="194"/>
                </a:lnTo>
                <a:lnTo>
                  <a:pt x="138" y="325"/>
                </a:lnTo>
                <a:lnTo>
                  <a:pt x="220" y="325"/>
                </a:lnTo>
                <a:lnTo>
                  <a:pt x="220" y="488"/>
                </a:lnTo>
                <a:lnTo>
                  <a:pt x="320" y="488"/>
                </a:lnTo>
                <a:lnTo>
                  <a:pt x="320" y="325"/>
                </a:lnTo>
                <a:lnTo>
                  <a:pt x="402" y="325"/>
                </a:lnTo>
                <a:lnTo>
                  <a:pt x="270" y="194"/>
                </a:lnTo>
                <a:close/>
                <a:moveTo>
                  <a:pt x="489" y="87"/>
                </a:moveTo>
                <a:lnTo>
                  <a:pt x="489" y="87"/>
                </a:lnTo>
                <a:lnTo>
                  <a:pt x="162" y="87"/>
                </a:lnTo>
                <a:lnTo>
                  <a:pt x="162" y="53"/>
                </a:lnTo>
                <a:lnTo>
                  <a:pt x="489" y="53"/>
                </a:lnTo>
                <a:lnTo>
                  <a:pt x="489" y="87"/>
                </a:lnTo>
                <a:close/>
                <a:moveTo>
                  <a:pt x="125" y="90"/>
                </a:moveTo>
                <a:lnTo>
                  <a:pt x="125" y="90"/>
                </a:lnTo>
                <a:cubicBezTo>
                  <a:pt x="113" y="90"/>
                  <a:pt x="104" y="81"/>
                  <a:pt x="104" y="70"/>
                </a:cubicBezTo>
                <a:cubicBezTo>
                  <a:pt x="104" y="59"/>
                  <a:pt x="113" y="50"/>
                  <a:pt x="125" y="50"/>
                </a:cubicBezTo>
                <a:cubicBezTo>
                  <a:pt x="136" y="50"/>
                  <a:pt x="145" y="59"/>
                  <a:pt x="145" y="70"/>
                </a:cubicBezTo>
                <a:cubicBezTo>
                  <a:pt x="145" y="81"/>
                  <a:pt x="136" y="90"/>
                  <a:pt x="125" y="90"/>
                </a:cubicBezTo>
                <a:close/>
                <a:moveTo>
                  <a:pt x="70" y="90"/>
                </a:moveTo>
                <a:lnTo>
                  <a:pt x="70" y="90"/>
                </a:lnTo>
                <a:cubicBezTo>
                  <a:pt x="59" y="90"/>
                  <a:pt x="50" y="81"/>
                  <a:pt x="50" y="70"/>
                </a:cubicBezTo>
                <a:cubicBezTo>
                  <a:pt x="50" y="59"/>
                  <a:pt x="59" y="50"/>
                  <a:pt x="70" y="50"/>
                </a:cubicBezTo>
                <a:cubicBezTo>
                  <a:pt x="81" y="50"/>
                  <a:pt x="91" y="59"/>
                  <a:pt x="91" y="70"/>
                </a:cubicBezTo>
                <a:cubicBezTo>
                  <a:pt x="91" y="81"/>
                  <a:pt x="81" y="90"/>
                  <a:pt x="70" y="90"/>
                </a:cubicBezTo>
                <a:close/>
                <a:moveTo>
                  <a:pt x="489" y="0"/>
                </a:moveTo>
                <a:lnTo>
                  <a:pt x="489" y="0"/>
                </a:lnTo>
                <a:lnTo>
                  <a:pt x="54" y="0"/>
                </a:lnTo>
                <a:cubicBezTo>
                  <a:pt x="24" y="0"/>
                  <a:pt x="0" y="24"/>
                  <a:pt x="0" y="53"/>
                </a:cubicBezTo>
                <a:lnTo>
                  <a:pt x="0" y="380"/>
                </a:lnTo>
                <a:cubicBezTo>
                  <a:pt x="0" y="410"/>
                  <a:pt x="24" y="434"/>
                  <a:pt x="54" y="434"/>
                </a:cubicBezTo>
                <a:lnTo>
                  <a:pt x="162" y="434"/>
                </a:lnTo>
                <a:lnTo>
                  <a:pt x="162" y="380"/>
                </a:lnTo>
                <a:lnTo>
                  <a:pt x="53" y="380"/>
                </a:lnTo>
                <a:lnTo>
                  <a:pt x="53" y="130"/>
                </a:lnTo>
                <a:lnTo>
                  <a:pt x="489" y="130"/>
                </a:lnTo>
                <a:lnTo>
                  <a:pt x="489" y="380"/>
                </a:lnTo>
                <a:lnTo>
                  <a:pt x="381" y="380"/>
                </a:lnTo>
                <a:lnTo>
                  <a:pt x="381" y="434"/>
                </a:lnTo>
                <a:lnTo>
                  <a:pt x="489" y="434"/>
                </a:lnTo>
                <a:cubicBezTo>
                  <a:pt x="519" y="434"/>
                  <a:pt x="543" y="410"/>
                  <a:pt x="543" y="380"/>
                </a:cubicBezTo>
                <a:lnTo>
                  <a:pt x="543" y="53"/>
                </a:lnTo>
                <a:cubicBezTo>
                  <a:pt x="543" y="24"/>
                  <a:pt x="519" y="0"/>
                  <a:pt x="489"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F7F3B548-46A8-431F-8942-BDB733615DF4}"/>
              </a:ext>
            </a:extLst>
          </p:cNvPr>
          <p:cNvSpPr/>
          <p:nvPr/>
        </p:nvSpPr>
        <p:spPr>
          <a:xfrm>
            <a:off x="7864191" y="3013396"/>
            <a:ext cx="2718205" cy="560616"/>
          </a:xfrm>
          <a:prstGeom prst="rect">
            <a:avLst/>
          </a:prstGeom>
        </p:spPr>
        <p:txBody>
          <a:bodyPr wrap="square" anchor="ctr">
            <a:noAutofit/>
          </a:bodyPr>
          <a:lstStyle/>
          <a:p>
            <a:pPr algn="ctr"/>
            <a:r>
              <a:rPr lang="en-US" sz="900" b="1" kern="0" dirty="0">
                <a:solidFill>
                  <a:schemeClr val="bg1"/>
                </a:solidFill>
                <a:latin typeface="Arial" panose="020B0604020202020204" pitchFamily="34" charset="0"/>
                <a:cs typeface="Arial" panose="020B0604020202020204" pitchFamily="34" charset="0"/>
              </a:rPr>
              <a:t>Advance Data Management </a:t>
            </a:r>
          </a:p>
        </p:txBody>
      </p:sp>
      <p:sp>
        <p:nvSpPr>
          <p:cNvPr id="34" name="Rectangle 33">
            <a:extLst>
              <a:ext uri="{FF2B5EF4-FFF2-40B4-BE49-F238E27FC236}">
                <a16:creationId xmlns:a16="http://schemas.microsoft.com/office/drawing/2014/main" id="{5F40401C-A679-4C2A-8EEC-10C8F4E6248F}"/>
              </a:ext>
            </a:extLst>
          </p:cNvPr>
          <p:cNvSpPr/>
          <p:nvPr/>
        </p:nvSpPr>
        <p:spPr>
          <a:xfrm>
            <a:off x="7864191" y="5276894"/>
            <a:ext cx="2718205" cy="455426"/>
          </a:xfrm>
          <a:prstGeom prst="rect">
            <a:avLst/>
          </a:prstGeom>
          <a:solidFill>
            <a:srgbClr val="9DD4CF"/>
          </a:solidFill>
        </p:spPr>
        <p:txBody>
          <a:bodyPr wrap="square" anchor="ctr">
            <a:noAutofit/>
          </a:bodyPr>
          <a:lstStyle/>
          <a:p>
            <a:pPr algn="ctr"/>
            <a:r>
              <a:rPr lang="en-US" sz="1000" b="1" kern="0" dirty="0">
                <a:solidFill>
                  <a:schemeClr val="bg1"/>
                </a:solidFill>
                <a:latin typeface="Arial" panose="020B0604020202020204" pitchFamily="34" charset="0"/>
                <a:cs typeface="Arial" panose="020B0604020202020204" pitchFamily="34" charset="0"/>
              </a:rPr>
              <a:t>Managed Data Services and Solutions</a:t>
            </a:r>
          </a:p>
        </p:txBody>
      </p:sp>
      <p:sp>
        <p:nvSpPr>
          <p:cNvPr id="35" name="Isosceles Triangle 34">
            <a:extLst>
              <a:ext uri="{FF2B5EF4-FFF2-40B4-BE49-F238E27FC236}">
                <a16:creationId xmlns:a16="http://schemas.microsoft.com/office/drawing/2014/main" id="{A4F5C437-EDFE-4EEF-B235-EE59AD057841}"/>
              </a:ext>
            </a:extLst>
          </p:cNvPr>
          <p:cNvSpPr/>
          <p:nvPr/>
        </p:nvSpPr>
        <p:spPr bwMode="gray">
          <a:xfrm rot="5400000">
            <a:off x="6001227" y="3486828"/>
            <a:ext cx="927848" cy="525967"/>
          </a:xfrm>
          <a:prstGeom prst="triangle">
            <a:avLst/>
          </a:prstGeom>
          <a:solidFill>
            <a:srgbClr val="FFCD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95C4585D-8281-445E-9999-725CCB8B4923}"/>
              </a:ext>
            </a:extLst>
          </p:cNvPr>
          <p:cNvSpPr txBox="1"/>
          <p:nvPr/>
        </p:nvSpPr>
        <p:spPr>
          <a:xfrm>
            <a:off x="2375071" y="1856373"/>
            <a:ext cx="1661564" cy="215444"/>
          </a:xfrm>
          <a:prstGeom prst="rect">
            <a:avLst/>
          </a:prstGeom>
          <a:noFill/>
        </p:spPr>
        <p:txBody>
          <a:bodyPr wrap="square" lIns="0" tIns="0" rIns="0" bIns="0" rtlCol="0" anchor="ctr">
            <a:spAutoFit/>
          </a:bodyPr>
          <a:lstStyle/>
          <a:p>
            <a:pPr algn="ctr">
              <a:spcBef>
                <a:spcPts val="600"/>
              </a:spcBef>
              <a:buSzPct val="100000"/>
            </a:pPr>
            <a:r>
              <a:rPr lang="en-US" sz="1400" b="1" dirty="0">
                <a:solidFill>
                  <a:schemeClr val="bg1"/>
                </a:solidFill>
                <a:latin typeface="+mj-lt"/>
                <a:cs typeface="Arial" panose="020B0604020202020204" pitchFamily="34" charset="0"/>
              </a:rPr>
              <a:t>Capabilities</a:t>
            </a:r>
          </a:p>
        </p:txBody>
      </p:sp>
      <p:sp>
        <p:nvSpPr>
          <p:cNvPr id="37" name="TextBox 36">
            <a:extLst>
              <a:ext uri="{FF2B5EF4-FFF2-40B4-BE49-F238E27FC236}">
                <a16:creationId xmlns:a16="http://schemas.microsoft.com/office/drawing/2014/main" id="{E155D7EF-8868-4D57-8493-EBA4FA7FF8B8}"/>
              </a:ext>
            </a:extLst>
          </p:cNvPr>
          <p:cNvSpPr txBox="1"/>
          <p:nvPr/>
        </p:nvSpPr>
        <p:spPr>
          <a:xfrm>
            <a:off x="8115015" y="1209311"/>
            <a:ext cx="1661564" cy="215444"/>
          </a:xfrm>
          <a:prstGeom prst="rect">
            <a:avLst/>
          </a:prstGeom>
          <a:noFill/>
        </p:spPr>
        <p:txBody>
          <a:bodyPr wrap="square" lIns="0" tIns="0" rIns="0" bIns="0" rtlCol="0" anchor="ctr">
            <a:spAutoFit/>
          </a:bodyPr>
          <a:lstStyle/>
          <a:p>
            <a:pPr algn="ctr">
              <a:spcBef>
                <a:spcPts val="600"/>
              </a:spcBef>
              <a:buSzPct val="100000"/>
            </a:pPr>
            <a:r>
              <a:rPr lang="en-US" sz="1400" b="1" dirty="0">
                <a:latin typeface="+mj-lt"/>
                <a:cs typeface="Arial" panose="020B0604020202020204" pitchFamily="34" charset="0"/>
              </a:rPr>
              <a:t>Offerings</a:t>
            </a:r>
          </a:p>
        </p:txBody>
      </p:sp>
      <p:sp>
        <p:nvSpPr>
          <p:cNvPr id="38" name="Title 2">
            <a:extLst>
              <a:ext uri="{FF2B5EF4-FFF2-40B4-BE49-F238E27FC236}">
                <a16:creationId xmlns:a16="http://schemas.microsoft.com/office/drawing/2014/main" id="{28A1B1B4-A3B3-4578-A535-11E8E63EE6F5}"/>
              </a:ext>
            </a:extLst>
          </p:cNvPr>
          <p:cNvSpPr txBox="1">
            <a:spLocks/>
          </p:cNvSpPr>
          <p:nvPr/>
        </p:nvSpPr>
        <p:spPr bwMode="gray">
          <a:xfrm>
            <a:off x="492027" y="349707"/>
            <a:ext cx="112268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800" b="1" dirty="0"/>
              <a:t>Deloitte’s basket of offerings across Enterprise Data and Architecture</a:t>
            </a:r>
            <a:endParaRPr lang="en-IN" sz="1800" b="1" dirty="0"/>
          </a:p>
        </p:txBody>
      </p:sp>
      <p:pic>
        <p:nvPicPr>
          <p:cNvPr id="39" name="Picture 38">
            <a:extLst>
              <a:ext uri="{FF2B5EF4-FFF2-40B4-BE49-F238E27FC236}">
                <a16:creationId xmlns:a16="http://schemas.microsoft.com/office/drawing/2014/main" id="{3CD3B83D-06A0-4E55-A6AC-B3F99F12FD4B}"/>
              </a:ext>
            </a:extLst>
          </p:cNvPr>
          <p:cNvPicPr/>
          <p:nvPr/>
        </p:nvPicPr>
        <p:blipFill>
          <a:blip r:embed="rId3"/>
          <a:stretch>
            <a:fillRect/>
          </a:stretch>
        </p:blipFill>
        <p:spPr>
          <a:xfrm>
            <a:off x="883908" y="2265530"/>
            <a:ext cx="4931265" cy="3475456"/>
          </a:xfrm>
          <a:prstGeom prst="rect">
            <a:avLst/>
          </a:prstGeom>
        </p:spPr>
      </p:pic>
    </p:spTree>
    <p:extLst>
      <p:ext uri="{BB962C8B-B14F-4D97-AF65-F5344CB8AC3E}">
        <p14:creationId xmlns:p14="http://schemas.microsoft.com/office/powerpoint/2010/main" val="327323139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3">
            <a:extLst>
              <a:ext uri="{FF2B5EF4-FFF2-40B4-BE49-F238E27FC236}">
                <a16:creationId xmlns:a16="http://schemas.microsoft.com/office/drawing/2014/main" id="{8DBCA9C5-36DF-4179-ADCC-80ACE2FB8F4F}"/>
              </a:ext>
            </a:extLst>
          </p:cNvPr>
          <p:cNvSpPr/>
          <p:nvPr/>
        </p:nvSpPr>
        <p:spPr>
          <a:xfrm>
            <a:off x="476051" y="2761667"/>
            <a:ext cx="1717874" cy="495500"/>
          </a:xfrm>
          <a:prstGeom prst="homePlate">
            <a:avLst>
              <a:gd name="adj" fmla="val 26010"/>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Understand </a:t>
            </a:r>
          </a:p>
          <a:p>
            <a:pPr algn="ctr" fontAlgn="base">
              <a:spcBef>
                <a:spcPct val="0"/>
              </a:spcBef>
              <a:spcAft>
                <a:spcPct val="0"/>
              </a:spcAft>
            </a:pPr>
            <a:r>
              <a:rPr lang="en-US" sz="1050" b="1" i="1" dirty="0">
                <a:solidFill>
                  <a:prstClr val="white"/>
                </a:solidFill>
                <a:cs typeface="Arial" panose="020B0604020202020204" pitchFamily="34" charset="0"/>
              </a:rPr>
              <a:t>Customer Needs</a:t>
            </a:r>
          </a:p>
        </p:txBody>
      </p:sp>
      <p:sp>
        <p:nvSpPr>
          <p:cNvPr id="3" name="Pentagon 4">
            <a:extLst>
              <a:ext uri="{FF2B5EF4-FFF2-40B4-BE49-F238E27FC236}">
                <a16:creationId xmlns:a16="http://schemas.microsoft.com/office/drawing/2014/main" id="{C8BC390B-5B51-430B-8C81-69AA0B623D01}"/>
              </a:ext>
            </a:extLst>
          </p:cNvPr>
          <p:cNvSpPr/>
          <p:nvPr/>
        </p:nvSpPr>
        <p:spPr>
          <a:xfrm>
            <a:off x="2391572" y="2761667"/>
            <a:ext cx="1645811" cy="495500"/>
          </a:xfrm>
          <a:prstGeom prst="homePlate">
            <a:avLst>
              <a:gd name="adj" fmla="val 26010"/>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Increase </a:t>
            </a:r>
          </a:p>
          <a:p>
            <a:pPr algn="ctr" fontAlgn="base">
              <a:spcBef>
                <a:spcPct val="0"/>
              </a:spcBef>
              <a:spcAft>
                <a:spcPct val="0"/>
              </a:spcAft>
            </a:pPr>
            <a:r>
              <a:rPr lang="en-US" sz="1050" b="1" i="1" dirty="0">
                <a:solidFill>
                  <a:prstClr val="white"/>
                </a:solidFill>
                <a:cs typeface="Arial" panose="020B0604020202020204" pitchFamily="34" charset="0"/>
              </a:rPr>
              <a:t>Demand</a:t>
            </a:r>
          </a:p>
        </p:txBody>
      </p:sp>
      <p:sp>
        <p:nvSpPr>
          <p:cNvPr id="4" name="Pentagon 5">
            <a:extLst>
              <a:ext uri="{FF2B5EF4-FFF2-40B4-BE49-F238E27FC236}">
                <a16:creationId xmlns:a16="http://schemas.microsoft.com/office/drawing/2014/main" id="{61AA6B7E-9DB8-49F1-A39C-8F2AD999588F}"/>
              </a:ext>
            </a:extLst>
          </p:cNvPr>
          <p:cNvSpPr/>
          <p:nvPr/>
        </p:nvSpPr>
        <p:spPr>
          <a:xfrm>
            <a:off x="6222616" y="2761667"/>
            <a:ext cx="1645811" cy="495500"/>
          </a:xfrm>
          <a:prstGeom prst="homePlate">
            <a:avLst>
              <a:gd name="adj" fmla="val 22319"/>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Create </a:t>
            </a:r>
          </a:p>
          <a:p>
            <a:pPr algn="ctr" fontAlgn="base">
              <a:spcBef>
                <a:spcPct val="0"/>
              </a:spcBef>
              <a:spcAft>
                <a:spcPct val="0"/>
              </a:spcAft>
            </a:pPr>
            <a:r>
              <a:rPr lang="en-US" sz="1050" b="1" i="1" dirty="0">
                <a:solidFill>
                  <a:prstClr val="white"/>
                </a:solidFill>
                <a:cs typeface="Arial" panose="020B0604020202020204" pitchFamily="34" charset="0"/>
              </a:rPr>
              <a:t>High performance </a:t>
            </a:r>
          </a:p>
          <a:p>
            <a:pPr algn="ctr" fontAlgn="base">
              <a:spcBef>
                <a:spcPct val="0"/>
              </a:spcBef>
              <a:spcAft>
                <a:spcPct val="0"/>
              </a:spcAft>
            </a:pPr>
            <a:r>
              <a:rPr lang="en-US" sz="1050" b="1" i="1" dirty="0">
                <a:solidFill>
                  <a:prstClr val="white"/>
                </a:solidFill>
                <a:cs typeface="Arial" panose="020B0604020202020204" pitchFamily="34" charset="0"/>
              </a:rPr>
              <a:t>sales-force</a:t>
            </a:r>
          </a:p>
        </p:txBody>
      </p:sp>
      <p:sp>
        <p:nvSpPr>
          <p:cNvPr id="5" name="Pentagon 6">
            <a:extLst>
              <a:ext uri="{FF2B5EF4-FFF2-40B4-BE49-F238E27FC236}">
                <a16:creationId xmlns:a16="http://schemas.microsoft.com/office/drawing/2014/main" id="{C3F2C247-2319-4DD8-A2EB-3E247BA02A95}"/>
              </a:ext>
            </a:extLst>
          </p:cNvPr>
          <p:cNvSpPr/>
          <p:nvPr/>
        </p:nvSpPr>
        <p:spPr>
          <a:xfrm>
            <a:off x="8138138" y="2761667"/>
            <a:ext cx="1677267" cy="495500"/>
          </a:xfrm>
          <a:prstGeom prst="homePlate">
            <a:avLst>
              <a:gd name="adj" fmla="val 29701"/>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Optimize </a:t>
            </a:r>
          </a:p>
          <a:p>
            <a:pPr algn="ctr" fontAlgn="base">
              <a:spcBef>
                <a:spcPct val="0"/>
              </a:spcBef>
              <a:spcAft>
                <a:spcPct val="0"/>
              </a:spcAft>
            </a:pPr>
            <a:r>
              <a:rPr lang="en-US" sz="1050" b="1" i="1" dirty="0">
                <a:solidFill>
                  <a:prstClr val="white"/>
                </a:solidFill>
                <a:cs typeface="Arial" panose="020B0604020202020204" pitchFamily="34" charset="0"/>
              </a:rPr>
              <a:t>Supply Chain</a:t>
            </a:r>
          </a:p>
        </p:txBody>
      </p:sp>
      <p:sp>
        <p:nvSpPr>
          <p:cNvPr id="6" name="Rectangle 5">
            <a:extLst>
              <a:ext uri="{FF2B5EF4-FFF2-40B4-BE49-F238E27FC236}">
                <a16:creationId xmlns:a16="http://schemas.microsoft.com/office/drawing/2014/main" id="{688602E4-CC7C-4692-BAAB-420B85272218}"/>
              </a:ext>
            </a:extLst>
          </p:cNvPr>
          <p:cNvSpPr/>
          <p:nvPr/>
        </p:nvSpPr>
        <p:spPr>
          <a:xfrm>
            <a:off x="311085" y="3334539"/>
            <a:ext cx="1960775" cy="30387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One view of the customer</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Customer Segmentation </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Customer life time value</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Quality of Acquisition</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Customer life management models (Cross sell &amp; Up-sell)</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Churn Prediction</a:t>
            </a:r>
          </a:p>
          <a:p>
            <a:pPr marL="171450" indent="-171450">
              <a:spcBef>
                <a:spcPct val="50000"/>
              </a:spcBef>
              <a:buClr>
                <a:prstClr val="black"/>
              </a:buClr>
              <a:buFont typeface="Wingdings" pitchFamily="2" charset="2"/>
              <a:buChar char="§"/>
            </a:pPr>
            <a:r>
              <a:rPr lang="en-IN" sz="1050" dirty="0">
                <a:solidFill>
                  <a:schemeClr val="tx1">
                    <a:lumMod val="75000"/>
                    <a:lumOff val="25000"/>
                  </a:schemeClr>
                </a:solidFill>
              </a:rPr>
              <a:t>Loyalty analytics</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Next best action</a:t>
            </a:r>
            <a:endParaRPr lang="en-IN" sz="1050" dirty="0">
              <a:solidFill>
                <a:schemeClr val="tx1">
                  <a:lumMod val="75000"/>
                  <a:lumOff val="25000"/>
                </a:schemeClr>
              </a:solidFill>
            </a:endParaRPr>
          </a:p>
          <a:p>
            <a:pPr marL="171450" indent="-171450">
              <a:spcBef>
                <a:spcPct val="50000"/>
              </a:spcBef>
              <a:buClr>
                <a:prstClr val="black"/>
              </a:buClr>
              <a:buFont typeface="Wingdings" pitchFamily="2" charset="2"/>
              <a:buChar char="§"/>
            </a:pPr>
            <a:endParaRPr lang="en-US" sz="1050" dirty="0">
              <a:solidFill>
                <a:schemeClr val="tx1">
                  <a:lumMod val="75000"/>
                  <a:lumOff val="25000"/>
                </a:schemeClr>
              </a:solidFill>
              <a:ea typeface="MS PGothic" pitchFamily="34" charset="-128"/>
            </a:endParaRPr>
          </a:p>
          <a:p>
            <a:pPr marL="171450" indent="-171450">
              <a:spcBef>
                <a:spcPct val="50000"/>
              </a:spcBef>
              <a:buClr>
                <a:prstClr val="black"/>
              </a:buClr>
            </a:pPr>
            <a:endParaRPr lang="en-US" sz="1050" dirty="0">
              <a:solidFill>
                <a:schemeClr val="tx1">
                  <a:lumMod val="75000"/>
                  <a:lumOff val="25000"/>
                </a:schemeClr>
              </a:solidFill>
              <a:ea typeface="MS PGothic" pitchFamily="34" charset="-128"/>
            </a:endParaRPr>
          </a:p>
          <a:p>
            <a:pPr marL="171450" indent="-171450">
              <a:spcBef>
                <a:spcPct val="50000"/>
              </a:spcBef>
              <a:buClr>
                <a:prstClr val="black"/>
              </a:buClr>
              <a:buFont typeface="Wingdings" pitchFamily="2" charset="2"/>
              <a:buChar char="§"/>
            </a:pPr>
            <a:endParaRPr lang="en-US" sz="1050" dirty="0">
              <a:solidFill>
                <a:schemeClr val="tx1">
                  <a:lumMod val="75000"/>
                  <a:lumOff val="25000"/>
                </a:schemeClr>
              </a:solidFill>
            </a:endParaRPr>
          </a:p>
          <a:p>
            <a:pPr marL="171450" indent="-171450">
              <a:spcBef>
                <a:spcPct val="50000"/>
              </a:spcBef>
              <a:buClr>
                <a:prstClr val="black"/>
              </a:buClr>
              <a:buFont typeface="Wingdings" pitchFamily="2" charset="2"/>
              <a:buChar char="§"/>
            </a:pPr>
            <a:endParaRPr lang="en-US" sz="1050" dirty="0">
              <a:solidFill>
                <a:schemeClr val="tx1">
                  <a:lumMod val="75000"/>
                  <a:lumOff val="25000"/>
                </a:schemeClr>
              </a:solidFill>
            </a:endParaRPr>
          </a:p>
        </p:txBody>
      </p:sp>
      <p:sp>
        <p:nvSpPr>
          <p:cNvPr id="7" name="Rectangle 6">
            <a:extLst>
              <a:ext uri="{FF2B5EF4-FFF2-40B4-BE49-F238E27FC236}">
                <a16:creationId xmlns:a16="http://schemas.microsoft.com/office/drawing/2014/main" id="{74383048-61B5-474A-94D2-F30A9368B5C2}"/>
              </a:ext>
            </a:extLst>
          </p:cNvPr>
          <p:cNvSpPr/>
          <p:nvPr/>
        </p:nvSpPr>
        <p:spPr>
          <a:xfrm>
            <a:off x="2198924" y="3334539"/>
            <a:ext cx="1939523" cy="30387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Marketing Mix Modeling</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Marketing Spend Optimization</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What-if analysis</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Price sensitivity analysis and Optimization</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Reach &amp; Frequency Analysis</a:t>
            </a:r>
            <a:endParaRPr lang="en-IN" sz="1050" dirty="0">
              <a:solidFill>
                <a:schemeClr val="tx1">
                  <a:lumMod val="75000"/>
                  <a:lumOff val="25000"/>
                </a:schemeClr>
              </a:solidFill>
            </a:endParaRP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Trade &amp; Consumer </a:t>
            </a:r>
            <a:r>
              <a:rPr lang="en-IN" sz="1050" dirty="0">
                <a:solidFill>
                  <a:schemeClr val="tx1">
                    <a:lumMod val="75000"/>
                    <a:lumOff val="25000"/>
                  </a:schemeClr>
                </a:solidFill>
              </a:rPr>
              <a:t>Promotion ROI analysis</a:t>
            </a:r>
          </a:p>
          <a:p>
            <a:pPr marL="171450" indent="-171450">
              <a:spcBef>
                <a:spcPct val="50000"/>
              </a:spcBef>
              <a:buClr>
                <a:prstClr val="black"/>
              </a:buClr>
              <a:buFont typeface="Wingdings" pitchFamily="2" charset="2"/>
              <a:buChar char="§"/>
            </a:pPr>
            <a:r>
              <a:rPr lang="en-IN" sz="1050" dirty="0">
                <a:solidFill>
                  <a:schemeClr val="tx1">
                    <a:lumMod val="75000"/>
                    <a:lumOff val="25000"/>
                  </a:schemeClr>
                </a:solidFill>
              </a:rPr>
              <a:t>Affinity analysis</a:t>
            </a:r>
          </a:p>
          <a:p>
            <a:pPr marL="171450" indent="-171450">
              <a:spcBef>
                <a:spcPct val="50000"/>
              </a:spcBef>
              <a:buClr>
                <a:prstClr val="black"/>
              </a:buClr>
              <a:buFont typeface="Wingdings" pitchFamily="2" charset="2"/>
              <a:buChar char="§"/>
            </a:pPr>
            <a:endParaRPr lang="en-US" sz="1050" dirty="0">
              <a:solidFill>
                <a:schemeClr val="tx1">
                  <a:lumMod val="75000"/>
                  <a:lumOff val="25000"/>
                </a:schemeClr>
              </a:solidFill>
              <a:ea typeface="MS PGothic" pitchFamily="34" charset="-128"/>
            </a:endParaRPr>
          </a:p>
        </p:txBody>
      </p:sp>
      <p:sp>
        <p:nvSpPr>
          <p:cNvPr id="8" name="Rectangle 7">
            <a:extLst>
              <a:ext uri="{FF2B5EF4-FFF2-40B4-BE49-F238E27FC236}">
                <a16:creationId xmlns:a16="http://schemas.microsoft.com/office/drawing/2014/main" id="{7D76F76A-621B-4F14-8B27-21F51B3DBDFF}"/>
              </a:ext>
            </a:extLst>
          </p:cNvPr>
          <p:cNvSpPr/>
          <p:nvPr/>
        </p:nvSpPr>
        <p:spPr>
          <a:xfrm>
            <a:off x="6219700" y="3334539"/>
            <a:ext cx="1646213" cy="30387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Sales force effectiveness</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Field Target Setting</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Incentive management</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Territory management</a:t>
            </a:r>
          </a:p>
          <a:p>
            <a:pPr marL="171450" indent="-171450">
              <a:spcBef>
                <a:spcPct val="50000"/>
              </a:spcBef>
              <a:buClr>
                <a:prstClr val="black"/>
              </a:buClr>
              <a:buFont typeface="Wingdings" pitchFamily="2" charset="2"/>
              <a:buChar char="§"/>
            </a:pPr>
            <a:r>
              <a:rPr lang="en-US" sz="1050" dirty="0">
                <a:solidFill>
                  <a:schemeClr val="tx1">
                    <a:lumMod val="75000"/>
                    <a:lumOff val="25000"/>
                  </a:schemeClr>
                </a:solidFill>
              </a:rPr>
              <a:t>Comprehensive sales dashboard</a:t>
            </a:r>
          </a:p>
        </p:txBody>
      </p:sp>
      <p:sp>
        <p:nvSpPr>
          <p:cNvPr id="9" name="Rectangle 8">
            <a:extLst>
              <a:ext uri="{FF2B5EF4-FFF2-40B4-BE49-F238E27FC236}">
                <a16:creationId xmlns:a16="http://schemas.microsoft.com/office/drawing/2014/main" id="{D3B3DD8D-00B0-4C92-BE35-E999029201EB}"/>
              </a:ext>
            </a:extLst>
          </p:cNvPr>
          <p:cNvSpPr/>
          <p:nvPr/>
        </p:nvSpPr>
        <p:spPr>
          <a:xfrm>
            <a:off x="8135778" y="3334539"/>
            <a:ext cx="1690496" cy="30387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Inventory Planning and Management</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Sales and Demand Forecasting</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Order Fulfillment and scheduling</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Network Optimization</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Route-to market</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Sourcing Strategy</a:t>
            </a:r>
          </a:p>
          <a:p>
            <a:pPr marL="109538" indent="-109538">
              <a:spcBef>
                <a:spcPct val="50000"/>
              </a:spcBef>
              <a:buClr>
                <a:prstClr val="black"/>
              </a:buClr>
              <a:buFont typeface="Wingdings" pitchFamily="2" charset="2"/>
              <a:buChar char="§"/>
            </a:pPr>
            <a:r>
              <a:rPr lang="en-US" sz="1050" dirty="0">
                <a:solidFill>
                  <a:schemeClr val="tx1">
                    <a:lumMod val="75000"/>
                    <a:lumOff val="25000"/>
                  </a:schemeClr>
                </a:solidFill>
                <a:ea typeface="MS PGothic" pitchFamily="34" charset="-128"/>
              </a:rPr>
              <a:t>Proactive Sensing</a:t>
            </a:r>
          </a:p>
          <a:p>
            <a:pPr marL="109538" indent="-109538">
              <a:spcBef>
                <a:spcPct val="50000"/>
              </a:spcBef>
              <a:buClr>
                <a:prstClr val="black"/>
              </a:buClr>
              <a:buFont typeface="Wingdings" pitchFamily="2" charset="2"/>
              <a:buChar char="§"/>
            </a:pPr>
            <a:endParaRPr lang="en-US" sz="1050" dirty="0">
              <a:solidFill>
                <a:schemeClr val="tx1">
                  <a:lumMod val="75000"/>
                  <a:lumOff val="25000"/>
                </a:schemeClr>
              </a:solidFill>
              <a:ea typeface="MS PGothic" pitchFamily="34" charset="-128"/>
            </a:endParaRPr>
          </a:p>
        </p:txBody>
      </p:sp>
      <p:pic>
        <p:nvPicPr>
          <p:cNvPr id="10" name="Picture 2" descr="http://t1.gstatic.com/images?q=tbn:ANd9GcQP_Qlo0M6_IOlA-oRGKgrL5lnHeYrc7c0QnnBOuU7hrieKO8mR1A">
            <a:extLst>
              <a:ext uri="{FF2B5EF4-FFF2-40B4-BE49-F238E27FC236}">
                <a16:creationId xmlns:a16="http://schemas.microsoft.com/office/drawing/2014/main" id="{A19D5C01-7AA7-4323-8958-98F98B6F8D0B}"/>
              </a:ext>
            </a:extLst>
          </p:cNvPr>
          <p:cNvPicPr>
            <a:picLocks noChangeArrowheads="1"/>
          </p:cNvPicPr>
          <p:nvPr/>
        </p:nvPicPr>
        <p:blipFill>
          <a:blip r:embed="rId3" cstate="print"/>
          <a:srcRect/>
          <a:stretch>
            <a:fillRect/>
          </a:stretch>
        </p:blipFill>
        <p:spPr bwMode="auto">
          <a:xfrm>
            <a:off x="485525" y="1806135"/>
            <a:ext cx="1646213" cy="900000"/>
          </a:xfrm>
          <a:prstGeom prst="rect">
            <a:avLst/>
          </a:prstGeom>
          <a:noFill/>
          <a:ln>
            <a:solidFill>
              <a:schemeClr val="bg1">
                <a:lumMod val="75000"/>
              </a:schemeClr>
            </a:solidFill>
          </a:ln>
        </p:spPr>
      </p:pic>
      <p:pic>
        <p:nvPicPr>
          <p:cNvPr id="11" name="Picture 10">
            <a:extLst>
              <a:ext uri="{FF2B5EF4-FFF2-40B4-BE49-F238E27FC236}">
                <a16:creationId xmlns:a16="http://schemas.microsoft.com/office/drawing/2014/main" id="{71FAB7F1-FBD4-4270-9807-70AB9A0DAF73}"/>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387640" y="1827976"/>
            <a:ext cx="1671655" cy="856319"/>
          </a:xfrm>
          <a:prstGeom prst="rect">
            <a:avLst/>
          </a:prstGeom>
          <a:ln>
            <a:solidFill>
              <a:schemeClr val="bg1">
                <a:lumMod val="75000"/>
              </a:schemeClr>
            </a:solidFill>
          </a:ln>
        </p:spPr>
      </p:pic>
      <p:pic>
        <p:nvPicPr>
          <p:cNvPr id="12" name="Picture 11">
            <a:extLst>
              <a:ext uri="{FF2B5EF4-FFF2-40B4-BE49-F238E27FC236}">
                <a16:creationId xmlns:a16="http://schemas.microsoft.com/office/drawing/2014/main" id="{0D8B9868-5BF3-4FA1-AA45-996110C7261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217312" y="1827976"/>
            <a:ext cx="1645699" cy="856319"/>
          </a:xfrm>
          <a:prstGeom prst="rect">
            <a:avLst/>
          </a:prstGeom>
          <a:ln>
            <a:solidFill>
              <a:schemeClr val="bg1">
                <a:lumMod val="75000"/>
              </a:schemeClr>
            </a:solidFill>
          </a:ln>
        </p:spPr>
      </p:pic>
      <p:sp>
        <p:nvSpPr>
          <p:cNvPr id="13" name="Rounded Rectangle 14">
            <a:extLst>
              <a:ext uri="{FF2B5EF4-FFF2-40B4-BE49-F238E27FC236}">
                <a16:creationId xmlns:a16="http://schemas.microsoft.com/office/drawing/2014/main" id="{A3657DAB-F423-4FC3-A4EA-4157CD5BAE2F}"/>
              </a:ext>
            </a:extLst>
          </p:cNvPr>
          <p:cNvSpPr/>
          <p:nvPr/>
        </p:nvSpPr>
        <p:spPr>
          <a:xfrm>
            <a:off x="496311" y="1354271"/>
            <a:ext cx="1646213"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200" b="1" dirty="0">
                <a:solidFill>
                  <a:prstClr val="white"/>
                </a:solidFill>
                <a:cs typeface="Arial" panose="020B0604020202020204" pitchFamily="34" charset="0"/>
              </a:rPr>
              <a:t>Customer </a:t>
            </a:r>
          </a:p>
          <a:p>
            <a:pPr algn="ctr" fontAlgn="base">
              <a:spcBef>
                <a:spcPct val="0"/>
              </a:spcBef>
              <a:spcAft>
                <a:spcPct val="0"/>
              </a:spcAft>
            </a:pPr>
            <a:r>
              <a:rPr lang="en-US" sz="1200" b="1" dirty="0">
                <a:solidFill>
                  <a:prstClr val="white"/>
                </a:solidFill>
                <a:cs typeface="Arial" panose="020B0604020202020204" pitchFamily="34" charset="0"/>
              </a:rPr>
              <a:t>Analytics</a:t>
            </a:r>
          </a:p>
        </p:txBody>
      </p:sp>
      <p:sp>
        <p:nvSpPr>
          <p:cNvPr id="14" name="Rounded Rectangle 15">
            <a:extLst>
              <a:ext uri="{FF2B5EF4-FFF2-40B4-BE49-F238E27FC236}">
                <a16:creationId xmlns:a16="http://schemas.microsoft.com/office/drawing/2014/main" id="{A01B8347-4987-4B4F-833A-426BA1876B58}"/>
              </a:ext>
            </a:extLst>
          </p:cNvPr>
          <p:cNvSpPr/>
          <p:nvPr/>
        </p:nvSpPr>
        <p:spPr>
          <a:xfrm>
            <a:off x="2411689" y="1354271"/>
            <a:ext cx="1646213"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200" b="1" dirty="0">
                <a:solidFill>
                  <a:prstClr val="white"/>
                </a:solidFill>
                <a:cs typeface="Arial" panose="020B0604020202020204" pitchFamily="34" charset="0"/>
              </a:rPr>
              <a:t>Marketing</a:t>
            </a:r>
          </a:p>
          <a:p>
            <a:pPr algn="ctr" fontAlgn="base">
              <a:spcBef>
                <a:spcPct val="0"/>
              </a:spcBef>
              <a:spcAft>
                <a:spcPct val="0"/>
              </a:spcAft>
            </a:pPr>
            <a:r>
              <a:rPr lang="en-US" sz="1200" b="1" dirty="0">
                <a:solidFill>
                  <a:prstClr val="white"/>
                </a:solidFill>
                <a:cs typeface="Arial" panose="020B0604020202020204" pitchFamily="34" charset="0"/>
              </a:rPr>
              <a:t> Analytics</a:t>
            </a:r>
          </a:p>
        </p:txBody>
      </p:sp>
      <p:sp>
        <p:nvSpPr>
          <p:cNvPr id="15" name="Rounded Rectangle 16">
            <a:extLst>
              <a:ext uri="{FF2B5EF4-FFF2-40B4-BE49-F238E27FC236}">
                <a16:creationId xmlns:a16="http://schemas.microsoft.com/office/drawing/2014/main" id="{A42DEA14-003C-4959-B2D4-12CD1413FE89}"/>
              </a:ext>
            </a:extLst>
          </p:cNvPr>
          <p:cNvSpPr/>
          <p:nvPr/>
        </p:nvSpPr>
        <p:spPr>
          <a:xfrm>
            <a:off x="8157823" y="1354271"/>
            <a:ext cx="1646207"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square" anchor="ctr"/>
          <a:lstStyle/>
          <a:p>
            <a:pPr algn="ctr" fontAlgn="base">
              <a:spcBef>
                <a:spcPct val="0"/>
              </a:spcBef>
              <a:spcAft>
                <a:spcPct val="0"/>
              </a:spcAft>
            </a:pPr>
            <a:r>
              <a:rPr lang="en-US" sz="1200" b="1" dirty="0">
                <a:solidFill>
                  <a:prstClr val="white"/>
                </a:solidFill>
                <a:cs typeface="Arial" panose="020B0604020202020204" pitchFamily="34" charset="0"/>
              </a:rPr>
              <a:t>Operations Analytics</a:t>
            </a:r>
          </a:p>
        </p:txBody>
      </p:sp>
      <p:sp>
        <p:nvSpPr>
          <p:cNvPr id="16" name="Rounded Rectangle 17">
            <a:extLst>
              <a:ext uri="{FF2B5EF4-FFF2-40B4-BE49-F238E27FC236}">
                <a16:creationId xmlns:a16="http://schemas.microsoft.com/office/drawing/2014/main" id="{77743184-1501-4B04-B61B-9C310CE7EA61}"/>
              </a:ext>
            </a:extLst>
          </p:cNvPr>
          <p:cNvSpPr/>
          <p:nvPr/>
        </p:nvSpPr>
        <p:spPr>
          <a:xfrm>
            <a:off x="6242445" y="1354271"/>
            <a:ext cx="1646213"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200" b="1" dirty="0">
                <a:solidFill>
                  <a:prstClr val="white"/>
                </a:solidFill>
                <a:cs typeface="Arial" panose="020B0604020202020204" pitchFamily="34" charset="0"/>
              </a:rPr>
              <a:t>Sales </a:t>
            </a:r>
          </a:p>
          <a:p>
            <a:pPr algn="ctr" fontAlgn="base">
              <a:spcBef>
                <a:spcPct val="0"/>
              </a:spcBef>
              <a:spcAft>
                <a:spcPct val="0"/>
              </a:spcAft>
            </a:pPr>
            <a:r>
              <a:rPr lang="en-US" sz="1200" b="1" dirty="0">
                <a:solidFill>
                  <a:prstClr val="white"/>
                </a:solidFill>
                <a:cs typeface="Arial" panose="020B0604020202020204" pitchFamily="34" charset="0"/>
              </a:rPr>
              <a:t>Analytics</a:t>
            </a:r>
          </a:p>
        </p:txBody>
      </p:sp>
      <p:sp>
        <p:nvSpPr>
          <p:cNvPr id="17" name="Pentagon 18">
            <a:extLst>
              <a:ext uri="{FF2B5EF4-FFF2-40B4-BE49-F238E27FC236}">
                <a16:creationId xmlns:a16="http://schemas.microsoft.com/office/drawing/2014/main" id="{8E352B90-265D-4F7D-B045-E48E02EF86C9}"/>
              </a:ext>
            </a:extLst>
          </p:cNvPr>
          <p:cNvSpPr/>
          <p:nvPr/>
        </p:nvSpPr>
        <p:spPr>
          <a:xfrm>
            <a:off x="10085114" y="2761667"/>
            <a:ext cx="1645811" cy="495500"/>
          </a:xfrm>
          <a:prstGeom prst="homePlate">
            <a:avLst>
              <a:gd name="adj" fmla="val 22319"/>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Enhancing HR &amp;</a:t>
            </a:r>
          </a:p>
          <a:p>
            <a:pPr algn="ctr" fontAlgn="base">
              <a:spcBef>
                <a:spcPct val="0"/>
              </a:spcBef>
              <a:spcAft>
                <a:spcPct val="0"/>
              </a:spcAft>
            </a:pPr>
            <a:r>
              <a:rPr lang="en-US" sz="1050" b="1" i="1" dirty="0">
                <a:solidFill>
                  <a:prstClr val="white"/>
                </a:solidFill>
                <a:cs typeface="Arial" panose="020B0604020202020204" pitchFamily="34" charset="0"/>
              </a:rPr>
              <a:t>Finance efficiency</a:t>
            </a:r>
          </a:p>
        </p:txBody>
      </p:sp>
      <p:sp>
        <p:nvSpPr>
          <p:cNvPr id="18" name="Rectangle 17">
            <a:extLst>
              <a:ext uri="{FF2B5EF4-FFF2-40B4-BE49-F238E27FC236}">
                <a16:creationId xmlns:a16="http://schemas.microsoft.com/office/drawing/2014/main" id="{320293A8-AFE4-4424-88F0-7E19089CF907}"/>
              </a:ext>
            </a:extLst>
          </p:cNvPr>
          <p:cNvSpPr/>
          <p:nvPr/>
        </p:nvSpPr>
        <p:spPr>
          <a:xfrm>
            <a:off x="10096138" y="3334539"/>
            <a:ext cx="1951318" cy="303876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Talent and workforce analytics</a:t>
            </a:r>
          </a:p>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Attrition prediction</a:t>
            </a:r>
          </a:p>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Manpower planning and scheduling</a:t>
            </a:r>
          </a:p>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Finance and Performance Analytics</a:t>
            </a:r>
          </a:p>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Digital Finance workforce</a:t>
            </a:r>
          </a:p>
          <a:p>
            <a:pPr marL="171450" indent="-171450">
              <a:lnSpc>
                <a:spcPct val="106000"/>
              </a:lnSpc>
              <a:spcAft>
                <a:spcPts val="600"/>
              </a:spcAft>
              <a:buClr>
                <a:srgbClr val="000000"/>
              </a:buClr>
              <a:buFont typeface="Wingdings" panose="05000000000000000000" pitchFamily="2" charset="2"/>
              <a:buChar char="§"/>
            </a:pPr>
            <a:r>
              <a:rPr lang="en-US" sz="1050" dirty="0">
                <a:solidFill>
                  <a:schemeClr val="tx1">
                    <a:lumMod val="75000"/>
                    <a:lumOff val="25000"/>
                  </a:schemeClr>
                </a:solidFill>
                <a:ea typeface="MS PGothic" pitchFamily="34" charset="-128"/>
              </a:rPr>
              <a:t>Revenue Forecasting</a:t>
            </a:r>
          </a:p>
          <a:p>
            <a:pPr marL="171450" indent="-171450">
              <a:lnSpc>
                <a:spcPct val="106000"/>
              </a:lnSpc>
              <a:spcAft>
                <a:spcPts val="600"/>
              </a:spcAft>
              <a:buClr>
                <a:srgbClr val="000000"/>
              </a:buClr>
              <a:buFont typeface="Wingdings" panose="05000000000000000000" pitchFamily="2" charset="2"/>
              <a:buChar char="§"/>
            </a:pPr>
            <a:endParaRPr lang="en-US" sz="1050" dirty="0">
              <a:solidFill>
                <a:schemeClr val="tx1">
                  <a:lumMod val="75000"/>
                  <a:lumOff val="25000"/>
                </a:schemeClr>
              </a:solidFill>
              <a:ea typeface="MS PGothic" pitchFamily="34" charset="-128"/>
            </a:endParaRPr>
          </a:p>
        </p:txBody>
      </p:sp>
      <p:sp>
        <p:nvSpPr>
          <p:cNvPr id="19" name="Rounded Rectangle 20">
            <a:extLst>
              <a:ext uri="{FF2B5EF4-FFF2-40B4-BE49-F238E27FC236}">
                <a16:creationId xmlns:a16="http://schemas.microsoft.com/office/drawing/2014/main" id="{E4114D8C-46E8-436F-BC66-65E681A40A90}"/>
              </a:ext>
            </a:extLst>
          </p:cNvPr>
          <p:cNvSpPr/>
          <p:nvPr/>
        </p:nvSpPr>
        <p:spPr>
          <a:xfrm>
            <a:off x="10073196" y="1354271"/>
            <a:ext cx="1646207"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square" anchor="ctr"/>
          <a:lstStyle/>
          <a:p>
            <a:pPr algn="ctr" fontAlgn="base">
              <a:spcBef>
                <a:spcPct val="0"/>
              </a:spcBef>
              <a:spcAft>
                <a:spcPct val="0"/>
              </a:spcAft>
            </a:pPr>
            <a:r>
              <a:rPr lang="en-US" sz="1200" b="1" dirty="0">
                <a:solidFill>
                  <a:prstClr val="white"/>
                </a:solidFill>
                <a:cs typeface="Arial" panose="020B0604020202020204" pitchFamily="34" charset="0"/>
              </a:rPr>
              <a:t>HR &amp; Finance</a:t>
            </a:r>
          </a:p>
          <a:p>
            <a:pPr algn="ctr" fontAlgn="base">
              <a:spcBef>
                <a:spcPct val="0"/>
              </a:spcBef>
              <a:spcAft>
                <a:spcPct val="0"/>
              </a:spcAft>
            </a:pPr>
            <a:r>
              <a:rPr lang="en-US" sz="1200" b="1" dirty="0">
                <a:solidFill>
                  <a:prstClr val="white"/>
                </a:solidFill>
                <a:cs typeface="Arial" panose="020B0604020202020204" pitchFamily="34" charset="0"/>
              </a:rPr>
              <a:t>Analytics</a:t>
            </a:r>
          </a:p>
        </p:txBody>
      </p:sp>
      <p:pic>
        <p:nvPicPr>
          <p:cNvPr id="20" name="Picture 19">
            <a:extLst>
              <a:ext uri="{FF2B5EF4-FFF2-40B4-BE49-F238E27FC236}">
                <a16:creationId xmlns:a16="http://schemas.microsoft.com/office/drawing/2014/main" id="{C34677F1-7936-4219-BA09-D92E46A11C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62145" y="1827975"/>
            <a:ext cx="1680200" cy="856319"/>
          </a:xfrm>
          <a:prstGeom prst="rect">
            <a:avLst/>
          </a:prstGeom>
          <a:ln>
            <a:solidFill>
              <a:schemeClr val="bg1">
                <a:lumMod val="75000"/>
              </a:schemeClr>
            </a:solidFill>
          </a:ln>
        </p:spPr>
      </p:pic>
      <p:pic>
        <p:nvPicPr>
          <p:cNvPr id="21" name="Picture 20">
            <a:extLst>
              <a:ext uri="{FF2B5EF4-FFF2-40B4-BE49-F238E27FC236}">
                <a16:creationId xmlns:a16="http://schemas.microsoft.com/office/drawing/2014/main" id="{E62DF352-BC81-492F-A40A-BB6AE7B368B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8616" t="19905" r="26180" b="20989"/>
          <a:stretch/>
        </p:blipFill>
        <p:spPr>
          <a:xfrm>
            <a:off x="8118913" y="1827975"/>
            <a:ext cx="1687332" cy="856319"/>
          </a:xfrm>
          <a:prstGeom prst="rect">
            <a:avLst/>
          </a:prstGeom>
          <a:ln>
            <a:solidFill>
              <a:schemeClr val="bg1">
                <a:lumMod val="75000"/>
              </a:schemeClr>
            </a:solidFill>
          </a:ln>
        </p:spPr>
      </p:pic>
      <p:sp>
        <p:nvSpPr>
          <p:cNvPr id="22" name="Pentagon 23">
            <a:extLst>
              <a:ext uri="{FF2B5EF4-FFF2-40B4-BE49-F238E27FC236}">
                <a16:creationId xmlns:a16="http://schemas.microsoft.com/office/drawing/2014/main" id="{B245C600-CBBF-4B2D-8959-7707401821D4}"/>
              </a:ext>
            </a:extLst>
          </p:cNvPr>
          <p:cNvSpPr/>
          <p:nvPr/>
        </p:nvSpPr>
        <p:spPr>
          <a:xfrm>
            <a:off x="4307094" y="2761667"/>
            <a:ext cx="1645811" cy="495500"/>
          </a:xfrm>
          <a:prstGeom prst="homePlate">
            <a:avLst>
              <a:gd name="adj" fmla="val 27855"/>
            </a:avLst>
          </a:prstGeom>
          <a:solidFill>
            <a:schemeClr val="accent3"/>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050" b="1" i="1" dirty="0">
                <a:solidFill>
                  <a:prstClr val="white"/>
                </a:solidFill>
                <a:cs typeface="Arial" panose="020B0604020202020204" pitchFamily="34" charset="0"/>
              </a:rPr>
              <a:t>Enrich Online </a:t>
            </a:r>
          </a:p>
          <a:p>
            <a:pPr algn="ctr" fontAlgn="base">
              <a:spcBef>
                <a:spcPct val="0"/>
              </a:spcBef>
              <a:spcAft>
                <a:spcPct val="0"/>
              </a:spcAft>
            </a:pPr>
            <a:r>
              <a:rPr lang="en-US" sz="1050" b="1" i="1" dirty="0">
                <a:solidFill>
                  <a:prstClr val="white"/>
                </a:solidFill>
                <a:cs typeface="Arial" panose="020B0604020202020204" pitchFamily="34" charset="0"/>
              </a:rPr>
              <a:t>engagement</a:t>
            </a:r>
          </a:p>
        </p:txBody>
      </p:sp>
      <p:sp>
        <p:nvSpPr>
          <p:cNvPr id="23" name="Rectangle 22">
            <a:extLst>
              <a:ext uri="{FF2B5EF4-FFF2-40B4-BE49-F238E27FC236}">
                <a16:creationId xmlns:a16="http://schemas.microsoft.com/office/drawing/2014/main" id="{5D33CDA5-633A-4BFA-BF5B-8098404992DA}"/>
              </a:ext>
            </a:extLst>
          </p:cNvPr>
          <p:cNvSpPr/>
          <p:nvPr/>
        </p:nvSpPr>
        <p:spPr>
          <a:xfrm>
            <a:off x="4303622" y="3334539"/>
            <a:ext cx="1646213" cy="303876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indent="-171450">
              <a:spcBef>
                <a:spcPct val="50000"/>
              </a:spcBef>
              <a:buClr>
                <a:prstClr val="black"/>
              </a:buClr>
              <a:buFont typeface="Wingdings" pitchFamily="2" charset="2"/>
              <a:buChar char="§"/>
            </a:pPr>
            <a:r>
              <a:rPr lang="en-US" sz="1050" dirty="0">
                <a:solidFill>
                  <a:schemeClr val="tx1"/>
                </a:solidFill>
              </a:rPr>
              <a:t>Social media analytics </a:t>
            </a:r>
          </a:p>
          <a:p>
            <a:pPr marL="171450" indent="-171450">
              <a:spcBef>
                <a:spcPct val="50000"/>
              </a:spcBef>
              <a:buClr>
                <a:prstClr val="black"/>
              </a:buClr>
              <a:buFont typeface="Wingdings" pitchFamily="2" charset="2"/>
              <a:buChar char="§"/>
            </a:pPr>
            <a:r>
              <a:rPr lang="en-US" sz="1050" dirty="0">
                <a:solidFill>
                  <a:schemeClr val="tx1"/>
                </a:solidFill>
              </a:rPr>
              <a:t>Search Analytics</a:t>
            </a:r>
          </a:p>
          <a:p>
            <a:pPr marL="171450" indent="-171450">
              <a:spcBef>
                <a:spcPct val="50000"/>
              </a:spcBef>
              <a:buClr>
                <a:prstClr val="black"/>
              </a:buClr>
              <a:buFont typeface="Wingdings" pitchFamily="2" charset="2"/>
              <a:buChar char="§"/>
            </a:pPr>
            <a:r>
              <a:rPr lang="en-US" sz="1050" dirty="0">
                <a:solidFill>
                  <a:schemeClr val="tx1"/>
                </a:solidFill>
              </a:rPr>
              <a:t>User Interface Experience Development</a:t>
            </a:r>
          </a:p>
          <a:p>
            <a:pPr marL="171450" indent="-171450">
              <a:spcBef>
                <a:spcPct val="50000"/>
              </a:spcBef>
              <a:buClr>
                <a:prstClr val="black"/>
              </a:buClr>
              <a:buFont typeface="Wingdings" pitchFamily="2" charset="2"/>
              <a:buChar char="§"/>
            </a:pPr>
            <a:r>
              <a:rPr lang="en-US" sz="1050" dirty="0">
                <a:solidFill>
                  <a:schemeClr val="tx1"/>
                </a:solidFill>
              </a:rPr>
              <a:t>Sentiment Analysis</a:t>
            </a:r>
          </a:p>
          <a:p>
            <a:pPr marL="171450" indent="-171450">
              <a:spcBef>
                <a:spcPct val="50000"/>
              </a:spcBef>
              <a:buClr>
                <a:prstClr val="black"/>
              </a:buClr>
              <a:buFont typeface="Wingdings" pitchFamily="2" charset="2"/>
              <a:buChar char="§"/>
            </a:pPr>
            <a:r>
              <a:rPr lang="en-US" sz="1050" dirty="0">
                <a:solidFill>
                  <a:schemeClr val="tx1"/>
                </a:solidFill>
                <a:ea typeface="Open Sans Light" panose="020B0306030504020204" pitchFamily="34" charset="0"/>
                <a:cs typeface="Open Sans Light" panose="020B0306030504020204" pitchFamily="34" charset="0"/>
              </a:rPr>
              <a:t>Precision marketing</a:t>
            </a:r>
          </a:p>
          <a:p>
            <a:pPr marL="171450" indent="-171450">
              <a:spcBef>
                <a:spcPct val="50000"/>
              </a:spcBef>
              <a:buClr>
                <a:prstClr val="black"/>
              </a:buClr>
              <a:buFont typeface="Wingdings" pitchFamily="2" charset="2"/>
              <a:buChar char="§"/>
            </a:pPr>
            <a:r>
              <a:rPr lang="en-US" sz="1050" dirty="0">
                <a:solidFill>
                  <a:schemeClr val="tx1"/>
                </a:solidFill>
                <a:ea typeface="Open Sans Light" panose="020B0306030504020204" pitchFamily="34" charset="0"/>
                <a:cs typeface="Open Sans Light" panose="020B0306030504020204" pitchFamily="34" charset="0"/>
              </a:rPr>
              <a:t>Journey Modeling</a:t>
            </a:r>
          </a:p>
          <a:p>
            <a:pPr marL="171450" indent="-171450">
              <a:spcBef>
                <a:spcPct val="50000"/>
              </a:spcBef>
              <a:buClr>
                <a:prstClr val="black"/>
              </a:buClr>
              <a:buFont typeface="Wingdings" pitchFamily="2" charset="2"/>
              <a:buChar char="§"/>
            </a:pPr>
            <a:endParaRPr lang="en-US" sz="1050" dirty="0">
              <a:solidFill>
                <a:schemeClr val="tx1"/>
              </a:solidFill>
            </a:endParaRPr>
          </a:p>
        </p:txBody>
      </p:sp>
      <p:sp>
        <p:nvSpPr>
          <p:cNvPr id="24" name="Rounded Rectangle 25">
            <a:extLst>
              <a:ext uri="{FF2B5EF4-FFF2-40B4-BE49-F238E27FC236}">
                <a16:creationId xmlns:a16="http://schemas.microsoft.com/office/drawing/2014/main" id="{C2265344-AA6E-485D-B6E1-5EF7003A927D}"/>
              </a:ext>
            </a:extLst>
          </p:cNvPr>
          <p:cNvSpPr/>
          <p:nvPr/>
        </p:nvSpPr>
        <p:spPr>
          <a:xfrm>
            <a:off x="4327067" y="1354271"/>
            <a:ext cx="1646213"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algn="ctr" fontAlgn="base">
              <a:spcBef>
                <a:spcPct val="0"/>
              </a:spcBef>
              <a:spcAft>
                <a:spcPct val="0"/>
              </a:spcAft>
            </a:pPr>
            <a:r>
              <a:rPr lang="en-US" sz="1200" b="1" dirty="0">
                <a:solidFill>
                  <a:prstClr val="white"/>
                </a:solidFill>
                <a:cs typeface="Arial" panose="020B0604020202020204" pitchFamily="34" charset="0"/>
              </a:rPr>
              <a:t>Digital</a:t>
            </a:r>
          </a:p>
          <a:p>
            <a:pPr algn="ctr" fontAlgn="base">
              <a:spcBef>
                <a:spcPct val="0"/>
              </a:spcBef>
              <a:spcAft>
                <a:spcPct val="0"/>
              </a:spcAft>
            </a:pPr>
            <a:r>
              <a:rPr lang="en-US" sz="1200" b="1" dirty="0">
                <a:solidFill>
                  <a:prstClr val="white"/>
                </a:solidFill>
                <a:cs typeface="Arial" panose="020B0604020202020204" pitchFamily="34" charset="0"/>
              </a:rPr>
              <a:t>Analytics</a:t>
            </a:r>
          </a:p>
        </p:txBody>
      </p:sp>
      <p:pic>
        <p:nvPicPr>
          <p:cNvPr id="25" name="Picture 24">
            <a:extLst>
              <a:ext uri="{FF2B5EF4-FFF2-40B4-BE49-F238E27FC236}">
                <a16:creationId xmlns:a16="http://schemas.microsoft.com/office/drawing/2014/main" id="{B282DAFC-562C-4B40-AADD-66658A89707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324" t="11765" r="7685" b="22941"/>
          <a:stretch/>
        </p:blipFill>
        <p:spPr>
          <a:xfrm>
            <a:off x="4315197" y="1820818"/>
            <a:ext cx="1646213" cy="872215"/>
          </a:xfrm>
          <a:prstGeom prst="rect">
            <a:avLst/>
          </a:prstGeom>
          <a:ln>
            <a:solidFill>
              <a:schemeClr val="bg2">
                <a:lumMod val="90000"/>
              </a:schemeClr>
            </a:solidFill>
          </a:ln>
        </p:spPr>
      </p:pic>
      <p:sp>
        <p:nvSpPr>
          <p:cNvPr id="26" name="Title 2">
            <a:extLst>
              <a:ext uri="{FF2B5EF4-FFF2-40B4-BE49-F238E27FC236}">
                <a16:creationId xmlns:a16="http://schemas.microsoft.com/office/drawing/2014/main" id="{324E9ADB-B4FA-4DBD-947C-C3916E31B247}"/>
              </a:ext>
            </a:extLst>
          </p:cNvPr>
          <p:cNvSpPr txBox="1">
            <a:spLocks/>
          </p:cNvSpPr>
          <p:nvPr/>
        </p:nvSpPr>
        <p:spPr bwMode="gray">
          <a:xfrm>
            <a:off x="486884" y="345184"/>
            <a:ext cx="11226800" cy="334102"/>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1800" b="1" dirty="0"/>
              <a:t>Deloitte’s key advanced analytics offerings </a:t>
            </a:r>
            <a:endParaRPr lang="en-IN" sz="1800" b="1" dirty="0"/>
          </a:p>
        </p:txBody>
      </p:sp>
      <p:sp>
        <p:nvSpPr>
          <p:cNvPr id="27" name="Text Placeholder 2">
            <a:extLst>
              <a:ext uri="{FF2B5EF4-FFF2-40B4-BE49-F238E27FC236}">
                <a16:creationId xmlns:a16="http://schemas.microsoft.com/office/drawing/2014/main" id="{92D3B61E-A3AB-41D6-A9DF-C19D9485FBFA}"/>
              </a:ext>
            </a:extLst>
          </p:cNvPr>
          <p:cNvSpPr txBox="1">
            <a:spLocks/>
          </p:cNvSpPr>
          <p:nvPr/>
        </p:nvSpPr>
        <p:spPr>
          <a:xfrm>
            <a:off x="469899" y="824337"/>
            <a:ext cx="11226799" cy="280609"/>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dirty="0">
                <a:solidFill>
                  <a:srgbClr val="86BC25"/>
                </a:solidFill>
              </a:rPr>
              <a:t>Given the pace at which technology is changing, we’ve created a comprehensive and robust analytics ecosystem for insight-driven decision making across key business functions</a:t>
            </a:r>
          </a:p>
        </p:txBody>
      </p:sp>
      <p:sp>
        <p:nvSpPr>
          <p:cNvPr id="28" name="Rectangle 27">
            <a:extLst>
              <a:ext uri="{FF2B5EF4-FFF2-40B4-BE49-F238E27FC236}">
                <a16:creationId xmlns:a16="http://schemas.microsoft.com/office/drawing/2014/main" id="{2769608D-2E42-4695-ABC8-EECC60E8D870}"/>
              </a:ext>
            </a:extLst>
          </p:cNvPr>
          <p:cNvSpPr/>
          <p:nvPr/>
        </p:nvSpPr>
        <p:spPr bwMode="gray">
          <a:xfrm>
            <a:off x="469899" y="6097913"/>
            <a:ext cx="11226799" cy="280609"/>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ML OPS</a:t>
            </a:r>
          </a:p>
        </p:txBody>
      </p:sp>
    </p:spTree>
    <p:extLst>
      <p:ext uri="{BB962C8B-B14F-4D97-AF65-F5344CB8AC3E}">
        <p14:creationId xmlns:p14="http://schemas.microsoft.com/office/powerpoint/2010/main" val="31387228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6C034EB-0FDA-43EF-B6CE-7AD9DE24FBE3}"/>
              </a:ext>
            </a:extLst>
          </p:cNvPr>
          <p:cNvSpPr/>
          <p:nvPr/>
        </p:nvSpPr>
        <p:spPr>
          <a:xfrm>
            <a:off x="404521" y="239427"/>
            <a:ext cx="9427537" cy="369332"/>
          </a:xfrm>
          <a:prstGeom prst="rect">
            <a:avLst/>
          </a:prstGeom>
        </p:spPr>
        <p:txBody>
          <a:bodyPr wrap="square">
            <a:spAutoFit/>
          </a:bodyPr>
          <a:lstStyle/>
          <a:p>
            <a:pPr lvl="0">
              <a:defRPr/>
            </a:pPr>
            <a:r>
              <a:rPr lang="en-US" b="1" dirty="0">
                <a:latin typeface="Verdana" panose="020B0604030504040204" pitchFamily="34" charset="0"/>
                <a:ea typeface="Verdana" panose="020B0604030504040204" pitchFamily="34" charset="0"/>
              </a:rPr>
              <a:t>Welcome to Deloitte</a:t>
            </a:r>
          </a:p>
        </p:txBody>
      </p:sp>
      <p:pic>
        <p:nvPicPr>
          <p:cNvPr id="4" name="Welcome to Deloitte">
            <a:hlinkClick r:id="" action="ppaction://media"/>
            <a:extLst>
              <a:ext uri="{FF2B5EF4-FFF2-40B4-BE49-F238E27FC236}">
                <a16:creationId xmlns:a16="http://schemas.microsoft.com/office/drawing/2014/main" id="{AB7AA38E-964B-486C-80F4-061F1A95FCF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4755" y="1044183"/>
            <a:ext cx="9753600" cy="5486400"/>
          </a:xfrm>
          <a:prstGeom prst="rect">
            <a:avLst/>
          </a:prstGeom>
        </p:spPr>
      </p:pic>
    </p:spTree>
    <p:extLst>
      <p:ext uri="{BB962C8B-B14F-4D97-AF65-F5344CB8AC3E}">
        <p14:creationId xmlns:p14="http://schemas.microsoft.com/office/powerpoint/2010/main" val="486710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4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87A3-1BC2-49A2-962F-2A021D2C8E21}"/>
              </a:ext>
            </a:extLst>
          </p:cNvPr>
          <p:cNvSpPr txBox="1">
            <a:spLocks/>
          </p:cNvSpPr>
          <p:nvPr/>
        </p:nvSpPr>
        <p:spPr>
          <a:xfrm>
            <a:off x="397956" y="2752045"/>
            <a:ext cx="10541000" cy="1592403"/>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3600" b="1" dirty="0"/>
              <a:t>AI &amp; Data Learning Tracker</a:t>
            </a:r>
          </a:p>
        </p:txBody>
      </p:sp>
    </p:spTree>
    <p:extLst>
      <p:ext uri="{BB962C8B-B14F-4D97-AF65-F5344CB8AC3E}">
        <p14:creationId xmlns:p14="http://schemas.microsoft.com/office/powerpoint/2010/main" val="32528954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0B9D1D-020F-485C-98E6-149A9B4D867A}"/>
              </a:ext>
            </a:extLst>
          </p:cNvPr>
          <p:cNvGraphicFramePr>
            <a:graphicFrameLocks noGrp="1"/>
          </p:cNvGraphicFramePr>
          <p:nvPr>
            <p:extLst>
              <p:ext uri="{D42A27DB-BD31-4B8C-83A1-F6EECF244321}">
                <p14:modId xmlns:p14="http://schemas.microsoft.com/office/powerpoint/2010/main" val="940494818"/>
              </p:ext>
            </p:extLst>
          </p:nvPr>
        </p:nvGraphicFramePr>
        <p:xfrm>
          <a:off x="1515190" y="715647"/>
          <a:ext cx="6971264" cy="5233090"/>
        </p:xfrm>
        <a:graphic>
          <a:graphicData uri="http://schemas.openxmlformats.org/drawingml/2006/table">
            <a:tbl>
              <a:tblPr firstRow="1" firstCol="1" bandRow="1">
                <a:tableStyleId>{5C22544A-7EE6-4342-B048-85BDC9FD1C3A}</a:tableStyleId>
              </a:tblPr>
              <a:tblGrid>
                <a:gridCol w="4107587">
                  <a:extLst>
                    <a:ext uri="{9D8B030D-6E8A-4147-A177-3AD203B41FA5}">
                      <a16:colId xmlns:a16="http://schemas.microsoft.com/office/drawing/2014/main" val="4103497215"/>
                    </a:ext>
                  </a:extLst>
                </a:gridCol>
                <a:gridCol w="2863677">
                  <a:extLst>
                    <a:ext uri="{9D8B030D-6E8A-4147-A177-3AD203B41FA5}">
                      <a16:colId xmlns:a16="http://schemas.microsoft.com/office/drawing/2014/main" val="85042308"/>
                    </a:ext>
                  </a:extLst>
                </a:gridCol>
              </a:tblGrid>
              <a:tr h="275433">
                <a:tc>
                  <a:txBody>
                    <a:bodyPr/>
                    <a:lstStyle/>
                    <a:p>
                      <a:pPr marL="0" marR="0" algn="ctr">
                        <a:spcBef>
                          <a:spcPts val="0"/>
                        </a:spcBef>
                        <a:spcAft>
                          <a:spcPts val="0"/>
                        </a:spcAft>
                      </a:pPr>
                      <a:r>
                        <a:rPr lang="en-US" sz="1400" dirty="0">
                          <a:solidFill>
                            <a:schemeClr val="tx2">
                              <a:lumMod val="10000"/>
                            </a:schemeClr>
                          </a:solidFill>
                          <a:effectLst/>
                        </a:rPr>
                        <a:t>Activity</a:t>
                      </a:r>
                      <a:endParaRPr lang="en-US" sz="1200" dirty="0">
                        <a:solidFill>
                          <a:schemeClr val="tx2">
                            <a:lumMod val="10000"/>
                          </a:schemeClr>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rgbClr val="92D050"/>
                    </a:solidFill>
                  </a:tcPr>
                </a:tc>
                <a:tc>
                  <a:txBody>
                    <a:bodyPr/>
                    <a:lstStyle/>
                    <a:p>
                      <a:pPr marL="0" marR="0" algn="ctr">
                        <a:spcBef>
                          <a:spcPts val="0"/>
                        </a:spcBef>
                        <a:spcAft>
                          <a:spcPts val="0"/>
                        </a:spcAft>
                      </a:pPr>
                      <a:r>
                        <a:rPr lang="en-US" sz="1400" dirty="0">
                          <a:solidFill>
                            <a:schemeClr val="tx2">
                              <a:lumMod val="10000"/>
                            </a:schemeClr>
                          </a:solidFill>
                          <a:effectLst/>
                        </a:rPr>
                        <a:t>Week Starting</a:t>
                      </a:r>
                      <a:endParaRPr lang="en-US" sz="1200" dirty="0">
                        <a:solidFill>
                          <a:schemeClr val="tx2">
                            <a:lumMod val="10000"/>
                          </a:schemeClr>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rgbClr val="92D050"/>
                    </a:solidFill>
                  </a:tcPr>
                </a:tc>
                <a:extLst>
                  <a:ext uri="{0D108BD9-81ED-4DB2-BD59-A6C34878D82A}">
                    <a16:rowId xmlns:a16="http://schemas.microsoft.com/office/drawing/2014/main" val="3037163560"/>
                  </a:ext>
                </a:extLst>
              </a:tr>
              <a:tr h="274320">
                <a:tc>
                  <a:txBody>
                    <a:bodyPr/>
                    <a:lstStyle/>
                    <a:p>
                      <a:pPr marL="0" marR="0" algn="ctr">
                        <a:spcBef>
                          <a:spcPts val="0"/>
                        </a:spcBef>
                        <a:spcAft>
                          <a:spcPts val="0"/>
                        </a:spcAft>
                      </a:pPr>
                      <a:r>
                        <a:rPr lang="en-US" sz="1200" dirty="0">
                          <a:solidFill>
                            <a:schemeClr val="bg1"/>
                          </a:solidFill>
                          <a:effectLst/>
                        </a:rPr>
                        <a:t>Induction Session – AI &amp; Data </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bg1"/>
                          </a:solidFill>
                          <a:effectLst/>
                        </a:rPr>
                        <a:t>Aug’21 Week 1 </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029648294"/>
                  </a:ext>
                </a:extLst>
              </a:tr>
              <a:tr h="274320">
                <a:tc>
                  <a:txBody>
                    <a:bodyPr/>
                    <a:lstStyle/>
                    <a:p>
                      <a:pPr marL="0" marR="0" algn="ctr">
                        <a:spcBef>
                          <a:spcPts val="0"/>
                        </a:spcBef>
                        <a:spcAft>
                          <a:spcPts val="0"/>
                        </a:spcAft>
                      </a:pPr>
                      <a:r>
                        <a:rPr lang="en-US" sz="1200" dirty="0">
                          <a:solidFill>
                            <a:schemeClr val="bg1"/>
                          </a:solidFill>
                          <a:effectLst/>
                        </a:rPr>
                        <a:t>Module 1</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bg1"/>
                          </a:solidFill>
                          <a:effectLst/>
                        </a:rPr>
                        <a:t>Aug’21 (Week 1 to Week 2)</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290299199"/>
                  </a:ext>
                </a:extLst>
              </a:tr>
              <a:tr h="274320">
                <a:tc>
                  <a:txBody>
                    <a:bodyPr/>
                    <a:lstStyle/>
                    <a:p>
                      <a:pPr marL="457200" marR="0" lvl="1" algn="ctr" fontAlgn="b">
                        <a:spcBef>
                          <a:spcPts val="0"/>
                        </a:spcBef>
                        <a:spcAft>
                          <a:spcPts val="0"/>
                        </a:spcAft>
                      </a:pPr>
                      <a:r>
                        <a:rPr lang="en-US" sz="1050" dirty="0">
                          <a:effectLst/>
                        </a:rPr>
                        <a:t>Knowledge Repository</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lvl="0" algn="ctr" fontAlgn="b"/>
                      <a:r>
                        <a:rPr lang="en-US" sz="1200" b="0" i="0" u="none" strike="noStrike" dirty="0">
                          <a:solidFill>
                            <a:schemeClr val="tx1"/>
                          </a:solidFill>
                          <a:effectLst/>
                          <a:latin typeface="+mn-lt"/>
                        </a:rPr>
                        <a:t>You will be added automatically</a:t>
                      </a: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2996908904"/>
                  </a:ext>
                </a:extLst>
              </a:tr>
              <a:tr h="274320">
                <a:tc>
                  <a:txBody>
                    <a:bodyPr/>
                    <a:lstStyle/>
                    <a:p>
                      <a:pPr marL="457200" marR="0" lvl="1" algn="ctr" fontAlgn="b">
                        <a:spcBef>
                          <a:spcPts val="0"/>
                        </a:spcBef>
                        <a:spcAft>
                          <a:spcPts val="0"/>
                        </a:spcAft>
                      </a:pPr>
                      <a:r>
                        <a:rPr lang="en-US" sz="1050" dirty="0">
                          <a:effectLst/>
                        </a:rPr>
                        <a:t>Presentation - Basics</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3"/>
                        </a:rPr>
                        <a:t>Presentation Basics</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603893199"/>
                  </a:ext>
                </a:extLst>
              </a:tr>
              <a:tr h="274320">
                <a:tc>
                  <a:txBody>
                    <a:bodyPr/>
                    <a:lstStyle/>
                    <a:p>
                      <a:pPr marL="457200" marR="0" lvl="1" algn="ctr" fontAlgn="b">
                        <a:spcBef>
                          <a:spcPts val="0"/>
                        </a:spcBef>
                        <a:spcAft>
                          <a:spcPts val="0"/>
                        </a:spcAft>
                      </a:pPr>
                      <a:r>
                        <a:rPr lang="en-US" sz="1050" dirty="0">
                          <a:effectLst/>
                        </a:rPr>
                        <a:t>Presentation - Advanced</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Trainer led</a:t>
                      </a: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2730508157"/>
                  </a:ext>
                </a:extLst>
              </a:tr>
              <a:tr h="274320">
                <a:tc>
                  <a:txBody>
                    <a:bodyPr/>
                    <a:lstStyle/>
                    <a:p>
                      <a:pPr marL="457200" marR="0" lvl="1" algn="ctr" fontAlgn="b">
                        <a:spcBef>
                          <a:spcPts val="0"/>
                        </a:spcBef>
                        <a:spcAft>
                          <a:spcPts val="0"/>
                        </a:spcAft>
                      </a:pPr>
                      <a:r>
                        <a:rPr lang="en-US" sz="1050" dirty="0">
                          <a:effectLst/>
                        </a:rPr>
                        <a:t>Excel</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lvl="0" algn="ctr" fontAlgn="b"/>
                      <a:r>
                        <a:rPr lang="en-US" sz="1200" b="0" i="0" u="none" strike="noStrike" dirty="0">
                          <a:solidFill>
                            <a:srgbClr val="000000"/>
                          </a:solidFill>
                          <a:effectLst/>
                          <a:latin typeface="+mn-lt"/>
                          <a:hlinkClick r:id="rId4"/>
                        </a:rPr>
                        <a:t>Excel</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2418034355"/>
                  </a:ext>
                </a:extLst>
              </a:tr>
              <a:tr h="274320">
                <a:tc>
                  <a:txBody>
                    <a:bodyPr/>
                    <a:lstStyle/>
                    <a:p>
                      <a:pPr marL="0" marR="0" algn="ctr">
                        <a:spcBef>
                          <a:spcPts val="0"/>
                        </a:spcBef>
                        <a:spcAft>
                          <a:spcPts val="0"/>
                        </a:spcAft>
                      </a:pPr>
                      <a:r>
                        <a:rPr lang="en-US" sz="1200" dirty="0">
                          <a:solidFill>
                            <a:schemeClr val="bg1"/>
                          </a:solidFill>
                          <a:effectLst/>
                        </a:rPr>
                        <a:t>Module 2</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bg1"/>
                          </a:solidFill>
                          <a:effectLst/>
                        </a:rPr>
                        <a:t>Aug’21 to Sep’21</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716424489"/>
                  </a:ext>
                </a:extLst>
              </a:tr>
              <a:tr h="274320">
                <a:tc>
                  <a:txBody>
                    <a:bodyPr/>
                    <a:lstStyle/>
                    <a:p>
                      <a:pPr marL="457200" marR="0" lvl="1" algn="ctr" fontAlgn="b">
                        <a:spcBef>
                          <a:spcPts val="0"/>
                        </a:spcBef>
                        <a:spcAft>
                          <a:spcPts val="0"/>
                        </a:spcAft>
                      </a:pPr>
                      <a:r>
                        <a:rPr lang="en-US" sz="1050" dirty="0">
                          <a:effectLst/>
                        </a:rPr>
                        <a:t>Introduction to Analytics</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lvl="0" algn="ctr" fontAlgn="b"/>
                      <a:r>
                        <a:rPr lang="en-US" sz="1200" b="0" i="0" u="none" strike="noStrike" dirty="0">
                          <a:solidFill>
                            <a:schemeClr val="tx1"/>
                          </a:solidFill>
                          <a:effectLst/>
                          <a:latin typeface="+mn-lt"/>
                        </a:rPr>
                        <a:t>Not Applicable</a:t>
                      </a: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3082503913"/>
                  </a:ext>
                </a:extLst>
              </a:tr>
              <a:tr h="274320">
                <a:tc>
                  <a:txBody>
                    <a:bodyPr/>
                    <a:lstStyle/>
                    <a:p>
                      <a:pPr marL="457200" marR="0" lvl="1" algn="ctr" fontAlgn="b">
                        <a:spcBef>
                          <a:spcPts val="0"/>
                        </a:spcBef>
                        <a:spcAft>
                          <a:spcPts val="0"/>
                        </a:spcAft>
                      </a:pPr>
                      <a:r>
                        <a:rPr lang="en-US" sz="1050" dirty="0">
                          <a:effectLst/>
                        </a:rPr>
                        <a:t>Power BI and Visualization</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5"/>
                        </a:rPr>
                        <a:t>Power BI</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920920396"/>
                  </a:ext>
                </a:extLst>
              </a:tr>
              <a:tr h="274320">
                <a:tc>
                  <a:txBody>
                    <a:bodyPr/>
                    <a:lstStyle/>
                    <a:p>
                      <a:pPr marL="457200" marR="0" lvl="1" algn="ctr" fontAlgn="b">
                        <a:spcBef>
                          <a:spcPts val="0"/>
                        </a:spcBef>
                        <a:spcAft>
                          <a:spcPts val="0"/>
                        </a:spcAft>
                      </a:pPr>
                      <a:r>
                        <a:rPr lang="en-US" sz="1050" dirty="0">
                          <a:effectLst/>
                        </a:rPr>
                        <a:t>SQL &amp; Python</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6"/>
                        </a:rPr>
                        <a:t>SQL1</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7"/>
                        </a:rPr>
                        <a:t>SQL2</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8"/>
                        </a:rPr>
                        <a:t>Python1</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9"/>
                        </a:rPr>
                        <a:t>Python2</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10"/>
                        </a:rPr>
                        <a:t>Python3</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3282703995"/>
                  </a:ext>
                </a:extLst>
              </a:tr>
              <a:tr h="274320">
                <a:tc>
                  <a:txBody>
                    <a:bodyPr/>
                    <a:lstStyle/>
                    <a:p>
                      <a:pPr marL="457200" marR="0" lvl="1" algn="ctr" fontAlgn="b">
                        <a:spcBef>
                          <a:spcPts val="0"/>
                        </a:spcBef>
                        <a:spcAft>
                          <a:spcPts val="0"/>
                        </a:spcAft>
                      </a:pPr>
                      <a:r>
                        <a:rPr lang="en-US" sz="1050" dirty="0">
                          <a:effectLst/>
                        </a:rPr>
                        <a:t>Machine Learning</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11"/>
                        </a:rPr>
                        <a:t>Machine Learning</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1538244831"/>
                  </a:ext>
                </a:extLst>
              </a:tr>
              <a:tr h="274320">
                <a:tc>
                  <a:txBody>
                    <a:bodyPr/>
                    <a:lstStyle/>
                    <a:p>
                      <a:pPr marL="457200" marR="0" lvl="1" algn="ctr" fontAlgn="b">
                        <a:spcBef>
                          <a:spcPts val="0"/>
                        </a:spcBef>
                        <a:spcAft>
                          <a:spcPts val="0"/>
                        </a:spcAft>
                      </a:pPr>
                      <a:r>
                        <a:rPr lang="en-US" sz="1050" dirty="0">
                          <a:effectLst/>
                        </a:rPr>
                        <a:t>Deep Learning</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mn-lt"/>
                          <a:hlinkClick r:id="rId12"/>
                        </a:rPr>
                        <a:t>Deep Learning 1</a:t>
                      </a:r>
                      <a:r>
                        <a:rPr lang="en-US" sz="1200" b="0" i="0" u="none" strike="noStrike" dirty="0">
                          <a:solidFill>
                            <a:srgbClr val="000000"/>
                          </a:solidFill>
                          <a:effectLst/>
                          <a:latin typeface="+mn-lt"/>
                        </a:rPr>
                        <a:t>, </a:t>
                      </a:r>
                      <a:r>
                        <a:rPr lang="en-US" sz="1200" b="0" i="0" u="none" strike="noStrike" dirty="0">
                          <a:solidFill>
                            <a:srgbClr val="000000"/>
                          </a:solidFill>
                          <a:effectLst/>
                          <a:latin typeface="+mn-lt"/>
                          <a:hlinkClick r:id="rId13"/>
                        </a:rPr>
                        <a:t>Deep Learning 2</a:t>
                      </a:r>
                      <a:endParaRPr lang="en-US" sz="1200" b="0" i="0" u="none" strike="noStrike" dirty="0">
                        <a:solidFill>
                          <a:srgbClr val="000000"/>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117137820"/>
                  </a:ext>
                </a:extLst>
              </a:tr>
              <a:tr h="274320">
                <a:tc>
                  <a:txBody>
                    <a:bodyPr/>
                    <a:lstStyle/>
                    <a:p>
                      <a:pPr marL="457200" marR="0" lvl="1" algn="ctr" fontAlgn="b">
                        <a:spcBef>
                          <a:spcPts val="0"/>
                        </a:spcBef>
                        <a:spcAft>
                          <a:spcPts val="0"/>
                        </a:spcAft>
                      </a:pPr>
                      <a:r>
                        <a:rPr lang="en-US" sz="1050" dirty="0">
                          <a:effectLst/>
                        </a:rPr>
                        <a:t>ML Ops Basic</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u="none" strike="noStrike" dirty="0">
                          <a:solidFill>
                            <a:schemeClr val="tx1"/>
                          </a:solidFill>
                          <a:effectLst/>
                          <a:latin typeface="+mn-lt"/>
                          <a:hlinkClick r:id="rId14"/>
                        </a:rPr>
                        <a:t>ML Ops Basics &amp; Cloud</a:t>
                      </a:r>
                      <a:endParaRPr lang="en-US" sz="1200" b="0" i="0" u="none" strike="noStrike" dirty="0">
                        <a:solidFill>
                          <a:schemeClr val="tx1"/>
                        </a:solidFill>
                        <a:effectLst/>
                        <a:latin typeface="+mn-lt"/>
                      </a:endParaRP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2252592990"/>
                  </a:ext>
                </a:extLst>
              </a:tr>
              <a:tr h="274320">
                <a:tc>
                  <a:txBody>
                    <a:bodyPr/>
                    <a:lstStyle/>
                    <a:p>
                      <a:pPr marL="457200" marR="0" lvl="1" algn="ctr" fontAlgn="b">
                        <a:spcBef>
                          <a:spcPts val="0"/>
                        </a:spcBef>
                        <a:spcAft>
                          <a:spcPts val="0"/>
                        </a:spcAft>
                      </a:pPr>
                      <a:r>
                        <a:rPr lang="en-US" sz="1050" dirty="0">
                          <a:effectLst/>
                        </a:rPr>
                        <a:t>Mock Projects</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chemeClr val="tx1"/>
                          </a:solidFill>
                          <a:effectLst/>
                          <a:latin typeface="+mn-lt"/>
                        </a:rPr>
                        <a:t>After training – Update will be provided</a:t>
                      </a:r>
                    </a:p>
                  </a:txBody>
                  <a:tcPr marL="6350" marR="6350" marT="635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3360420046"/>
                  </a:ext>
                </a:extLst>
              </a:tr>
              <a:tr h="274320">
                <a:tc>
                  <a:txBody>
                    <a:bodyPr/>
                    <a:lstStyle/>
                    <a:p>
                      <a:pPr marL="0" marR="0" algn="ctr">
                        <a:spcBef>
                          <a:spcPts val="0"/>
                        </a:spcBef>
                        <a:spcAft>
                          <a:spcPts val="0"/>
                        </a:spcAft>
                      </a:pPr>
                      <a:r>
                        <a:rPr lang="en-US" sz="1200" dirty="0">
                          <a:solidFill>
                            <a:schemeClr val="bg1"/>
                          </a:solidFill>
                          <a:effectLst/>
                        </a:rPr>
                        <a:t>Module 3 (For Strategy Team)</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tc>
                  <a:txBody>
                    <a:bodyPr/>
                    <a:lstStyle/>
                    <a:p>
                      <a:pPr marL="0" marR="0" algn="ctr">
                        <a:spcBef>
                          <a:spcPts val="0"/>
                        </a:spcBef>
                        <a:spcAft>
                          <a:spcPts val="0"/>
                        </a:spcAft>
                      </a:pPr>
                      <a:r>
                        <a:rPr lang="en-US" sz="1200" dirty="0">
                          <a:solidFill>
                            <a:schemeClr val="bg1"/>
                          </a:solidFill>
                          <a:effectLst/>
                        </a:rPr>
                        <a:t>Aug’21 (Week 2) to Sep’21 </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379909133"/>
                  </a:ext>
                </a:extLst>
              </a:tr>
              <a:tr h="349327">
                <a:tc>
                  <a:txBody>
                    <a:bodyPr/>
                    <a:lstStyle/>
                    <a:p>
                      <a:pPr marL="457200" marR="0" lvl="1" algn="ctr" fontAlgn="b">
                        <a:spcBef>
                          <a:spcPts val="0"/>
                        </a:spcBef>
                        <a:spcAft>
                          <a:spcPts val="0"/>
                        </a:spcAft>
                      </a:pPr>
                      <a:r>
                        <a:rPr lang="en-US" sz="1050" dirty="0">
                          <a:effectLst/>
                        </a:rPr>
                        <a:t>Wireframing</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algn="ctr">
                        <a:spcBef>
                          <a:spcPts val="0"/>
                        </a:spcBef>
                        <a:spcAft>
                          <a:spcPts val="0"/>
                        </a:spcAft>
                      </a:pPr>
                      <a:r>
                        <a:rPr lang="en-US" sz="1200" dirty="0">
                          <a:solidFill>
                            <a:schemeClr val="tx1"/>
                          </a:solidFill>
                          <a:effectLst/>
                        </a:rPr>
                        <a:t>Trainer led </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2299771281"/>
                  </a:ext>
                </a:extLst>
              </a:tr>
              <a:tr h="297950">
                <a:tc>
                  <a:txBody>
                    <a:bodyPr/>
                    <a:lstStyle/>
                    <a:p>
                      <a:pPr marL="457200" marR="0" lvl="1" algn="ctr" fontAlgn="b">
                        <a:spcBef>
                          <a:spcPts val="0"/>
                        </a:spcBef>
                        <a:spcAft>
                          <a:spcPts val="0"/>
                        </a:spcAft>
                      </a:pPr>
                      <a:r>
                        <a:rPr lang="en-US" sz="1050" dirty="0">
                          <a:effectLst/>
                        </a:rPr>
                        <a:t>Solutions Training</a:t>
                      </a:r>
                      <a:endParaRPr lang="en-US" sz="1050" dirty="0">
                        <a:effectLst/>
                        <a:latin typeface="Times New Roman" panose="02020603050405020304" pitchFamily="18" charset="0"/>
                        <a:ea typeface="Calibri" panose="020F0502020204030204" pitchFamily="34" charset="0"/>
                      </a:endParaRP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tc>
                  <a:txBody>
                    <a:bodyPr/>
                    <a:lstStyle/>
                    <a:p>
                      <a:pPr marL="0" marR="0" algn="ctr">
                        <a:spcBef>
                          <a:spcPts val="0"/>
                        </a:spcBef>
                        <a:spcAft>
                          <a:spcPts val="0"/>
                        </a:spcAft>
                      </a:pPr>
                      <a:r>
                        <a:rPr lang="en-US" sz="1200" kern="1200" dirty="0">
                          <a:solidFill>
                            <a:schemeClr val="tx1"/>
                          </a:solidFill>
                          <a:effectLst/>
                          <a:latin typeface="+mn-lt"/>
                          <a:ea typeface="+mn-ea"/>
                          <a:cs typeface="+mn-cs"/>
                        </a:rPr>
                        <a:t>Trainer</a:t>
                      </a:r>
                      <a:r>
                        <a:rPr lang="en-US" sz="1200" dirty="0">
                          <a:solidFill>
                            <a:schemeClr val="tx1"/>
                          </a:solidFill>
                          <a:effectLst/>
                          <a:latin typeface="Calibri" panose="020F0502020204030204" pitchFamily="34" charset="0"/>
                          <a:ea typeface="Calibri" panose="020F0502020204030204" pitchFamily="34" charset="0"/>
                        </a:rPr>
                        <a:t> </a:t>
                      </a:r>
                      <a:r>
                        <a:rPr lang="en-US" sz="1200" kern="1200" dirty="0">
                          <a:solidFill>
                            <a:schemeClr val="tx1"/>
                          </a:solidFill>
                          <a:effectLst/>
                          <a:latin typeface="+mn-lt"/>
                          <a:ea typeface="+mn-ea"/>
                          <a:cs typeface="+mn-cs"/>
                        </a:rPr>
                        <a:t>led</a:t>
                      </a:r>
                      <a:r>
                        <a:rPr lang="en-US" sz="1200" dirty="0">
                          <a:solidFill>
                            <a:schemeClr val="tx1"/>
                          </a:solidFill>
                          <a:effectLst/>
                          <a:latin typeface="Calibri" panose="020F0502020204030204" pitchFamily="34" charset="0"/>
                          <a:ea typeface="Calibri" panose="020F0502020204030204" pitchFamily="34" charset="0"/>
                        </a:rPr>
                        <a:t> </a:t>
                      </a:r>
                    </a:p>
                  </a:txBody>
                  <a:tcPr marL="68580" marR="68580" marT="0" marB="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noFill/>
                  </a:tcPr>
                </a:tc>
                <a:extLst>
                  <a:ext uri="{0D108BD9-81ED-4DB2-BD59-A6C34878D82A}">
                    <a16:rowId xmlns:a16="http://schemas.microsoft.com/office/drawing/2014/main" val="1714272619"/>
                  </a:ext>
                </a:extLst>
              </a:tr>
            </a:tbl>
          </a:graphicData>
        </a:graphic>
      </p:graphicFrame>
      <p:sp>
        <p:nvSpPr>
          <p:cNvPr id="3" name="Rectangle 2">
            <a:extLst>
              <a:ext uri="{FF2B5EF4-FFF2-40B4-BE49-F238E27FC236}">
                <a16:creationId xmlns:a16="http://schemas.microsoft.com/office/drawing/2014/main" id="{959B02B9-7E46-459D-8518-D22A08CB3D3E}"/>
              </a:ext>
            </a:extLst>
          </p:cNvPr>
          <p:cNvSpPr/>
          <p:nvPr/>
        </p:nvSpPr>
        <p:spPr>
          <a:xfrm>
            <a:off x="423376" y="252698"/>
            <a:ext cx="9427537" cy="369332"/>
          </a:xfrm>
          <a:prstGeom prst="rect">
            <a:avLst/>
          </a:prstGeom>
        </p:spPr>
        <p:txBody>
          <a:bodyPr wrap="square">
            <a:spAutoFit/>
          </a:bodyPr>
          <a:lstStyle/>
          <a:p>
            <a:pPr lvl="0">
              <a:defRPr/>
            </a:pPr>
            <a:r>
              <a:rPr lang="en-US" b="1" dirty="0">
                <a:latin typeface="+mj-lt"/>
                <a:ea typeface="Verdana" panose="020B0604030504040204" pitchFamily="34" charset="0"/>
              </a:rPr>
              <a:t>Training Calendar (New Joiners) – Links to courses</a:t>
            </a:r>
          </a:p>
        </p:txBody>
      </p:sp>
    </p:spTree>
    <p:extLst>
      <p:ext uri="{BB962C8B-B14F-4D97-AF65-F5344CB8AC3E}">
        <p14:creationId xmlns:p14="http://schemas.microsoft.com/office/powerpoint/2010/main" val="39866055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66C01-94F6-420F-BDB5-5DC0EF692E4A}"/>
              </a:ext>
            </a:extLst>
          </p:cNvPr>
          <p:cNvSpPr txBox="1">
            <a:spLocks/>
          </p:cNvSpPr>
          <p:nvPr/>
        </p:nvSpPr>
        <p:spPr>
          <a:xfrm>
            <a:off x="492224" y="2865167"/>
            <a:ext cx="10541000" cy="1592403"/>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3600" b="1" dirty="0"/>
              <a:t>AI &amp; Data Use Cases</a:t>
            </a:r>
          </a:p>
        </p:txBody>
      </p:sp>
    </p:spTree>
    <p:extLst>
      <p:ext uri="{BB962C8B-B14F-4D97-AF65-F5344CB8AC3E}">
        <p14:creationId xmlns:p14="http://schemas.microsoft.com/office/powerpoint/2010/main" val="318348306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81DB2798-ABB2-47C3-A49E-AD1A5D7EA648}"/>
              </a:ext>
            </a:extLst>
          </p:cNvPr>
          <p:cNvGraphicFramePr>
            <a:graphicFrameLocks noGrp="1"/>
          </p:cNvGraphicFramePr>
          <p:nvPr>
            <p:extLst>
              <p:ext uri="{D42A27DB-BD31-4B8C-83A1-F6EECF244321}">
                <p14:modId xmlns:p14="http://schemas.microsoft.com/office/powerpoint/2010/main" val="1056550305"/>
              </p:ext>
            </p:extLst>
          </p:nvPr>
        </p:nvGraphicFramePr>
        <p:xfrm>
          <a:off x="529167" y="868885"/>
          <a:ext cx="11133666" cy="5232400"/>
        </p:xfrm>
        <a:graphic>
          <a:graphicData uri="http://schemas.openxmlformats.org/drawingml/2006/table">
            <a:tbl>
              <a:tblPr firstRow="1" bandRow="1">
                <a:tableStyleId>{5C22544A-7EE6-4342-B048-85BDC9FD1C3A}</a:tableStyleId>
              </a:tblPr>
              <a:tblGrid>
                <a:gridCol w="2220074">
                  <a:extLst>
                    <a:ext uri="{9D8B030D-6E8A-4147-A177-3AD203B41FA5}">
                      <a16:colId xmlns:a16="http://schemas.microsoft.com/office/drawing/2014/main" val="240033189"/>
                    </a:ext>
                  </a:extLst>
                </a:gridCol>
                <a:gridCol w="2065106">
                  <a:extLst>
                    <a:ext uri="{9D8B030D-6E8A-4147-A177-3AD203B41FA5}">
                      <a16:colId xmlns:a16="http://schemas.microsoft.com/office/drawing/2014/main" val="1181308268"/>
                    </a:ext>
                  </a:extLst>
                </a:gridCol>
                <a:gridCol w="6848486">
                  <a:extLst>
                    <a:ext uri="{9D8B030D-6E8A-4147-A177-3AD203B41FA5}">
                      <a16:colId xmlns:a16="http://schemas.microsoft.com/office/drawing/2014/main" val="207400846"/>
                    </a:ext>
                  </a:extLst>
                </a:gridCol>
              </a:tblGrid>
              <a:tr h="370840">
                <a:tc>
                  <a:txBody>
                    <a:bodyPr/>
                    <a:lstStyle/>
                    <a:p>
                      <a:pPr algn="ctr"/>
                      <a:r>
                        <a:rPr lang="en-US" sz="1200" dirty="0"/>
                        <a:t>Use case</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Description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977227"/>
                  </a:ext>
                </a:extLst>
              </a:tr>
              <a:tr h="193521">
                <a:tc>
                  <a:txBody>
                    <a:bodyPr/>
                    <a:lstStyle/>
                    <a:p>
                      <a:pPr algn="ctr"/>
                      <a:r>
                        <a:rPr lang="en-US" sz="1100" dirty="0">
                          <a:solidFill>
                            <a:schemeClr val="tx1"/>
                          </a:solidFill>
                        </a:rPr>
                        <a:t>Customer Value Management</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Indian Telecom operator</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100" dirty="0">
                          <a:solidFill>
                            <a:schemeClr val="tx1"/>
                          </a:solidFill>
                        </a:rPr>
                        <a:t>Overhaul of CVM practice by moving away from Product Centric approach to Customer Centric approach and addressing the challenge of eroding margins and high churn rate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074760"/>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Pricing analytics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a:t>
                      </a:r>
                      <a:r>
                        <a:rPr lang="en-US" sz="1100" dirty="0" err="1">
                          <a:solidFill>
                            <a:schemeClr val="tx1"/>
                          </a:solidFill>
                        </a:rPr>
                        <a:t>Tyre</a:t>
                      </a:r>
                      <a:r>
                        <a:rPr lang="en-US" sz="1100" dirty="0">
                          <a:solidFill>
                            <a:schemeClr val="tx1"/>
                          </a:solidFill>
                        </a:rPr>
                        <a:t> Manufacturer</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Deloitte provided a comprehensive plan to move pricing decision using analytics driven insights across regions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994571"/>
                  </a:ext>
                </a:extLst>
              </a:tr>
              <a:tr h="0">
                <a:tc>
                  <a:txBody>
                    <a:bodyPr/>
                    <a:lstStyle/>
                    <a:p>
                      <a:pPr algn="ctr"/>
                      <a:r>
                        <a:rPr lang="en-US" sz="1100" dirty="0">
                          <a:solidFill>
                            <a:schemeClr val="tx1"/>
                          </a:solidFill>
                        </a:rPr>
                        <a:t>Analytics Roadmap</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Energy Distribution Organization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Identified critical business challenges areas and addressed through implementation of potential use cases spread across targeted business areas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7054445"/>
                  </a:ext>
                </a:extLst>
              </a:tr>
              <a:tr h="0">
                <a:tc>
                  <a:txBody>
                    <a:bodyPr/>
                    <a:lstStyle/>
                    <a:p>
                      <a:pPr algn="ctr"/>
                      <a:r>
                        <a:rPr lang="en-US" sz="1100" dirty="0">
                          <a:solidFill>
                            <a:schemeClr val="tx1"/>
                          </a:solidFill>
                        </a:rPr>
                        <a:t>Profitability management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Indian Bank</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Built a profitability and expense optimization framework for visibility of profit by A/C, Channel, Geography, Product and identification of cost drivers across bank.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8953011"/>
                  </a:ext>
                </a:extLst>
              </a:tr>
              <a:tr h="0">
                <a:tc>
                  <a:txBody>
                    <a:bodyPr/>
                    <a:lstStyle/>
                    <a:p>
                      <a:pPr algn="ctr"/>
                      <a:r>
                        <a:rPr lang="en-US" sz="1100" dirty="0">
                          <a:solidFill>
                            <a:schemeClr val="tx1"/>
                          </a:solidFill>
                        </a:rPr>
                        <a:t>Lead Scoring Model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Asset Management 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Transform lead management process using advanced analytics models for UAE market to make strategic decisions for specific segment of leads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4292"/>
                  </a:ext>
                </a:extLst>
              </a:tr>
              <a:tr h="0">
                <a:tc>
                  <a:txBody>
                    <a:bodyPr/>
                    <a:lstStyle/>
                    <a:p>
                      <a:pPr algn="ctr"/>
                      <a:r>
                        <a:rPr lang="en-US" sz="1100" dirty="0">
                          <a:solidFill>
                            <a:schemeClr val="tx1"/>
                          </a:solidFill>
                        </a:rPr>
                        <a:t>Analytics Driven CSR Initiatives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Investment Bank</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Driving and enhancing CSR initiatives through analytics -  increasing adoption rate, driving higher value through various projects </a:t>
                      </a:r>
                      <a:r>
                        <a:rPr lang="en-US" sz="1100" dirty="0" err="1">
                          <a:solidFill>
                            <a:schemeClr val="tx1"/>
                          </a:solidFill>
                        </a:rPr>
                        <a:t>etc</a:t>
                      </a:r>
                      <a:endParaRPr lang="en-US" sz="1100" dirty="0">
                        <a:solidFill>
                          <a:schemeClr val="tx1"/>
                        </a:solidFill>
                      </a:endParaRP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271609"/>
                  </a:ext>
                </a:extLst>
              </a:tr>
              <a:tr h="0">
                <a:tc>
                  <a:txBody>
                    <a:bodyPr/>
                    <a:lstStyle/>
                    <a:p>
                      <a:pPr algn="ctr"/>
                      <a:r>
                        <a:rPr lang="en-US" sz="1100" dirty="0">
                          <a:solidFill>
                            <a:schemeClr val="tx1"/>
                          </a:solidFill>
                        </a:rPr>
                        <a:t>Inventory optimization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Asian Oil and Gas exploration 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Deloitte Optimize Inventory allocation to Refinery and Depots</a:t>
                      </a:r>
                    </a:p>
                    <a:p>
                      <a:pPr algn="l"/>
                      <a:r>
                        <a:rPr lang="en-US" sz="1100" dirty="0">
                          <a:solidFill>
                            <a:schemeClr val="tx1"/>
                          </a:solidFill>
                        </a:rPr>
                        <a:t>Simulate Inventory allocation to Refinery and Depots</a:t>
                      </a:r>
                    </a:p>
                    <a:p>
                      <a:pPr algn="l"/>
                      <a:r>
                        <a:rPr lang="en-US" sz="1100" dirty="0">
                          <a:solidFill>
                            <a:schemeClr val="tx1"/>
                          </a:solidFill>
                        </a:rPr>
                        <a:t>Forecast the Inventory clearance period</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956644"/>
                  </a:ext>
                </a:extLst>
              </a:tr>
              <a:tr h="0">
                <a:tc>
                  <a:txBody>
                    <a:bodyPr/>
                    <a:lstStyle/>
                    <a:p>
                      <a:pPr algn="ctr"/>
                      <a:r>
                        <a:rPr lang="en-US" sz="1100" dirty="0">
                          <a:solidFill>
                            <a:schemeClr val="tx1"/>
                          </a:solidFill>
                        </a:rPr>
                        <a:t>Digital transformation of material forecasting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CPG</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Deloitte provided assurance to gross margin projections, enable product pricing decision, Inventory planning and  hedging of commodities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4037638"/>
                  </a:ext>
                </a:extLst>
              </a:tr>
              <a:tr h="0">
                <a:tc>
                  <a:txBody>
                    <a:bodyPr/>
                    <a:lstStyle/>
                    <a:p>
                      <a:pPr algn="ctr"/>
                      <a:r>
                        <a:rPr lang="en-US" sz="1100" dirty="0">
                          <a:solidFill>
                            <a:schemeClr val="tx1"/>
                          </a:solidFill>
                        </a:rPr>
                        <a:t>Supply Chain &amp; Financial Forecasting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Global Lighting Business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Projects were implemented across 19 markets across the globe catering to CXO group and Market leaders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8035418"/>
                  </a:ext>
                </a:extLst>
              </a:tr>
              <a:tr h="0">
                <a:tc>
                  <a:txBody>
                    <a:bodyPr/>
                    <a:lstStyle/>
                    <a:p>
                      <a:pPr algn="ctr"/>
                      <a:r>
                        <a:rPr lang="en-US" sz="1100" dirty="0">
                          <a:solidFill>
                            <a:schemeClr val="tx1"/>
                          </a:solidFill>
                        </a:rPr>
                        <a:t>Sales Reporting Chatbot</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GIC</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Implemented an AI enabled Chatbot to cater 24X7 ad-hoc queries leading to huge cost reduction and freed up staff for other productive work</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5006390"/>
                  </a:ext>
                </a:extLst>
              </a:tr>
              <a:tr h="0">
                <a:tc>
                  <a:txBody>
                    <a:bodyPr/>
                    <a:lstStyle/>
                    <a:p>
                      <a:pPr algn="ctr"/>
                      <a:r>
                        <a:rPr lang="en-US" sz="1100" dirty="0">
                          <a:solidFill>
                            <a:schemeClr val="tx1"/>
                          </a:solidFill>
                        </a:rPr>
                        <a:t>Marketing Mix Modeling</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electrical appliances manufacturer</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Estimated redistribution of marketing spent across different channels, helping the client realize significant incremental sales and Marketing ROI</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43012152"/>
                  </a:ext>
                </a:extLst>
              </a:tr>
            </a:tbl>
          </a:graphicData>
        </a:graphic>
      </p:graphicFrame>
      <p:sp>
        <p:nvSpPr>
          <p:cNvPr id="4" name="Rectangle 3">
            <a:extLst>
              <a:ext uri="{FF2B5EF4-FFF2-40B4-BE49-F238E27FC236}">
                <a16:creationId xmlns:a16="http://schemas.microsoft.com/office/drawing/2014/main" id="{FCFB7996-BE39-40B3-80E8-7F7E28334186}"/>
              </a:ext>
            </a:extLst>
          </p:cNvPr>
          <p:cNvSpPr/>
          <p:nvPr/>
        </p:nvSpPr>
        <p:spPr>
          <a:xfrm>
            <a:off x="404522" y="314842"/>
            <a:ext cx="942753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latin typeface="+mj-lt"/>
                <a:ea typeface="Verdana" panose="020B0604030504040204" pitchFamily="34" charset="0"/>
                <a:cs typeface="+mn-cs"/>
              </a:rPr>
              <a:t>Use Case Implementation Across Industries </a:t>
            </a:r>
            <a:endParaRPr kumimoji="0" lang="en-IN" b="0" i="0" u="sng" strike="noStrike" kern="1200" cap="none" spc="0" normalizeH="0" baseline="0" noProof="0" dirty="0">
              <a:ln>
                <a:noFill/>
              </a:ln>
              <a:effectLst/>
              <a:uLnTx/>
              <a:uFillTx/>
              <a:latin typeface="+mj-lt"/>
              <a:ea typeface="Verdana" panose="020B0604030504040204" pitchFamily="34" charset="0"/>
              <a:cs typeface="+mn-cs"/>
            </a:endParaRPr>
          </a:p>
        </p:txBody>
      </p:sp>
      <p:sp>
        <p:nvSpPr>
          <p:cNvPr id="5" name="TextBox 4">
            <a:extLst>
              <a:ext uri="{FF2B5EF4-FFF2-40B4-BE49-F238E27FC236}">
                <a16:creationId xmlns:a16="http://schemas.microsoft.com/office/drawing/2014/main" id="{F1CA4666-036D-4C2C-8B48-705640BF8CAE}"/>
              </a:ext>
            </a:extLst>
          </p:cNvPr>
          <p:cNvSpPr txBox="1"/>
          <p:nvPr/>
        </p:nvSpPr>
        <p:spPr>
          <a:xfrm>
            <a:off x="10963373" y="216816"/>
            <a:ext cx="575035" cy="276999"/>
          </a:xfrm>
          <a:prstGeom prst="rect">
            <a:avLst/>
          </a:prstGeom>
          <a:noFill/>
        </p:spPr>
        <p:txBody>
          <a:bodyPr wrap="square" lIns="0" tIns="0" rIns="0" bIns="0" rtlCol="0">
            <a:spAutoFit/>
          </a:bodyPr>
          <a:lstStyle/>
          <a:p>
            <a:pPr>
              <a:spcBef>
                <a:spcPts val="600"/>
              </a:spcBef>
              <a:buSzPct val="100000"/>
            </a:pPr>
            <a:r>
              <a:rPr lang="en-US" dirty="0"/>
              <a:t>1/2</a:t>
            </a:r>
          </a:p>
        </p:txBody>
      </p:sp>
    </p:spTree>
    <p:extLst>
      <p:ext uri="{BB962C8B-B14F-4D97-AF65-F5344CB8AC3E}">
        <p14:creationId xmlns:p14="http://schemas.microsoft.com/office/powerpoint/2010/main" val="1092687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CFB7996-BE39-40B3-80E8-7F7E28334186}"/>
              </a:ext>
            </a:extLst>
          </p:cNvPr>
          <p:cNvSpPr/>
          <p:nvPr/>
        </p:nvSpPr>
        <p:spPr>
          <a:xfrm>
            <a:off x="404522" y="314842"/>
            <a:ext cx="942753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latin typeface="+mj-lt"/>
                <a:ea typeface="Verdana" panose="020B0604030504040204" pitchFamily="34" charset="0"/>
                <a:cs typeface="+mn-cs"/>
              </a:rPr>
              <a:t>Use Case Implementation Across Industries  </a:t>
            </a:r>
            <a:endParaRPr kumimoji="0" lang="en-IN" b="0" i="0" u="sng" strike="noStrike" kern="1200" cap="none" spc="0" normalizeH="0" baseline="0" noProof="0" dirty="0">
              <a:ln>
                <a:noFill/>
              </a:ln>
              <a:effectLst/>
              <a:uLnTx/>
              <a:uFillTx/>
              <a:latin typeface="+mj-lt"/>
              <a:ea typeface="Verdana" panose="020B0604030504040204" pitchFamily="34" charset="0"/>
              <a:cs typeface="+mn-cs"/>
            </a:endParaRPr>
          </a:p>
        </p:txBody>
      </p:sp>
      <p:sp>
        <p:nvSpPr>
          <p:cNvPr id="2" name="TextBox 1">
            <a:extLst>
              <a:ext uri="{FF2B5EF4-FFF2-40B4-BE49-F238E27FC236}">
                <a16:creationId xmlns:a16="http://schemas.microsoft.com/office/drawing/2014/main" id="{3A20D634-89F1-4822-8BA1-F883F4A584C3}"/>
              </a:ext>
            </a:extLst>
          </p:cNvPr>
          <p:cNvSpPr txBox="1"/>
          <p:nvPr/>
        </p:nvSpPr>
        <p:spPr>
          <a:xfrm>
            <a:off x="10963373" y="216816"/>
            <a:ext cx="575035" cy="276999"/>
          </a:xfrm>
          <a:prstGeom prst="rect">
            <a:avLst/>
          </a:prstGeom>
          <a:noFill/>
        </p:spPr>
        <p:txBody>
          <a:bodyPr wrap="square" lIns="0" tIns="0" rIns="0" bIns="0" rtlCol="0">
            <a:spAutoFit/>
          </a:bodyPr>
          <a:lstStyle/>
          <a:p>
            <a:pPr>
              <a:spcBef>
                <a:spcPts val="600"/>
              </a:spcBef>
              <a:buSzPct val="100000"/>
            </a:pPr>
            <a:r>
              <a:rPr lang="en-US" dirty="0"/>
              <a:t>2/2</a:t>
            </a:r>
          </a:p>
        </p:txBody>
      </p:sp>
      <p:graphicFrame>
        <p:nvGraphicFramePr>
          <p:cNvPr id="5" name="Table 2">
            <a:extLst>
              <a:ext uri="{FF2B5EF4-FFF2-40B4-BE49-F238E27FC236}">
                <a16:creationId xmlns:a16="http://schemas.microsoft.com/office/drawing/2014/main" id="{61255E5A-528A-4F73-A068-FDC58EBDFF69}"/>
              </a:ext>
            </a:extLst>
          </p:cNvPr>
          <p:cNvGraphicFramePr>
            <a:graphicFrameLocks noGrp="1"/>
          </p:cNvGraphicFramePr>
          <p:nvPr>
            <p:extLst>
              <p:ext uri="{D42A27DB-BD31-4B8C-83A1-F6EECF244321}">
                <p14:modId xmlns:p14="http://schemas.microsoft.com/office/powerpoint/2010/main" val="2053609306"/>
              </p:ext>
            </p:extLst>
          </p:nvPr>
        </p:nvGraphicFramePr>
        <p:xfrm>
          <a:off x="529167" y="859360"/>
          <a:ext cx="11133666" cy="5308600"/>
        </p:xfrm>
        <a:graphic>
          <a:graphicData uri="http://schemas.openxmlformats.org/drawingml/2006/table">
            <a:tbl>
              <a:tblPr firstRow="1" bandRow="1">
                <a:tableStyleId>{5C22544A-7EE6-4342-B048-85BDC9FD1C3A}</a:tableStyleId>
              </a:tblPr>
              <a:tblGrid>
                <a:gridCol w="2220074">
                  <a:extLst>
                    <a:ext uri="{9D8B030D-6E8A-4147-A177-3AD203B41FA5}">
                      <a16:colId xmlns:a16="http://schemas.microsoft.com/office/drawing/2014/main" val="240033189"/>
                    </a:ext>
                  </a:extLst>
                </a:gridCol>
                <a:gridCol w="2065106">
                  <a:extLst>
                    <a:ext uri="{9D8B030D-6E8A-4147-A177-3AD203B41FA5}">
                      <a16:colId xmlns:a16="http://schemas.microsoft.com/office/drawing/2014/main" val="1181308268"/>
                    </a:ext>
                  </a:extLst>
                </a:gridCol>
                <a:gridCol w="6848486">
                  <a:extLst>
                    <a:ext uri="{9D8B030D-6E8A-4147-A177-3AD203B41FA5}">
                      <a16:colId xmlns:a16="http://schemas.microsoft.com/office/drawing/2014/main" val="207400846"/>
                    </a:ext>
                  </a:extLst>
                </a:gridCol>
              </a:tblGrid>
              <a:tr h="370840">
                <a:tc>
                  <a:txBody>
                    <a:bodyPr/>
                    <a:lstStyle/>
                    <a:p>
                      <a:pPr algn="ctr"/>
                      <a:r>
                        <a:rPr lang="en-US" sz="1200" dirty="0"/>
                        <a:t>Use case</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200" dirty="0"/>
                        <a:t>Description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69977227"/>
                  </a:ext>
                </a:extLst>
              </a:tr>
              <a:tr h="365760">
                <a:tc>
                  <a:txBody>
                    <a:bodyPr/>
                    <a:lstStyle/>
                    <a:p>
                      <a:pPr algn="ctr"/>
                      <a:r>
                        <a:rPr lang="en-US" sz="1100" dirty="0">
                          <a:solidFill>
                            <a:schemeClr val="tx1"/>
                          </a:solidFill>
                        </a:rPr>
                        <a:t>Offline Recommendation System</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FMCG 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Arial" panose="020B0604020202020204" pitchFamily="34" charset="0"/>
                        <a:buNone/>
                      </a:pPr>
                      <a:r>
                        <a:rPr lang="en-US" sz="1100" dirty="0">
                          <a:solidFill>
                            <a:schemeClr val="tx1"/>
                          </a:solidFill>
                        </a:rPr>
                        <a:t>Deloitte managed and delivered multiple end to end advanced analytics projects by collaborating with key stake holders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907476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Ad Pricing analytics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Print Media 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Provided impact visibility of various factors such as increase of readership rating, sector’s macroeconomics conditions etc. on ad pricing and use the Price Tool developed by Deloitte to derive optimal prices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2994571"/>
                  </a:ext>
                </a:extLst>
              </a:tr>
              <a:tr h="365760">
                <a:tc>
                  <a:txBody>
                    <a:bodyPr/>
                    <a:lstStyle/>
                    <a:p>
                      <a:pPr algn="ctr"/>
                      <a:r>
                        <a:rPr lang="en-US" sz="1100" dirty="0">
                          <a:solidFill>
                            <a:schemeClr val="tx1"/>
                          </a:solidFill>
                        </a:rPr>
                        <a:t>HR and Operational chatbot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World’s leading CPG player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Company envisioned a solution that can answer repetitive/common HR queries and a concomitant solution which can provide answers to a SAP team of a specific market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7054445"/>
                  </a:ext>
                </a:extLst>
              </a:tr>
              <a:tr h="365760">
                <a:tc>
                  <a:txBody>
                    <a:bodyPr/>
                    <a:lstStyle/>
                    <a:p>
                      <a:pPr algn="ctr"/>
                      <a:r>
                        <a:rPr lang="en-US" sz="1100" dirty="0">
                          <a:solidFill>
                            <a:schemeClr val="tx1"/>
                          </a:solidFill>
                        </a:rPr>
                        <a:t>Expense Reporting Chatbot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Bank</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Leading Australian bank’s global finance operation were looking on cost reduction &amp; improve the efficiency to address the ad hoc queries which was currently addressed manually resulting in high turnaround time &amp; inefficacy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8953011"/>
                  </a:ext>
                </a:extLst>
              </a:tr>
              <a:tr h="365760">
                <a:tc>
                  <a:txBody>
                    <a:bodyPr/>
                    <a:lstStyle/>
                    <a:p>
                      <a:pPr algn="ctr"/>
                      <a:r>
                        <a:rPr lang="en-US" sz="1100" dirty="0">
                          <a:solidFill>
                            <a:schemeClr val="tx1"/>
                          </a:solidFill>
                        </a:rPr>
                        <a:t>Touchless Performance Reporting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Global Industrial Automation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Indian entity of the client explored Natural Language Generation (NLG) to generate standardized commentaries and key insights from the performance reports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354292"/>
                  </a:ext>
                </a:extLst>
              </a:tr>
              <a:tr h="365760">
                <a:tc>
                  <a:txBody>
                    <a:bodyPr/>
                    <a:lstStyle/>
                    <a:p>
                      <a:pPr algn="ctr"/>
                      <a:r>
                        <a:rPr lang="en-US" sz="1100" dirty="0">
                          <a:solidFill>
                            <a:schemeClr val="tx1"/>
                          </a:solidFill>
                        </a:rPr>
                        <a:t>Sales Order Standardization using NLP and ML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Global Leading Beverage Company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Built an Intelligent automation solution to process sales orders by validating the products from SAP master data and process the payments without any manual intervention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4271609"/>
                  </a:ext>
                </a:extLst>
              </a:tr>
              <a:tr h="365760">
                <a:tc>
                  <a:txBody>
                    <a:bodyPr/>
                    <a:lstStyle/>
                    <a:p>
                      <a:pPr algn="ctr"/>
                      <a:r>
                        <a:rPr lang="en-US" sz="1100" dirty="0">
                          <a:solidFill>
                            <a:schemeClr val="tx1"/>
                          </a:solidFill>
                        </a:rPr>
                        <a:t>Digital transformation of procurement function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Indian Conglomerate</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Combination of ML driven forecasts , optimized allocation and prescriptive reporting using intelligent automation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9956644"/>
                  </a:ext>
                </a:extLst>
              </a:tr>
              <a:tr h="365760">
                <a:tc>
                  <a:txBody>
                    <a:bodyPr/>
                    <a:lstStyle/>
                    <a:p>
                      <a:pPr algn="ctr"/>
                      <a:r>
                        <a:rPr lang="en-US" sz="1100" dirty="0">
                          <a:solidFill>
                            <a:schemeClr val="tx1"/>
                          </a:solidFill>
                        </a:rPr>
                        <a:t>Collaborative planning and Demand forecasting</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Multinational Conglomerate Corporation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Established a forecasting framework, showing a 3% improvement over previous methodology and reducing the man-days from previously 28 days to 14 days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94037638"/>
                  </a:ext>
                </a:extLst>
              </a:tr>
              <a:tr h="365760">
                <a:tc>
                  <a:txBody>
                    <a:bodyPr/>
                    <a:lstStyle/>
                    <a:p>
                      <a:pPr algn="ctr"/>
                      <a:r>
                        <a:rPr lang="en-US" sz="1100" dirty="0">
                          <a:solidFill>
                            <a:schemeClr val="tx1"/>
                          </a:solidFill>
                        </a:rPr>
                        <a:t>Rental Sales Analysis </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Multinational Conglomerate Corporation</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Analyze historical sales data and identify patterns on product sales for each prospective customer – by product, by customer, by frequency, by price, by volume. Also, provided deep dive analysis of products purchased by each of the prospective customers</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8035418"/>
                  </a:ext>
                </a:extLst>
              </a:tr>
              <a:tr h="365760">
                <a:tc>
                  <a:txBody>
                    <a:bodyPr/>
                    <a:lstStyle/>
                    <a:p>
                      <a:pPr algn="ctr"/>
                      <a:r>
                        <a:rPr lang="en-US" sz="1100" dirty="0">
                          <a:solidFill>
                            <a:schemeClr val="tx1"/>
                          </a:solidFill>
                        </a:rPr>
                        <a:t>Product Planning</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dirty="0">
                          <a:solidFill>
                            <a:schemeClr val="tx1"/>
                          </a:solidFill>
                        </a:rPr>
                        <a:t>Leading Medical Device Manufacturer</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100" dirty="0">
                          <a:solidFill>
                            <a:schemeClr val="tx1"/>
                          </a:solidFill>
                        </a:rPr>
                        <a:t>Analyzed the output of the best fit model, business-generated model and Actuals to validate model and business logic for plan baseline – Increasing forecasting accuracy, Reduction of the planning cycle time and process standardization &amp; scalability</a:t>
                      </a:r>
                    </a:p>
                  </a:txBody>
                  <a:tcPr marL="45720" marR="0" anchor="ctr">
                    <a:lnL w="9525" cap="flat" cmpd="sng" algn="ctr">
                      <a:solidFill>
                        <a:srgbClr val="86BC25"/>
                      </a:solidFill>
                      <a:prstDash val="solid"/>
                      <a:round/>
                      <a:headEnd type="none" w="med" len="med"/>
                      <a:tailEnd type="none" w="med" len="med"/>
                    </a:lnL>
                    <a:lnR w="9525" cap="flat" cmpd="sng" algn="ctr">
                      <a:solidFill>
                        <a:srgbClr val="86BC25"/>
                      </a:solidFill>
                      <a:prstDash val="solid"/>
                      <a:round/>
                      <a:headEnd type="none" w="med" len="med"/>
                      <a:tailEnd type="none" w="med" len="med"/>
                    </a:lnR>
                    <a:lnT w="9525" cap="flat" cmpd="sng" algn="ctr">
                      <a:solidFill>
                        <a:srgbClr val="86BC25"/>
                      </a:solidFill>
                      <a:prstDash val="solid"/>
                      <a:round/>
                      <a:headEnd type="none" w="med" len="med"/>
                      <a:tailEnd type="none" w="med" len="med"/>
                    </a:lnT>
                    <a:lnB w="9525" cap="flat" cmpd="sng" algn="ctr">
                      <a:solidFill>
                        <a:srgbClr val="86BC2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5006390"/>
                  </a:ext>
                </a:extLst>
              </a:tr>
            </a:tbl>
          </a:graphicData>
        </a:graphic>
      </p:graphicFrame>
    </p:spTree>
    <p:extLst>
      <p:ext uri="{BB962C8B-B14F-4D97-AF65-F5344CB8AC3E}">
        <p14:creationId xmlns:p14="http://schemas.microsoft.com/office/powerpoint/2010/main" val="7883158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bject 2">
            <a:extLst>
              <a:ext uri="{FF2B5EF4-FFF2-40B4-BE49-F238E27FC236}">
                <a16:creationId xmlns:a16="http://schemas.microsoft.com/office/drawing/2014/main" id="{DC495761-B808-4B29-AFE9-EC3102898BE7}"/>
              </a:ext>
            </a:extLst>
          </p:cNvPr>
          <p:cNvSpPr/>
          <p:nvPr/>
        </p:nvSpPr>
        <p:spPr>
          <a:xfrm>
            <a:off x="586583" y="0"/>
            <a:ext cx="5341616" cy="6857615"/>
          </a:xfrm>
          <a:custGeom>
            <a:avLst/>
            <a:gdLst/>
            <a:ahLst/>
            <a:cxnLst/>
            <a:rect l="l" t="t" r="r" b="b"/>
            <a:pathLst>
              <a:path w="8808720" h="11308715">
                <a:moveTo>
                  <a:pt x="0" y="0"/>
                </a:moveTo>
                <a:lnTo>
                  <a:pt x="5778305" y="0"/>
                </a:lnTo>
                <a:lnTo>
                  <a:pt x="8808424" y="11308555"/>
                </a:lnTo>
                <a:lnTo>
                  <a:pt x="3030118" y="11308555"/>
                </a:lnTo>
                <a:lnTo>
                  <a:pt x="0" y="0"/>
                </a:lnTo>
                <a:close/>
              </a:path>
            </a:pathLst>
          </a:custGeom>
          <a:solidFill>
            <a:srgbClr val="83B824"/>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prstClr val="black"/>
              </a:solidFill>
              <a:effectLst/>
              <a:uLnTx/>
              <a:uFillTx/>
            </a:endParaRPr>
          </a:p>
        </p:txBody>
      </p:sp>
      <p:sp>
        <p:nvSpPr>
          <p:cNvPr id="83" name="object 4">
            <a:extLst>
              <a:ext uri="{FF2B5EF4-FFF2-40B4-BE49-F238E27FC236}">
                <a16:creationId xmlns:a16="http://schemas.microsoft.com/office/drawing/2014/main" id="{262542D9-E782-4BB6-A58A-3F87F664FDEA}"/>
              </a:ext>
            </a:extLst>
          </p:cNvPr>
          <p:cNvSpPr txBox="1"/>
          <p:nvPr/>
        </p:nvSpPr>
        <p:spPr>
          <a:xfrm>
            <a:off x="322903" y="308353"/>
            <a:ext cx="46208" cy="61145"/>
          </a:xfrm>
          <a:prstGeom prst="rect">
            <a:avLst/>
          </a:prstGeom>
        </p:spPr>
        <p:txBody>
          <a:bodyPr vert="horz" wrap="square" lIns="0" tIns="9627" rIns="0" bIns="0" rtlCol="0">
            <a:spAutoFit/>
          </a:bodyPr>
          <a:lstStyle/>
          <a:p>
            <a:pPr marL="7701">
              <a:spcBef>
                <a:spcPts val="76"/>
              </a:spcBef>
            </a:pPr>
            <a:r>
              <a:rPr sz="334" b="1" spc="9" dirty="0">
                <a:solidFill>
                  <a:prstClr val="black"/>
                </a:solidFill>
                <a:latin typeface="Montserrat"/>
                <a:cs typeface="Montserrat"/>
              </a:rPr>
              <a:t>4</a:t>
            </a:r>
            <a:endParaRPr sz="334">
              <a:solidFill>
                <a:prstClr val="black"/>
              </a:solidFill>
              <a:latin typeface="Montserrat"/>
              <a:cs typeface="Montserrat"/>
            </a:endParaRPr>
          </a:p>
        </p:txBody>
      </p:sp>
      <p:sp>
        <p:nvSpPr>
          <p:cNvPr id="84" name="object 5">
            <a:extLst>
              <a:ext uri="{FF2B5EF4-FFF2-40B4-BE49-F238E27FC236}">
                <a16:creationId xmlns:a16="http://schemas.microsoft.com/office/drawing/2014/main" id="{FCEC1EFD-38ED-452D-A86A-64EE1CFA61E0}"/>
              </a:ext>
            </a:extLst>
          </p:cNvPr>
          <p:cNvSpPr txBox="1"/>
          <p:nvPr/>
        </p:nvSpPr>
        <p:spPr>
          <a:xfrm>
            <a:off x="348301" y="6429324"/>
            <a:ext cx="740094" cy="61145"/>
          </a:xfrm>
          <a:prstGeom prst="rect">
            <a:avLst/>
          </a:prstGeom>
        </p:spPr>
        <p:txBody>
          <a:bodyPr vert="horz" wrap="square" lIns="0" tIns="9627" rIns="0" bIns="0" rtlCol="0">
            <a:spAutoFit/>
          </a:bodyPr>
          <a:lstStyle/>
          <a:p>
            <a:pPr marL="7701">
              <a:spcBef>
                <a:spcPts val="76"/>
              </a:spcBef>
            </a:pPr>
            <a:r>
              <a:rPr sz="334" spc="30" dirty="0">
                <a:solidFill>
                  <a:srgbClr val="6D6E70"/>
                </a:solidFill>
                <a:latin typeface="Montserrat"/>
                <a:cs typeface="Montserrat"/>
              </a:rPr>
              <a:t>www.corporateproposal.com</a:t>
            </a:r>
            <a:endParaRPr sz="334" dirty="0">
              <a:solidFill>
                <a:prstClr val="black"/>
              </a:solidFill>
              <a:latin typeface="Montserrat"/>
              <a:cs typeface="Montserrat"/>
            </a:endParaRPr>
          </a:p>
        </p:txBody>
      </p:sp>
      <p:sp>
        <p:nvSpPr>
          <p:cNvPr id="85" name="object 8">
            <a:extLst>
              <a:ext uri="{FF2B5EF4-FFF2-40B4-BE49-F238E27FC236}">
                <a16:creationId xmlns:a16="http://schemas.microsoft.com/office/drawing/2014/main" id="{4B2A3B01-6F93-42CD-ABC3-EB2AE47EDE2E}"/>
              </a:ext>
            </a:extLst>
          </p:cNvPr>
          <p:cNvSpPr txBox="1"/>
          <p:nvPr/>
        </p:nvSpPr>
        <p:spPr>
          <a:xfrm rot="5400000">
            <a:off x="3378889" y="2100015"/>
            <a:ext cx="492443" cy="2433831"/>
          </a:xfrm>
          <a:prstGeom prst="rect">
            <a:avLst/>
          </a:prstGeom>
        </p:spPr>
        <p:txBody>
          <a:bodyPr vert="vert270" wrap="square" lIns="0" tIns="32730" rIns="0" bIns="0" rtlCol="0">
            <a:spAutoFit/>
          </a:bodyPr>
          <a:lstStyle/>
          <a:p>
            <a:pPr marL="7701">
              <a:spcBef>
                <a:spcPts val="258"/>
              </a:spcBef>
            </a:pPr>
            <a:r>
              <a:rPr lang="en-US" sz="3200" b="1" dirty="0">
                <a:solidFill>
                  <a:prstClr val="black"/>
                </a:solidFill>
                <a:latin typeface="Candara" panose="020E0502030303020204" pitchFamily="34" charset="0"/>
              </a:rPr>
              <a:t>Agenda </a:t>
            </a:r>
            <a:endParaRPr sz="3200" dirty="0">
              <a:solidFill>
                <a:prstClr val="black"/>
              </a:solidFill>
              <a:latin typeface="Candara" panose="020E0502030303020204" pitchFamily="34" charset="0"/>
              <a:cs typeface="Montserrat"/>
            </a:endParaRPr>
          </a:p>
        </p:txBody>
      </p:sp>
      <p:sp>
        <p:nvSpPr>
          <p:cNvPr id="86" name="object 9">
            <a:extLst>
              <a:ext uri="{FF2B5EF4-FFF2-40B4-BE49-F238E27FC236}">
                <a16:creationId xmlns:a16="http://schemas.microsoft.com/office/drawing/2014/main" id="{74709E2C-D7DC-4D0A-BA67-7285004B002A}"/>
              </a:ext>
            </a:extLst>
          </p:cNvPr>
          <p:cNvSpPr txBox="1"/>
          <p:nvPr/>
        </p:nvSpPr>
        <p:spPr>
          <a:xfrm>
            <a:off x="5769043" y="1347648"/>
            <a:ext cx="730082" cy="138453"/>
          </a:xfrm>
          <a:prstGeom prst="rect">
            <a:avLst/>
          </a:prstGeom>
        </p:spPr>
        <p:txBody>
          <a:bodyPr vert="horz" wrap="square" lIns="0" tIns="7701" rIns="0" bIns="0" rtlCol="0">
            <a:spAutoFit/>
          </a:bodyPr>
          <a:lstStyle/>
          <a:p>
            <a:pPr marL="7701">
              <a:spcBef>
                <a:spcPts val="61"/>
              </a:spcBef>
            </a:pPr>
            <a:r>
              <a:rPr sz="849" b="1" spc="-12" dirty="0">
                <a:solidFill>
                  <a:prstClr val="black"/>
                </a:solidFill>
                <a:latin typeface="Montserrat"/>
                <a:cs typeface="Montserrat"/>
              </a:rPr>
              <a:t>Tom</a:t>
            </a:r>
            <a:r>
              <a:rPr sz="849" b="1" spc="-15" dirty="0">
                <a:solidFill>
                  <a:prstClr val="black"/>
                </a:solidFill>
                <a:latin typeface="Montserrat"/>
                <a:cs typeface="Montserrat"/>
              </a:rPr>
              <a:t> </a:t>
            </a:r>
            <a:r>
              <a:rPr sz="849" b="1" spc="3" dirty="0">
                <a:solidFill>
                  <a:prstClr val="black"/>
                </a:solidFill>
                <a:latin typeface="Montserrat"/>
                <a:cs typeface="Montserrat"/>
              </a:rPr>
              <a:t>Riddick</a:t>
            </a:r>
            <a:endParaRPr sz="849">
              <a:solidFill>
                <a:prstClr val="black"/>
              </a:solidFill>
              <a:latin typeface="Montserrat"/>
              <a:cs typeface="Montserrat"/>
            </a:endParaRPr>
          </a:p>
        </p:txBody>
      </p:sp>
      <p:sp>
        <p:nvSpPr>
          <p:cNvPr id="87" name="object 11">
            <a:extLst>
              <a:ext uri="{FF2B5EF4-FFF2-40B4-BE49-F238E27FC236}">
                <a16:creationId xmlns:a16="http://schemas.microsoft.com/office/drawing/2014/main" id="{21B69A84-F444-4354-942C-986256C4CB0C}"/>
              </a:ext>
            </a:extLst>
          </p:cNvPr>
          <p:cNvSpPr txBox="1"/>
          <p:nvPr/>
        </p:nvSpPr>
        <p:spPr>
          <a:xfrm>
            <a:off x="6678807" y="1261293"/>
            <a:ext cx="1444377" cy="372684"/>
          </a:xfrm>
          <a:prstGeom prst="rect">
            <a:avLst/>
          </a:prstGeom>
        </p:spPr>
        <p:txBody>
          <a:bodyPr vert="horz" wrap="square" lIns="0" tIns="7701" rIns="0" bIns="0" rtlCol="0">
            <a:spAutoFit/>
          </a:bodyPr>
          <a:lstStyle/>
          <a:p>
            <a:pPr marL="7701" marR="3081">
              <a:lnSpc>
                <a:spcPct val="147200"/>
              </a:lnSpc>
              <a:spcBef>
                <a:spcPts val="61"/>
              </a:spcBef>
            </a:pPr>
            <a:r>
              <a:rPr sz="849" spc="3" dirty="0">
                <a:solidFill>
                  <a:prstClr val="black"/>
                </a:solidFill>
                <a:latin typeface="Montserrat"/>
                <a:cs typeface="Montserrat"/>
              </a:rPr>
              <a:t>Position: </a:t>
            </a:r>
            <a:r>
              <a:rPr sz="849" dirty="0">
                <a:solidFill>
                  <a:prstClr val="black"/>
                </a:solidFill>
                <a:latin typeface="Montserrat"/>
                <a:cs typeface="Montserrat"/>
              </a:rPr>
              <a:t>Creative </a:t>
            </a:r>
            <a:r>
              <a:rPr sz="849" spc="3" dirty="0">
                <a:solidFill>
                  <a:prstClr val="black"/>
                </a:solidFill>
                <a:latin typeface="Montserrat"/>
                <a:cs typeface="Montserrat"/>
              </a:rPr>
              <a:t>Director  Experience: 10</a:t>
            </a:r>
            <a:r>
              <a:rPr sz="849" spc="21" dirty="0">
                <a:solidFill>
                  <a:prstClr val="black"/>
                </a:solidFill>
                <a:latin typeface="Montserrat"/>
                <a:cs typeface="Montserrat"/>
              </a:rPr>
              <a:t> </a:t>
            </a:r>
            <a:r>
              <a:rPr sz="849" spc="-3" dirty="0">
                <a:solidFill>
                  <a:prstClr val="black"/>
                </a:solidFill>
                <a:latin typeface="Montserrat"/>
                <a:cs typeface="Montserrat"/>
              </a:rPr>
              <a:t>years</a:t>
            </a:r>
            <a:endParaRPr sz="849">
              <a:solidFill>
                <a:prstClr val="black"/>
              </a:solidFill>
              <a:latin typeface="Montserrat"/>
              <a:cs typeface="Montserrat"/>
            </a:endParaRPr>
          </a:p>
        </p:txBody>
      </p:sp>
      <p:sp>
        <p:nvSpPr>
          <p:cNvPr id="88" name="object 12">
            <a:extLst>
              <a:ext uri="{FF2B5EF4-FFF2-40B4-BE49-F238E27FC236}">
                <a16:creationId xmlns:a16="http://schemas.microsoft.com/office/drawing/2014/main" id="{0B5767AA-BB3E-4F05-AB01-71436D9BDF1A}"/>
              </a:ext>
            </a:extLst>
          </p:cNvPr>
          <p:cNvSpPr/>
          <p:nvPr/>
        </p:nvSpPr>
        <p:spPr>
          <a:xfrm>
            <a:off x="6588090" y="1365155"/>
            <a:ext cx="0" cy="187141"/>
          </a:xfrm>
          <a:custGeom>
            <a:avLst/>
            <a:gdLst/>
            <a:ahLst/>
            <a:cxnLst/>
            <a:rect l="l" t="t" r="r" b="b"/>
            <a:pathLst>
              <a:path h="308610">
                <a:moveTo>
                  <a:pt x="0" y="0"/>
                </a:moveTo>
                <a:lnTo>
                  <a:pt x="0" y="308001"/>
                </a:lnTo>
              </a:path>
            </a:pathLst>
          </a:custGeom>
          <a:ln w="1047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prstClr val="black"/>
              </a:solidFill>
              <a:effectLst/>
              <a:uLnTx/>
              <a:uFillTx/>
            </a:endParaRPr>
          </a:p>
        </p:txBody>
      </p:sp>
      <p:sp>
        <p:nvSpPr>
          <p:cNvPr id="89" name="object 13">
            <a:extLst>
              <a:ext uri="{FF2B5EF4-FFF2-40B4-BE49-F238E27FC236}">
                <a16:creationId xmlns:a16="http://schemas.microsoft.com/office/drawing/2014/main" id="{9806AE14-00B5-45E9-B20A-22F77EFAB9C6}"/>
              </a:ext>
            </a:extLst>
          </p:cNvPr>
          <p:cNvSpPr txBox="1"/>
          <p:nvPr/>
        </p:nvSpPr>
        <p:spPr>
          <a:xfrm>
            <a:off x="5781742" y="4052558"/>
            <a:ext cx="730082" cy="138453"/>
          </a:xfrm>
          <a:prstGeom prst="rect">
            <a:avLst/>
          </a:prstGeom>
        </p:spPr>
        <p:txBody>
          <a:bodyPr vert="horz" wrap="square" lIns="0" tIns="7701" rIns="0" bIns="0" rtlCol="0">
            <a:spAutoFit/>
          </a:bodyPr>
          <a:lstStyle/>
          <a:p>
            <a:pPr marL="7701">
              <a:spcBef>
                <a:spcPts val="61"/>
              </a:spcBef>
            </a:pPr>
            <a:r>
              <a:rPr sz="849" b="1" spc="-12" dirty="0">
                <a:solidFill>
                  <a:prstClr val="black"/>
                </a:solidFill>
                <a:latin typeface="Montserrat"/>
                <a:cs typeface="Montserrat"/>
              </a:rPr>
              <a:t>Tom</a:t>
            </a:r>
            <a:r>
              <a:rPr sz="849" b="1" spc="-15" dirty="0">
                <a:solidFill>
                  <a:prstClr val="black"/>
                </a:solidFill>
                <a:latin typeface="Montserrat"/>
                <a:cs typeface="Montserrat"/>
              </a:rPr>
              <a:t> </a:t>
            </a:r>
            <a:r>
              <a:rPr sz="849" b="1" spc="3" dirty="0">
                <a:solidFill>
                  <a:prstClr val="black"/>
                </a:solidFill>
                <a:latin typeface="Montserrat"/>
                <a:cs typeface="Montserrat"/>
              </a:rPr>
              <a:t>Riddick</a:t>
            </a:r>
            <a:endParaRPr sz="849">
              <a:solidFill>
                <a:prstClr val="black"/>
              </a:solidFill>
              <a:latin typeface="Montserrat"/>
              <a:cs typeface="Montserrat"/>
            </a:endParaRPr>
          </a:p>
        </p:txBody>
      </p:sp>
      <p:sp>
        <p:nvSpPr>
          <p:cNvPr id="90" name="object 15">
            <a:extLst>
              <a:ext uri="{FF2B5EF4-FFF2-40B4-BE49-F238E27FC236}">
                <a16:creationId xmlns:a16="http://schemas.microsoft.com/office/drawing/2014/main" id="{A06C5A5B-F66A-45D9-884C-4F27BE1B8646}"/>
              </a:ext>
            </a:extLst>
          </p:cNvPr>
          <p:cNvSpPr txBox="1"/>
          <p:nvPr/>
        </p:nvSpPr>
        <p:spPr>
          <a:xfrm>
            <a:off x="6691506" y="3966203"/>
            <a:ext cx="1444377" cy="372684"/>
          </a:xfrm>
          <a:prstGeom prst="rect">
            <a:avLst/>
          </a:prstGeom>
        </p:spPr>
        <p:txBody>
          <a:bodyPr vert="horz" wrap="square" lIns="0" tIns="7701" rIns="0" bIns="0" rtlCol="0">
            <a:spAutoFit/>
          </a:bodyPr>
          <a:lstStyle/>
          <a:p>
            <a:pPr marL="7701" marR="3081">
              <a:lnSpc>
                <a:spcPct val="147200"/>
              </a:lnSpc>
              <a:spcBef>
                <a:spcPts val="61"/>
              </a:spcBef>
            </a:pPr>
            <a:r>
              <a:rPr sz="849" spc="3" dirty="0">
                <a:solidFill>
                  <a:prstClr val="black"/>
                </a:solidFill>
                <a:latin typeface="Montserrat"/>
                <a:cs typeface="Montserrat"/>
              </a:rPr>
              <a:t>Position: </a:t>
            </a:r>
            <a:r>
              <a:rPr sz="849" dirty="0">
                <a:solidFill>
                  <a:prstClr val="black"/>
                </a:solidFill>
                <a:latin typeface="Montserrat"/>
                <a:cs typeface="Montserrat"/>
              </a:rPr>
              <a:t>Creative </a:t>
            </a:r>
            <a:r>
              <a:rPr sz="849" spc="3" dirty="0">
                <a:solidFill>
                  <a:prstClr val="black"/>
                </a:solidFill>
                <a:latin typeface="Montserrat"/>
                <a:cs typeface="Montserrat"/>
              </a:rPr>
              <a:t>Director  Experience: 10</a:t>
            </a:r>
            <a:r>
              <a:rPr sz="849" spc="21" dirty="0">
                <a:solidFill>
                  <a:prstClr val="black"/>
                </a:solidFill>
                <a:latin typeface="Montserrat"/>
                <a:cs typeface="Montserrat"/>
              </a:rPr>
              <a:t> </a:t>
            </a:r>
            <a:r>
              <a:rPr sz="849" spc="-3" dirty="0">
                <a:solidFill>
                  <a:prstClr val="black"/>
                </a:solidFill>
                <a:latin typeface="Montserrat"/>
                <a:cs typeface="Montserrat"/>
              </a:rPr>
              <a:t>years</a:t>
            </a:r>
            <a:endParaRPr sz="849" dirty="0">
              <a:solidFill>
                <a:prstClr val="black"/>
              </a:solidFill>
              <a:latin typeface="Montserrat"/>
              <a:cs typeface="Montserrat"/>
            </a:endParaRPr>
          </a:p>
        </p:txBody>
      </p:sp>
      <p:sp>
        <p:nvSpPr>
          <p:cNvPr id="91" name="object 16">
            <a:extLst>
              <a:ext uri="{FF2B5EF4-FFF2-40B4-BE49-F238E27FC236}">
                <a16:creationId xmlns:a16="http://schemas.microsoft.com/office/drawing/2014/main" id="{AD2A9804-9E24-47E6-970D-D2F4E39F2248}"/>
              </a:ext>
            </a:extLst>
          </p:cNvPr>
          <p:cNvSpPr/>
          <p:nvPr/>
        </p:nvSpPr>
        <p:spPr>
          <a:xfrm>
            <a:off x="6600789" y="4070065"/>
            <a:ext cx="0" cy="187141"/>
          </a:xfrm>
          <a:custGeom>
            <a:avLst/>
            <a:gdLst/>
            <a:ahLst/>
            <a:cxnLst/>
            <a:rect l="l" t="t" r="r" b="b"/>
            <a:pathLst>
              <a:path h="308609">
                <a:moveTo>
                  <a:pt x="0" y="0"/>
                </a:moveTo>
                <a:lnTo>
                  <a:pt x="0" y="308001"/>
                </a:lnTo>
              </a:path>
            </a:pathLst>
          </a:custGeom>
          <a:ln w="10470">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092" b="0" i="0" u="none" strike="noStrike" kern="0" cap="none" spc="0" normalizeH="0" baseline="0" noProof="0">
              <a:ln>
                <a:noFill/>
              </a:ln>
              <a:solidFill>
                <a:prstClr val="black"/>
              </a:solidFill>
              <a:effectLst/>
              <a:uLnTx/>
              <a:uFillTx/>
            </a:endParaRPr>
          </a:p>
        </p:txBody>
      </p:sp>
      <p:sp>
        <p:nvSpPr>
          <p:cNvPr id="92" name="Rectangle 91">
            <a:extLst>
              <a:ext uri="{FF2B5EF4-FFF2-40B4-BE49-F238E27FC236}">
                <a16:creationId xmlns:a16="http://schemas.microsoft.com/office/drawing/2014/main" id="{1417844F-EA9F-45A9-970C-627C5D4AC64C}"/>
              </a:ext>
            </a:extLst>
          </p:cNvPr>
          <p:cNvSpPr/>
          <p:nvPr/>
        </p:nvSpPr>
        <p:spPr>
          <a:xfrm>
            <a:off x="5781742" y="794992"/>
            <a:ext cx="6390515" cy="433965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dirty="0">
                <a:ln>
                  <a:noFill/>
                </a:ln>
                <a:solidFill>
                  <a:prstClr val="white"/>
                </a:solidFill>
                <a:effectLst/>
                <a:uLnTx/>
                <a:uFillTx/>
              </a:rPr>
              <a:t>Deloitte Overview</a:t>
            </a:r>
            <a:r>
              <a:rPr kumimoji="0" lang="en-US" sz="2000" b="0" i="0" u="none" strike="noStrike" kern="0" cap="none" spc="0" normalizeH="0" baseline="0" noProof="0" dirty="0">
                <a:ln>
                  <a:noFill/>
                </a:ln>
                <a:solidFill>
                  <a:prstClr val="white"/>
                </a:solidFill>
                <a:effectLst/>
                <a:uLnTx/>
                <a:uFillTx/>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0" cap="none" spc="0" normalizeH="0" baseline="0" noProof="0" dirty="0">
                <a:ln>
                  <a:noFill/>
                </a:ln>
                <a:solidFill>
                  <a:prstClr val="white"/>
                </a:solidFill>
                <a:effectLst/>
                <a:uLnTx/>
                <a:uFillTx/>
              </a:rPr>
              <a:t>Deloitte Services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rPr>
              <a:t> </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0" cap="none" spc="0" normalizeH="0" baseline="0" noProof="0" dirty="0">
                <a:ln>
                  <a:noFill/>
                </a:ln>
                <a:solidFill>
                  <a:prstClr val="white"/>
                </a:solidFill>
                <a:effectLst/>
                <a:uLnTx/>
                <a:uFillTx/>
              </a:rPr>
              <a:t>Consulting Services	 </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0" cap="none" spc="0" normalizeH="0" baseline="0" noProof="0" dirty="0">
                <a:ln>
                  <a:noFill/>
                </a:ln>
                <a:solidFill>
                  <a:prstClr val="white"/>
                </a:solidFill>
                <a:effectLst/>
                <a:uLnTx/>
                <a:uFillTx/>
              </a:rPr>
              <a:t>AI &amp; Data</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0" cap="none" spc="0" normalizeH="0" baseline="0" noProof="0" dirty="0">
                <a:ln>
                  <a:noFill/>
                </a:ln>
                <a:solidFill>
                  <a:prstClr val="white"/>
                </a:solidFill>
                <a:effectLst/>
                <a:uLnTx/>
                <a:uFillTx/>
              </a:rPr>
              <a:t>Analytics Capability</a:t>
            </a:r>
          </a:p>
          <a:p>
            <a:pPr marL="742950" marR="0" lvl="1"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0" cap="none" spc="0" normalizeH="0" baseline="0" noProof="0" dirty="0">
                <a:ln>
                  <a:noFill/>
                </a:ln>
                <a:solidFill>
                  <a:prstClr val="white"/>
                </a:solidFill>
                <a:effectLst/>
                <a:uLnTx/>
                <a:uFillTx/>
              </a:rPr>
              <a:t>A&amp;C Sectoral Offerings</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rPr>
              <a:t>	 </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0" cap="none" spc="0" normalizeH="0" baseline="0" noProof="0" dirty="0">
                <a:ln>
                  <a:noFill/>
                </a:ln>
                <a:solidFill>
                  <a:prstClr val="white"/>
                </a:solidFill>
                <a:effectLst/>
                <a:uLnTx/>
                <a:uFillTx/>
              </a:rPr>
              <a:t>A&amp;C User Onboarding	 </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sz="2000" b="0" i="0" u="none" strike="noStrike" kern="0" cap="none" spc="0" normalizeH="0" baseline="0" noProof="0" dirty="0">
              <a:ln>
                <a:noFill/>
              </a:ln>
              <a:solidFill>
                <a:prstClr val="white"/>
              </a:solidFill>
              <a:effectLst/>
              <a:uLnTx/>
              <a:uFillTx/>
            </a:endParaRP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0" cap="none" spc="0" normalizeH="0" baseline="0" noProof="0" dirty="0">
                <a:ln>
                  <a:noFill/>
                </a:ln>
                <a:solidFill>
                  <a:prstClr val="white"/>
                </a:solidFill>
                <a:effectLst/>
                <a:uLnTx/>
                <a:uFillTx/>
              </a:rPr>
              <a:t>Mandatory Learning Tracker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white"/>
                </a:solidFill>
                <a:effectLst/>
                <a:uLnTx/>
                <a:uFillTx/>
              </a:rPr>
              <a:t> </a:t>
            </a:r>
          </a:p>
          <a:p>
            <a:pPr marL="342900" marR="0" lvl="0" indent="-34290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000" b="0" i="0" u="none" strike="noStrike" kern="0" cap="none" spc="0" normalizeH="0" baseline="0" noProof="0" dirty="0">
                <a:ln>
                  <a:noFill/>
                </a:ln>
                <a:solidFill>
                  <a:prstClr val="white"/>
                </a:solidFill>
                <a:effectLst/>
                <a:uLnTx/>
                <a:uFillTx/>
              </a:rPr>
              <a:t>Industry Learnings	 </a:t>
            </a:r>
          </a:p>
        </p:txBody>
      </p:sp>
    </p:spTree>
    <p:extLst>
      <p:ext uri="{BB962C8B-B14F-4D97-AF65-F5344CB8AC3E}">
        <p14:creationId xmlns:p14="http://schemas.microsoft.com/office/powerpoint/2010/main" val="11706857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445C631-7CE6-473B-8E3E-500949026144}"/>
              </a:ext>
            </a:extLst>
          </p:cNvPr>
          <p:cNvSpPr/>
          <p:nvPr/>
        </p:nvSpPr>
        <p:spPr>
          <a:xfrm>
            <a:off x="923281" y="1081154"/>
            <a:ext cx="3904357" cy="179442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Hansa Soumya</a:t>
            </a:r>
          </a:p>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Saurav Ghosh</a:t>
            </a:r>
          </a:p>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Dwaipayan Dutta </a:t>
            </a:r>
          </a:p>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Anshula Shukla </a:t>
            </a:r>
          </a:p>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Laveena Gandhani</a:t>
            </a:r>
          </a:p>
          <a:p>
            <a:pPr marL="171450" marR="0" lvl="0" indent="-171450" algn="l" defTabSz="914400" rtl="0" eaLnBrk="1" fontAlgn="auto" latinLnBrk="0" hangingPunct="1">
              <a:lnSpc>
                <a:spcPct val="100000"/>
              </a:lnSpc>
              <a:spcBef>
                <a:spcPct val="50000"/>
              </a:spcBef>
              <a:spcAft>
                <a:spcPts val="0"/>
              </a:spcAft>
              <a:buClr>
                <a:prstClr val="white"/>
              </a:buClr>
              <a:buSzTx/>
              <a:buFont typeface="Wingdings" panose="05000000000000000000" pitchFamily="2" charset="2"/>
              <a:buChar char="§"/>
              <a:tabLst/>
              <a:defRPr/>
            </a:pPr>
            <a:r>
              <a:rPr kumimoji="0" lang="en-US" sz="1200" b="1" i="0" u="none" strike="noStrike" kern="1200" cap="none" spc="0" normalizeH="0" baseline="0" noProof="0" dirty="0">
                <a:ln>
                  <a:noFill/>
                </a:ln>
                <a:solidFill>
                  <a:prstClr val="white"/>
                </a:solidFill>
                <a:effectLst/>
                <a:uLnTx/>
                <a:uFillTx/>
                <a:latin typeface="Verdana"/>
                <a:ea typeface="+mn-ea"/>
                <a:cs typeface="+mn-cs"/>
              </a:rPr>
              <a:t>Nikhil Johri </a:t>
            </a:r>
            <a:endParaRPr kumimoji="0" lang="en-US" sz="1200" b="0" i="0" u="none" strike="noStrike" kern="1200" cap="none" spc="0" normalizeH="0" baseline="0" noProof="0" dirty="0">
              <a:ln>
                <a:noFill/>
              </a:ln>
              <a:solidFill>
                <a:prstClr val="white">
                  <a:lumMod val="75000"/>
                  <a:lumOff val="25000"/>
                </a:prstClr>
              </a:solidFill>
              <a:effectLst/>
              <a:uLnTx/>
              <a:uFillTx/>
              <a:latin typeface="Verdana"/>
              <a:ea typeface="MS PGothic" pitchFamily="34" charset="-128"/>
              <a:cs typeface="+mn-cs"/>
            </a:endParaRPr>
          </a:p>
          <a:p>
            <a:pPr marL="171450" marR="0" lvl="0" indent="-171450" algn="l" defTabSz="914400" rtl="0" eaLnBrk="1" fontAlgn="auto" latinLnBrk="0" hangingPunct="1">
              <a:lnSpc>
                <a:spcPct val="100000"/>
              </a:lnSpc>
              <a:spcBef>
                <a:spcPct val="50000"/>
              </a:spcBef>
              <a:spcAft>
                <a:spcPts val="0"/>
              </a:spcAft>
              <a:buClr>
                <a:prstClr val="black"/>
              </a:buClr>
              <a:buSzTx/>
              <a:buFont typeface="Wingdings" pitchFamily="2" charset="2"/>
              <a:buChar char="§"/>
              <a:tabLst/>
              <a:defRPr/>
            </a:pPr>
            <a:endParaRPr kumimoji="0" lang="en-US" sz="1200" b="0" i="0" u="none" strike="noStrike" kern="1200" cap="none" spc="0" normalizeH="0" baseline="0" noProof="0" dirty="0">
              <a:ln>
                <a:noFill/>
              </a:ln>
              <a:solidFill>
                <a:prstClr val="white">
                  <a:lumMod val="75000"/>
                  <a:lumOff val="25000"/>
                </a:prstClr>
              </a:solidFill>
              <a:effectLst/>
              <a:uLnTx/>
              <a:uFillTx/>
              <a:latin typeface="Verdana"/>
              <a:ea typeface="MS PGothic" pitchFamily="34" charset="-128"/>
              <a:cs typeface="+mn-cs"/>
            </a:endParaRPr>
          </a:p>
          <a:p>
            <a:pPr marL="171450" marR="0" lvl="0" indent="-171450" algn="l" defTabSz="914400" rtl="0" eaLnBrk="1" fontAlgn="auto" latinLnBrk="0" hangingPunct="1">
              <a:lnSpc>
                <a:spcPct val="100000"/>
              </a:lnSpc>
              <a:spcBef>
                <a:spcPct val="50000"/>
              </a:spcBef>
              <a:spcAft>
                <a:spcPts val="0"/>
              </a:spcAft>
              <a:buClr>
                <a:prstClr val="black"/>
              </a:buClr>
              <a:buSzTx/>
              <a:buFont typeface="Wingdings" pitchFamily="2" charset="2"/>
              <a:buChar char="§"/>
              <a:tabLst/>
              <a:defRPr/>
            </a:pPr>
            <a:endParaRPr kumimoji="0" lang="en-US" sz="1200" b="0" i="0" u="none" strike="noStrike" kern="1200" cap="none" spc="0" normalizeH="0" baseline="0" noProof="0" dirty="0">
              <a:ln>
                <a:noFill/>
              </a:ln>
              <a:solidFill>
                <a:prstClr val="white">
                  <a:lumMod val="75000"/>
                  <a:lumOff val="25000"/>
                </a:prstClr>
              </a:solidFill>
              <a:effectLst/>
              <a:uLnTx/>
              <a:uFillTx/>
              <a:latin typeface="Verdana"/>
              <a:ea typeface="+mn-ea"/>
              <a:cs typeface="+mn-cs"/>
            </a:endParaRPr>
          </a:p>
          <a:p>
            <a:pPr marL="171450" marR="0" lvl="0" indent="-171450" algn="l" defTabSz="914400" rtl="0" eaLnBrk="1" fontAlgn="auto" latinLnBrk="0" hangingPunct="1">
              <a:lnSpc>
                <a:spcPct val="100000"/>
              </a:lnSpc>
              <a:spcBef>
                <a:spcPct val="50000"/>
              </a:spcBef>
              <a:spcAft>
                <a:spcPts val="0"/>
              </a:spcAft>
              <a:buClr>
                <a:prstClr val="black"/>
              </a:buClr>
              <a:buSzTx/>
              <a:buFont typeface="Wingdings" pitchFamily="2" charset="2"/>
              <a:buChar char="§"/>
              <a:tabLst/>
              <a:defRPr/>
            </a:pPr>
            <a:endParaRPr kumimoji="0" lang="en-US" sz="1200" b="0" i="0" u="none" strike="noStrike" kern="1200" cap="none" spc="0" normalizeH="0" baseline="0" noProof="0" dirty="0">
              <a:ln>
                <a:noFill/>
              </a:ln>
              <a:solidFill>
                <a:prstClr val="white">
                  <a:lumMod val="75000"/>
                  <a:lumOff val="25000"/>
                </a:prstClr>
              </a:solidFill>
              <a:effectLst/>
              <a:uLnTx/>
              <a:uFillTx/>
              <a:latin typeface="Verdana"/>
              <a:ea typeface="+mn-ea"/>
              <a:cs typeface="+mn-cs"/>
            </a:endParaRPr>
          </a:p>
        </p:txBody>
      </p:sp>
      <p:sp>
        <p:nvSpPr>
          <p:cNvPr id="10" name="Rectangle 9">
            <a:extLst>
              <a:ext uri="{FF2B5EF4-FFF2-40B4-BE49-F238E27FC236}">
                <a16:creationId xmlns:a16="http://schemas.microsoft.com/office/drawing/2014/main" id="{44431F09-CAD2-4C30-B813-591996DD287B}"/>
              </a:ext>
            </a:extLst>
          </p:cNvPr>
          <p:cNvSpPr/>
          <p:nvPr/>
        </p:nvSpPr>
        <p:spPr>
          <a:xfrm>
            <a:off x="923281" y="4225325"/>
            <a:ext cx="1979675" cy="125164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71450" marR="0" lvl="0" indent="-171450" algn="l" defTabSz="914400" rtl="0" eaLnBrk="1" fontAlgn="auto" latinLnBrk="0" hangingPunct="1">
              <a:lnSpc>
                <a:spcPct val="100000"/>
              </a:lnSpc>
              <a:spcBef>
                <a:spcPct val="50000"/>
              </a:spcBef>
              <a:spcAft>
                <a:spcPts val="0"/>
              </a:spcAft>
              <a:buClr>
                <a:schemeClr val="tx1"/>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white"/>
                </a:solidFill>
                <a:effectLst/>
                <a:uLnTx/>
                <a:uFillTx/>
                <a:ea typeface="+mn-ea"/>
                <a:cs typeface="+mn-cs"/>
              </a:rPr>
              <a:t>022 - 61854444</a:t>
            </a:r>
          </a:p>
          <a:p>
            <a:pPr marL="171450" marR="0" lvl="0" indent="-171450" algn="l" defTabSz="914400" rtl="0" eaLnBrk="1" fontAlgn="auto" latinLnBrk="0" hangingPunct="1">
              <a:lnSpc>
                <a:spcPct val="100000"/>
              </a:lnSpc>
              <a:spcBef>
                <a:spcPct val="50000"/>
              </a:spcBef>
              <a:spcAft>
                <a:spcPts val="0"/>
              </a:spcAft>
              <a:buClr>
                <a:schemeClr val="tx1"/>
              </a:buClr>
              <a:buSzTx/>
              <a:buFont typeface="Arial" panose="020B0604020202020204" pitchFamily="34" charset="0"/>
              <a:buChar char="•"/>
              <a:tabLst/>
              <a:defRPr/>
            </a:pPr>
            <a:r>
              <a:rPr kumimoji="0" lang="en-US" sz="1200" b="1" i="0" u="none" strike="noStrike" kern="1200" cap="none" spc="0" normalizeH="0" baseline="0" noProof="0" dirty="0">
                <a:ln>
                  <a:noFill/>
                </a:ln>
                <a:solidFill>
                  <a:prstClr val="white"/>
                </a:solidFill>
                <a:effectLst/>
                <a:uLnTx/>
                <a:uFillTx/>
                <a:ea typeface="+mn-ea"/>
                <a:cs typeface="+mn-cs"/>
              </a:rPr>
              <a:t>022 – 68153325</a:t>
            </a:r>
            <a:endParaRPr kumimoji="0" lang="en-US" sz="1200" b="1" i="0" u="none" strike="noStrike" kern="1200" cap="none" spc="0" normalizeH="0" baseline="0" noProof="0" dirty="0">
              <a:ln>
                <a:noFill/>
              </a:ln>
              <a:solidFill>
                <a:prstClr val="white">
                  <a:lumMod val="75000"/>
                  <a:lumOff val="25000"/>
                </a:prstClr>
              </a:solidFill>
              <a:effectLst/>
              <a:uLnTx/>
              <a:uFillTx/>
              <a:ea typeface="+mn-ea"/>
              <a:cs typeface="+mn-cs"/>
            </a:endParaRPr>
          </a:p>
          <a:p>
            <a:pPr marL="171450" indent="-171450">
              <a:spcBef>
                <a:spcPct val="50000"/>
              </a:spcBef>
              <a:buClr>
                <a:schemeClr val="tx1"/>
              </a:buClr>
              <a:buFont typeface="Arial" panose="020B0604020202020204" pitchFamily="34" charset="0"/>
              <a:buChar char="•"/>
              <a:defRPr/>
            </a:pPr>
            <a:r>
              <a:rPr lang="en-US" sz="1200" b="1" dirty="0"/>
              <a:t>+91 80 6627 6000</a:t>
            </a:r>
          </a:p>
          <a:p>
            <a:pPr marL="171450" indent="-171450">
              <a:spcBef>
                <a:spcPct val="50000"/>
              </a:spcBef>
              <a:buClr>
                <a:schemeClr val="tx1"/>
              </a:buClr>
              <a:buFont typeface="Arial" panose="020B0604020202020204" pitchFamily="34" charset="0"/>
              <a:buChar char="•"/>
              <a:defRPr/>
            </a:pPr>
            <a:r>
              <a:rPr lang="en-US" sz="1200" b="1" dirty="0"/>
              <a:t>+91 124 679 2277</a:t>
            </a:r>
          </a:p>
          <a:p>
            <a:pPr marL="171450" marR="0" lvl="0" indent="-171450" algn="l" defTabSz="914400" rtl="0" eaLnBrk="1" fontAlgn="auto" latinLnBrk="0" hangingPunct="1">
              <a:lnSpc>
                <a:spcPct val="100000"/>
              </a:lnSpc>
              <a:spcBef>
                <a:spcPct val="50000"/>
              </a:spcBef>
              <a:spcAft>
                <a:spcPts val="0"/>
              </a:spcAft>
              <a:buClr>
                <a:schemeClr val="tx1"/>
              </a:buClr>
              <a:buSzTx/>
              <a:buFont typeface="Arial" panose="020B0604020202020204" pitchFamily="34" charset="0"/>
              <a:buChar char="•"/>
              <a:tabLst/>
              <a:defRPr/>
            </a:pPr>
            <a:endParaRPr kumimoji="0" lang="en-US" sz="1200" b="1" i="0" u="none" strike="noStrike" kern="1200" cap="none" spc="0" normalizeH="0" baseline="0" noProof="0" dirty="0">
              <a:ln>
                <a:noFill/>
              </a:ln>
              <a:solidFill>
                <a:prstClr val="white">
                  <a:lumMod val="75000"/>
                  <a:lumOff val="25000"/>
                </a:prstClr>
              </a:solidFill>
              <a:effectLst/>
              <a:uLnTx/>
              <a:uFillTx/>
              <a:ea typeface="+mn-ea"/>
              <a:cs typeface="+mn-cs"/>
            </a:endParaRPr>
          </a:p>
        </p:txBody>
      </p:sp>
      <p:sp>
        <p:nvSpPr>
          <p:cNvPr id="11" name="Rounded Rectangle 14">
            <a:extLst>
              <a:ext uri="{FF2B5EF4-FFF2-40B4-BE49-F238E27FC236}">
                <a16:creationId xmlns:a16="http://schemas.microsoft.com/office/drawing/2014/main" id="{B4F93D6B-AE0E-45E4-B530-AAE634A42EE7}"/>
              </a:ext>
            </a:extLst>
          </p:cNvPr>
          <p:cNvSpPr/>
          <p:nvPr/>
        </p:nvSpPr>
        <p:spPr>
          <a:xfrm>
            <a:off x="673420" y="447327"/>
            <a:ext cx="4233005"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a:ea typeface="+mn-ea"/>
                <a:cs typeface="Arial" panose="020B0604020202020204" pitchFamily="34" charset="0"/>
              </a:rPr>
              <a:t>Key Contact Person</a:t>
            </a:r>
          </a:p>
        </p:txBody>
      </p:sp>
      <p:sp>
        <p:nvSpPr>
          <p:cNvPr id="12" name="Rounded Rectangle 14">
            <a:extLst>
              <a:ext uri="{FF2B5EF4-FFF2-40B4-BE49-F238E27FC236}">
                <a16:creationId xmlns:a16="http://schemas.microsoft.com/office/drawing/2014/main" id="{6AC0688C-631B-471E-8048-CB197C049215}"/>
              </a:ext>
            </a:extLst>
          </p:cNvPr>
          <p:cNvSpPr/>
          <p:nvPr/>
        </p:nvSpPr>
        <p:spPr>
          <a:xfrm>
            <a:off x="673420" y="3265648"/>
            <a:ext cx="4233005" cy="405037"/>
          </a:xfrm>
          <a:prstGeom prst="roundRect">
            <a:avLst>
              <a:gd name="adj" fmla="val 0"/>
            </a:avLst>
          </a:prstGeom>
          <a:solidFill>
            <a:schemeClr val="accent1"/>
          </a:solidFill>
          <a:ln w="19050">
            <a:noFill/>
            <a:round/>
            <a:headEnd type="oval"/>
            <a:tailEnd type="arrow" w="med" len="med"/>
          </a:ln>
          <a:effectLst/>
          <a:scene3d>
            <a:camera prst="orthographicFront">
              <a:rot lat="0" lon="0" rev="0"/>
            </a:camera>
            <a:lightRig rig="balanced" dir="t"/>
          </a:scene3d>
          <a:sp3d prstMaterial="matte">
            <a:bevelB/>
          </a:sp3d>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Verdana"/>
                <a:ea typeface="+mn-ea"/>
                <a:cs typeface="Arial" panose="020B0604020202020204" pitchFamily="34" charset="0"/>
              </a:rPr>
              <a:t>Helpdesk- IT</a:t>
            </a:r>
          </a:p>
        </p:txBody>
      </p:sp>
    </p:spTree>
    <p:extLst>
      <p:ext uri="{BB962C8B-B14F-4D97-AF65-F5344CB8AC3E}">
        <p14:creationId xmlns:p14="http://schemas.microsoft.com/office/powerpoint/2010/main" val="1058839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 name="Title 12">
            <a:extLst>
              <a:ext uri="{FF2B5EF4-FFF2-40B4-BE49-F238E27FC236}">
                <a16:creationId xmlns:a16="http://schemas.microsoft.com/office/drawing/2014/main" id="{59E711AF-38CA-4C5D-83C8-166807571BEC}"/>
              </a:ext>
            </a:extLst>
          </p:cNvPr>
          <p:cNvSpPr txBox="1">
            <a:spLocks/>
          </p:cNvSpPr>
          <p:nvPr/>
        </p:nvSpPr>
        <p:spPr>
          <a:xfrm>
            <a:off x="509853" y="50788"/>
            <a:ext cx="10363200" cy="875434"/>
          </a:xfrm>
          <a:prstGeom prst="rect">
            <a:avLst/>
          </a:prstGeom>
        </p:spPr>
        <p:txBody>
          <a:bodyPr vert="horz" lIns="0" tIns="45720"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75" normalizeH="0" baseline="0" noProof="0" dirty="0">
              <a:ln>
                <a:noFill/>
              </a:ln>
              <a:solidFill>
                <a:srgbClr val="FFFFFF"/>
              </a:solidFill>
              <a:effectLst/>
              <a:uLnTx/>
              <a:uFillTx/>
              <a:latin typeface="Open San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75" normalizeH="0" baseline="0" noProof="0" dirty="0">
              <a:ln>
                <a:noFill/>
              </a:ln>
              <a:solidFill>
                <a:srgbClr val="FFFFFF"/>
              </a:solidFill>
              <a:effectLst/>
              <a:uLnTx/>
              <a:uFillTx/>
              <a:latin typeface="Open San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800" b="1" i="0" u="none" strike="noStrike" kern="1200" cap="none" spc="-75" normalizeH="0" baseline="0" noProof="0" dirty="0">
              <a:ln>
                <a:noFill/>
              </a:ln>
              <a:solidFill>
                <a:srgbClr val="FFFFFF"/>
              </a:solidFill>
              <a:effectLst/>
              <a:uLnTx/>
              <a:uFillTx/>
              <a:latin typeface="Open San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1" i="0" u="none" strike="noStrike" kern="1200" cap="none" spc="-75" normalizeH="0" baseline="0" noProof="0" dirty="0">
                <a:ln>
                  <a:noFill/>
                </a:ln>
                <a:solidFill>
                  <a:prstClr val="white"/>
                </a:solidFill>
                <a:effectLst/>
                <a:uLnTx/>
                <a:uFillTx/>
                <a:latin typeface="Verdana"/>
              </a:rPr>
              <a:t>Key </a:t>
            </a:r>
            <a:r>
              <a:rPr kumimoji="0" lang="en-US" sz="1800" b="1" i="0" u="none" strike="noStrike" kern="1200" cap="none" spc="-75" normalizeH="0" baseline="0" noProof="0" dirty="0">
                <a:ln>
                  <a:noFill/>
                </a:ln>
                <a:solidFill>
                  <a:prstClr val="white"/>
                </a:solidFill>
                <a:effectLst/>
                <a:uLnTx/>
                <a:uFillTx/>
              </a:rPr>
              <a:t>Capabilities</a:t>
            </a:r>
            <a:r>
              <a:rPr kumimoji="0" lang="en-US" sz="1800" b="1" i="0" u="none" strike="noStrike" kern="1200" cap="none" spc="-75" normalizeH="0" baseline="0" noProof="0" dirty="0">
                <a:ln>
                  <a:noFill/>
                </a:ln>
                <a:solidFill>
                  <a:prstClr val="white"/>
                </a:solidFill>
                <a:effectLst/>
                <a:uLnTx/>
                <a:uFillTx/>
                <a:latin typeface="Verdana"/>
              </a:rPr>
              <a: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75" normalizeH="0" baseline="0" noProof="0" dirty="0">
                <a:ln>
                  <a:noFill/>
                </a:ln>
                <a:solidFill>
                  <a:srgbClr val="FFFFFF"/>
                </a:solidFill>
                <a:effectLst/>
                <a:uLnTx/>
                <a:uFillTx/>
                <a:latin typeface="Open Sans"/>
              </a:rPr>
              <a:t>	</a:t>
            </a:r>
            <a:endParaRPr kumimoji="0" lang="en-US" sz="2800" b="1" i="0" u="none" strike="noStrike" kern="1200" cap="none" spc="-75" normalizeH="0" baseline="0" noProof="0" dirty="0">
              <a:ln>
                <a:noFill/>
              </a:ln>
              <a:solidFill>
                <a:srgbClr val="FFFFFF"/>
              </a:solidFill>
              <a:effectLst/>
              <a:uLnTx/>
              <a:uFillTx/>
              <a:latin typeface="Open Sans"/>
            </a:endParaRPr>
          </a:p>
        </p:txBody>
      </p:sp>
      <p:sp>
        <p:nvSpPr>
          <p:cNvPr id="279" name="object 7"/>
          <p:cNvSpPr txBox="1">
            <a:spLocks/>
          </p:cNvSpPr>
          <p:nvPr/>
        </p:nvSpPr>
        <p:spPr>
          <a:xfrm>
            <a:off x="975677" y="317499"/>
            <a:ext cx="8391525" cy="334101"/>
          </a:xfrm>
          <a:prstGeom prst="rect">
            <a:avLst/>
          </a:prstGeom>
        </p:spPr>
        <p:txBody>
          <a:bodyPr/>
          <a:lstStyle>
            <a:lvl1pPr algn="l" defTabSz="887553" rtl="0" eaLnBrk="1" latinLnBrk="0" hangingPunct="1">
              <a:spcBef>
                <a:spcPct val="0"/>
              </a:spcBef>
              <a:buNone/>
              <a:defRPr sz="1941" kern="1200">
                <a:solidFill>
                  <a:schemeClr val="tx1"/>
                </a:solidFill>
                <a:latin typeface="+mj-lt"/>
                <a:ea typeface="+mj-ea"/>
                <a:cs typeface="+mj-cs"/>
              </a:defRPr>
            </a:lvl1pPr>
          </a:lstStyle>
          <a:p>
            <a:pPr marL="0" marR="0" lvl="0" indent="0" algn="l" defTabSz="887553" rtl="0" eaLnBrk="1" fontAlgn="auto" latinLnBrk="0" hangingPunct="1">
              <a:lnSpc>
                <a:spcPct val="100000"/>
              </a:lnSpc>
              <a:spcBef>
                <a:spcPct val="0"/>
              </a:spcBef>
              <a:spcAft>
                <a:spcPts val="0"/>
              </a:spcAft>
              <a:buClrTx/>
              <a:buSzTx/>
              <a:buFontTx/>
              <a:buNone/>
              <a:tabLst/>
              <a:defRPr/>
            </a:pPr>
            <a:endParaRPr kumimoji="0" lang="en-US" sz="1941" b="0" i="0" u="none" strike="noStrike" kern="1200" cap="none" spc="0" normalizeH="0" baseline="0" noProof="0" dirty="0">
              <a:ln>
                <a:noFill/>
              </a:ln>
              <a:solidFill>
                <a:prstClr val="white"/>
              </a:solidFill>
              <a:effectLst/>
              <a:uLnTx/>
              <a:uFillTx/>
              <a:latin typeface="Verdana"/>
              <a:ea typeface="+mj-ea"/>
              <a:cs typeface="+mj-cs"/>
            </a:endParaRPr>
          </a:p>
        </p:txBody>
      </p:sp>
      <p:cxnSp>
        <p:nvCxnSpPr>
          <p:cNvPr id="14" name="Straight Connector 13"/>
          <p:cNvCxnSpPr/>
          <p:nvPr/>
        </p:nvCxnSpPr>
        <p:spPr>
          <a:xfrm>
            <a:off x="1252329" y="2261152"/>
            <a:ext cx="9509760" cy="0"/>
          </a:xfrm>
          <a:prstGeom prst="line">
            <a:avLst/>
          </a:prstGeom>
          <a:ln>
            <a:solidFill>
              <a:schemeClr val="tx1">
                <a:lumMod val="95000"/>
              </a:schemeClr>
            </a:solidFill>
          </a:ln>
        </p:spPr>
        <p:style>
          <a:lnRef idx="3">
            <a:schemeClr val="accent3"/>
          </a:lnRef>
          <a:fillRef idx="0">
            <a:schemeClr val="accent3"/>
          </a:fillRef>
          <a:effectRef idx="2">
            <a:schemeClr val="accent3"/>
          </a:effectRef>
          <a:fontRef idx="minor">
            <a:schemeClr val="tx1"/>
          </a:fontRef>
        </p:style>
      </p:cxnSp>
      <p:sp>
        <p:nvSpPr>
          <p:cNvPr id="15" name="Isosceles Triangle 14"/>
          <p:cNvSpPr/>
          <p:nvPr/>
        </p:nvSpPr>
        <p:spPr bwMode="gray">
          <a:xfrm rot="10800000">
            <a:off x="5893396" y="2388916"/>
            <a:ext cx="212038" cy="200884"/>
          </a:xfrm>
          <a:prstGeom prst="triangle">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75" name="object 31">
            <a:extLst>
              <a:ext uri="{FF2B5EF4-FFF2-40B4-BE49-F238E27FC236}">
                <a16:creationId xmlns:a16="http://schemas.microsoft.com/office/drawing/2014/main" id="{15023E88-8744-4979-BADA-B57E5039D8B8}"/>
              </a:ext>
            </a:extLst>
          </p:cNvPr>
          <p:cNvSpPr txBox="1"/>
          <p:nvPr/>
        </p:nvSpPr>
        <p:spPr>
          <a:xfrm>
            <a:off x="5217384" y="1544403"/>
            <a:ext cx="1579649" cy="553998"/>
          </a:xfrm>
          <a:prstGeom prst="rect">
            <a:avLst/>
          </a:prstGeom>
          <a:ln>
            <a:noFill/>
          </a:ln>
          <a:effectLst>
            <a:outerShdw blurRad="50800" dist="38100" dir="18900000" algn="bl" rotWithShape="0">
              <a:prstClr val="black">
                <a:alpha val="40000"/>
              </a:prstClr>
            </a:outerShdw>
          </a:effectLst>
          <a:scene3d>
            <a:camera prst="obliqueTopLeft"/>
            <a:lightRig rig="threePt" dir="t"/>
          </a:scene3d>
        </p:spPr>
        <p:txBody>
          <a:bodyPr vert="horz" wrap="square" lIns="0" tIns="0" rIns="0" bIns="0" rtlCol="0">
            <a:spAutoFit/>
          </a:bodyPr>
          <a:lstStyle/>
          <a:p>
            <a:pPr marL="12700" marR="508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10" normalizeH="0" baseline="0" noProof="0" dirty="0">
                <a:ln>
                  <a:noFill/>
                </a:ln>
                <a:solidFill>
                  <a:prstClr val="white"/>
                </a:solidFill>
                <a:effectLst/>
                <a:uLnTx/>
                <a:uFillTx/>
                <a:latin typeface="Candara" panose="020E0502030303020204" pitchFamily="34" charset="0"/>
                <a:ea typeface="Open Sans" panose="020B0606030504020204" pitchFamily="34" charset="0"/>
                <a:cs typeface="Open Sans" panose="020B0606030504020204" pitchFamily="34" charset="0"/>
              </a:rPr>
              <a:t>Deloitte Consulting</a:t>
            </a:r>
            <a:endPar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anose="020B0606030504020204" pitchFamily="34" charset="0"/>
              <a:cs typeface="Open Sans" panose="020B0606030504020204" pitchFamily="34" charset="0"/>
            </a:endParaRPr>
          </a:p>
        </p:txBody>
      </p:sp>
      <p:sp>
        <p:nvSpPr>
          <p:cNvPr id="76" name="Isosceles Triangle 75"/>
          <p:cNvSpPr/>
          <p:nvPr/>
        </p:nvSpPr>
        <p:spPr bwMode="gray">
          <a:xfrm rot="10800000">
            <a:off x="1252330" y="2352959"/>
            <a:ext cx="212038" cy="200884"/>
          </a:xfrm>
          <a:prstGeom prst="triangle">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77" name="Isosceles Triangle 76"/>
          <p:cNvSpPr/>
          <p:nvPr/>
        </p:nvSpPr>
        <p:spPr bwMode="gray">
          <a:xfrm rot="10800000">
            <a:off x="10561316" y="2358230"/>
            <a:ext cx="212038" cy="200884"/>
          </a:xfrm>
          <a:prstGeom prst="triangle">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grpSp>
        <p:nvGrpSpPr>
          <p:cNvPr id="29" name="Group 28">
            <a:extLst>
              <a:ext uri="{FF2B5EF4-FFF2-40B4-BE49-F238E27FC236}">
                <a16:creationId xmlns:a16="http://schemas.microsoft.com/office/drawing/2014/main" id="{DF9A4EF5-5F01-4F76-BF8E-BF314676E172}"/>
              </a:ext>
            </a:extLst>
          </p:cNvPr>
          <p:cNvGrpSpPr/>
          <p:nvPr/>
        </p:nvGrpSpPr>
        <p:grpSpPr>
          <a:xfrm>
            <a:off x="425012" y="2854947"/>
            <a:ext cx="2023686" cy="1727027"/>
            <a:chOff x="684584" y="2488394"/>
            <a:chExt cx="2023686" cy="1727027"/>
          </a:xfrm>
        </p:grpSpPr>
        <p:sp>
          <p:nvSpPr>
            <p:cNvPr id="30" name="Rectangle 29">
              <a:extLst>
                <a:ext uri="{FF2B5EF4-FFF2-40B4-BE49-F238E27FC236}">
                  <a16:creationId xmlns:a16="http://schemas.microsoft.com/office/drawing/2014/main" id="{4E1F785A-02A5-452A-B3AD-98D7B8CFF53B}"/>
                </a:ext>
              </a:extLst>
            </p:cNvPr>
            <p:cNvSpPr/>
            <p:nvPr/>
          </p:nvSpPr>
          <p:spPr bwMode="gray">
            <a:xfrm>
              <a:off x="692270" y="2947107"/>
              <a:ext cx="2016000" cy="365760"/>
            </a:xfrm>
            <a:prstGeom prst="rect">
              <a:avLst/>
            </a:prstGeom>
            <a:solidFill>
              <a:srgbClr val="0076A8"/>
            </a:solidFill>
            <a:ln w="19050" algn="ctr">
              <a:noFill/>
              <a:prstDash val="sysDash"/>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Strategy &amp; Business Design</a:t>
              </a:r>
            </a:p>
          </p:txBody>
        </p:sp>
        <p:sp>
          <p:nvSpPr>
            <p:cNvPr id="31" name="Rectangle 30">
              <a:extLst>
                <a:ext uri="{FF2B5EF4-FFF2-40B4-BE49-F238E27FC236}">
                  <a16:creationId xmlns:a16="http://schemas.microsoft.com/office/drawing/2014/main" id="{2190D982-3A9B-4344-8C8A-BB729FCBB4E9}"/>
                </a:ext>
              </a:extLst>
            </p:cNvPr>
            <p:cNvSpPr/>
            <p:nvPr/>
          </p:nvSpPr>
          <p:spPr bwMode="gray">
            <a:xfrm>
              <a:off x="692270" y="3849661"/>
              <a:ext cx="2016000" cy="365760"/>
            </a:xfrm>
            <a:prstGeom prst="rect">
              <a:avLst/>
            </a:prstGeom>
            <a:solidFill>
              <a:srgbClr val="0076A8"/>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Mergers &amp; Acquisitions</a:t>
              </a:r>
            </a:p>
          </p:txBody>
        </p:sp>
        <p:sp>
          <p:nvSpPr>
            <p:cNvPr id="32" name="Rectangle 31">
              <a:extLst>
                <a:ext uri="{FF2B5EF4-FFF2-40B4-BE49-F238E27FC236}">
                  <a16:creationId xmlns:a16="http://schemas.microsoft.com/office/drawing/2014/main" id="{6481A4C2-BD27-4A51-AF51-F68FF4F6788B}"/>
                </a:ext>
              </a:extLst>
            </p:cNvPr>
            <p:cNvSpPr/>
            <p:nvPr/>
          </p:nvSpPr>
          <p:spPr bwMode="gray">
            <a:xfrm>
              <a:off x="692270" y="3404734"/>
              <a:ext cx="2016000" cy="365760"/>
            </a:xfrm>
            <a:prstGeom prst="rect">
              <a:avLst/>
            </a:prstGeom>
            <a:solidFill>
              <a:srgbClr val="0076A8"/>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AI &amp; Data</a:t>
              </a:r>
            </a:p>
          </p:txBody>
        </p:sp>
        <p:sp>
          <p:nvSpPr>
            <p:cNvPr id="33" name="TextBox 32">
              <a:extLst>
                <a:ext uri="{FF2B5EF4-FFF2-40B4-BE49-F238E27FC236}">
                  <a16:creationId xmlns:a16="http://schemas.microsoft.com/office/drawing/2014/main" id="{809FE2B5-4C54-41C1-8DF9-8E1909345989}"/>
                </a:ext>
              </a:extLst>
            </p:cNvPr>
            <p:cNvSpPr txBox="1"/>
            <p:nvPr/>
          </p:nvSpPr>
          <p:spPr>
            <a:xfrm>
              <a:off x="684584" y="2488394"/>
              <a:ext cx="2023686" cy="323165"/>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0"/>
                </a:spcBef>
                <a:spcAft>
                  <a:spcPts val="1333"/>
                </a:spcAft>
                <a:buClrTx/>
                <a:buSzPct val="100000"/>
                <a:buFontTx/>
                <a:buNone/>
                <a:tabLst/>
                <a:defRPr/>
              </a:pP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STRATEGY, ANALYTICS </a:t>
              </a:r>
              <a:b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b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AND M&amp;A</a:t>
              </a:r>
            </a:p>
          </p:txBody>
        </p:sp>
      </p:grpSp>
      <p:sp>
        <p:nvSpPr>
          <p:cNvPr id="34" name="Rounded Rectangle 6">
            <a:extLst>
              <a:ext uri="{FF2B5EF4-FFF2-40B4-BE49-F238E27FC236}">
                <a16:creationId xmlns:a16="http://schemas.microsoft.com/office/drawing/2014/main" id="{EA7AC149-0820-4DE9-89EA-BF8B61B07BB0}"/>
              </a:ext>
            </a:extLst>
          </p:cNvPr>
          <p:cNvSpPr/>
          <p:nvPr/>
        </p:nvSpPr>
        <p:spPr bwMode="gray">
          <a:xfrm>
            <a:off x="9657370" y="3313660"/>
            <a:ext cx="2016000" cy="365760"/>
          </a:xfrm>
          <a:prstGeom prst="rect">
            <a:avLst/>
          </a:prstGeom>
          <a:solidFill>
            <a:srgbClr val="00A3E0"/>
          </a:solidFill>
          <a:ln>
            <a:noFill/>
            <a:headEnd/>
            <a:tailEnd/>
          </a:ln>
        </p:spPr>
        <p:style>
          <a:lnRef idx="2">
            <a:schemeClr val="accent3"/>
          </a:lnRef>
          <a:fillRef idx="1">
            <a:schemeClr val="lt1"/>
          </a:fillRef>
          <a:effectRef idx="0">
            <a:schemeClr val="accent3"/>
          </a:effectRef>
          <a:fontRef idx="minor">
            <a:schemeClr val="dk1"/>
          </a:fontRef>
        </p:style>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Technology Strategy &amp; Transformation</a:t>
            </a:r>
          </a:p>
        </p:txBody>
      </p:sp>
      <p:sp>
        <p:nvSpPr>
          <p:cNvPr id="35" name="Rounded Rectangle 6">
            <a:extLst>
              <a:ext uri="{FF2B5EF4-FFF2-40B4-BE49-F238E27FC236}">
                <a16:creationId xmlns:a16="http://schemas.microsoft.com/office/drawing/2014/main" id="{2DFCCF4C-9465-4315-A48F-8775F89388A7}"/>
              </a:ext>
            </a:extLst>
          </p:cNvPr>
          <p:cNvSpPr/>
          <p:nvPr/>
        </p:nvSpPr>
        <p:spPr bwMode="gray">
          <a:xfrm>
            <a:off x="9657370" y="3771287"/>
            <a:ext cx="2016000" cy="365760"/>
          </a:xfrm>
          <a:prstGeom prst="rect">
            <a:avLst/>
          </a:prstGeom>
          <a:solidFill>
            <a:srgbClr val="00A3E0"/>
          </a:solidFill>
          <a:ln w="19050" algn="ctr">
            <a:noFill/>
            <a:prstDash val="sysDash"/>
            <a:miter lim="800000"/>
            <a:headEnd/>
            <a:tailEnd/>
          </a:ln>
        </p:spPr>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SAP</a:t>
            </a:r>
          </a:p>
        </p:txBody>
      </p:sp>
      <p:sp>
        <p:nvSpPr>
          <p:cNvPr id="36" name="Rounded Rectangle 6">
            <a:extLst>
              <a:ext uri="{FF2B5EF4-FFF2-40B4-BE49-F238E27FC236}">
                <a16:creationId xmlns:a16="http://schemas.microsoft.com/office/drawing/2014/main" id="{574CA443-583B-48F3-BCCA-A915E8F7651B}"/>
              </a:ext>
            </a:extLst>
          </p:cNvPr>
          <p:cNvSpPr/>
          <p:nvPr/>
        </p:nvSpPr>
        <p:spPr bwMode="gray">
          <a:xfrm>
            <a:off x="9657370" y="4216214"/>
            <a:ext cx="2016000" cy="365760"/>
          </a:xfrm>
          <a:prstGeom prst="rect">
            <a:avLst/>
          </a:prstGeom>
          <a:solidFill>
            <a:srgbClr val="00A3E0"/>
          </a:solidFill>
          <a:ln w="19050" algn="ctr">
            <a:noFill/>
            <a:prstDash val="sysDash"/>
            <a:miter lim="800000"/>
            <a:headEnd/>
            <a:tailEnd/>
          </a:ln>
        </p:spPr>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Oracle</a:t>
            </a:r>
          </a:p>
        </p:txBody>
      </p:sp>
      <p:sp>
        <p:nvSpPr>
          <p:cNvPr id="37" name="Rounded Rectangle 6">
            <a:extLst>
              <a:ext uri="{FF2B5EF4-FFF2-40B4-BE49-F238E27FC236}">
                <a16:creationId xmlns:a16="http://schemas.microsoft.com/office/drawing/2014/main" id="{F89F5DBA-01E9-459C-8A13-31B38B0E6E8F}"/>
              </a:ext>
            </a:extLst>
          </p:cNvPr>
          <p:cNvSpPr/>
          <p:nvPr/>
        </p:nvSpPr>
        <p:spPr bwMode="gray">
          <a:xfrm>
            <a:off x="9657370" y="4661141"/>
            <a:ext cx="2016000" cy="365760"/>
          </a:xfrm>
          <a:prstGeom prst="rect">
            <a:avLst/>
          </a:prstGeom>
          <a:solidFill>
            <a:srgbClr val="00A3E0"/>
          </a:solidFill>
          <a:ln>
            <a:noFill/>
            <a:headEnd/>
            <a:tailEnd/>
          </a:ln>
        </p:spPr>
        <p:style>
          <a:lnRef idx="2">
            <a:schemeClr val="accent3"/>
          </a:lnRef>
          <a:fillRef idx="1">
            <a:schemeClr val="lt1"/>
          </a:fillRef>
          <a:effectRef idx="0">
            <a:schemeClr val="accent3"/>
          </a:effectRef>
          <a:fontRef idx="minor">
            <a:schemeClr val="dk1"/>
          </a:fontRef>
        </p:style>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Emerging ERP Solutions</a:t>
            </a:r>
          </a:p>
        </p:txBody>
      </p:sp>
      <p:sp>
        <p:nvSpPr>
          <p:cNvPr id="38" name="Rectangle 37">
            <a:extLst>
              <a:ext uri="{FF2B5EF4-FFF2-40B4-BE49-F238E27FC236}">
                <a16:creationId xmlns:a16="http://schemas.microsoft.com/office/drawing/2014/main" id="{560229D2-D501-4878-922B-6C62A2CAA857}"/>
              </a:ext>
            </a:extLst>
          </p:cNvPr>
          <p:cNvSpPr/>
          <p:nvPr/>
        </p:nvSpPr>
        <p:spPr bwMode="gray">
          <a:xfrm>
            <a:off x="9657370" y="5106068"/>
            <a:ext cx="2016000" cy="365760"/>
          </a:xfrm>
          <a:prstGeom prst="rect">
            <a:avLst/>
          </a:prstGeom>
          <a:solidFill>
            <a:srgbClr val="00A3E0"/>
          </a:solidFill>
          <a:ln w="19050" algn="ctr">
            <a:noFill/>
            <a:prstDash val="sysDash"/>
            <a:miter lim="800000"/>
            <a:headEnd/>
            <a:tailEnd/>
          </a:ln>
        </p:spPr>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Finance &amp; Performance</a:t>
            </a:r>
          </a:p>
        </p:txBody>
      </p:sp>
      <p:sp>
        <p:nvSpPr>
          <p:cNvPr id="39" name="Rectangle 38">
            <a:extLst>
              <a:ext uri="{FF2B5EF4-FFF2-40B4-BE49-F238E27FC236}">
                <a16:creationId xmlns:a16="http://schemas.microsoft.com/office/drawing/2014/main" id="{46BB6112-488F-4F3E-BBC5-A71525ABC20A}"/>
              </a:ext>
            </a:extLst>
          </p:cNvPr>
          <p:cNvSpPr/>
          <p:nvPr/>
        </p:nvSpPr>
        <p:spPr bwMode="gray">
          <a:xfrm>
            <a:off x="9657370" y="5550997"/>
            <a:ext cx="2016000" cy="365760"/>
          </a:xfrm>
          <a:prstGeom prst="rect">
            <a:avLst/>
          </a:prstGeom>
          <a:solidFill>
            <a:srgbClr val="00A3E0"/>
          </a:solidFill>
          <a:ln w="19050" algn="ctr">
            <a:noFill/>
            <a:prstDash val="sysDash"/>
            <a:miter lim="800000"/>
            <a:headEnd/>
            <a:tailEnd/>
          </a:ln>
        </p:spPr>
        <p:txBody>
          <a:bodyPr wrap="square" lIns="0" tIns="88900" rIns="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Supply Chain &amp;</a:t>
            </a:r>
            <a:b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b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Network Operations</a:t>
            </a:r>
          </a:p>
        </p:txBody>
      </p:sp>
      <p:sp>
        <p:nvSpPr>
          <p:cNvPr id="40" name="TextBox 39">
            <a:extLst>
              <a:ext uri="{FF2B5EF4-FFF2-40B4-BE49-F238E27FC236}">
                <a16:creationId xmlns:a16="http://schemas.microsoft.com/office/drawing/2014/main" id="{3F14FB7B-896B-4159-8308-D8C6482D098B}"/>
              </a:ext>
            </a:extLst>
          </p:cNvPr>
          <p:cNvSpPr txBox="1"/>
          <p:nvPr/>
        </p:nvSpPr>
        <p:spPr>
          <a:xfrm>
            <a:off x="9657370" y="2774155"/>
            <a:ext cx="2016000" cy="484748"/>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0"/>
              </a:spcBef>
              <a:spcAft>
                <a:spcPts val="1333"/>
              </a:spcAft>
              <a:buClrTx/>
              <a:buSzPct val="100000"/>
              <a:buFontTx/>
              <a:buNone/>
              <a:tabLst/>
              <a:defRPr/>
            </a:pP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ENTERPRISE TECHNOLOGY &amp; PERFORMANCE</a:t>
            </a:r>
          </a:p>
        </p:txBody>
      </p:sp>
      <p:grpSp>
        <p:nvGrpSpPr>
          <p:cNvPr id="41" name="Group 40">
            <a:extLst>
              <a:ext uri="{FF2B5EF4-FFF2-40B4-BE49-F238E27FC236}">
                <a16:creationId xmlns:a16="http://schemas.microsoft.com/office/drawing/2014/main" id="{69249132-E1BB-448E-943F-C0C8596338BD}"/>
              </a:ext>
            </a:extLst>
          </p:cNvPr>
          <p:cNvGrpSpPr/>
          <p:nvPr/>
        </p:nvGrpSpPr>
        <p:grpSpPr>
          <a:xfrm>
            <a:off x="5045032" y="2854947"/>
            <a:ext cx="2016000" cy="1282100"/>
            <a:chOff x="5093897" y="2488394"/>
            <a:chExt cx="2016000" cy="1282100"/>
          </a:xfrm>
        </p:grpSpPr>
        <p:sp>
          <p:nvSpPr>
            <p:cNvPr id="43" name="TextBox 42">
              <a:extLst>
                <a:ext uri="{FF2B5EF4-FFF2-40B4-BE49-F238E27FC236}">
                  <a16:creationId xmlns:a16="http://schemas.microsoft.com/office/drawing/2014/main" id="{4855AAB4-E73B-4A22-84B2-DD33DF4E3D61}"/>
                </a:ext>
              </a:extLst>
            </p:cNvPr>
            <p:cNvSpPr txBox="1"/>
            <p:nvPr/>
          </p:nvSpPr>
          <p:spPr>
            <a:xfrm>
              <a:off x="5093897" y="2488394"/>
              <a:ext cx="2016000" cy="323165"/>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0"/>
                </a:spcBef>
                <a:spcAft>
                  <a:spcPts val="1333"/>
                </a:spcAft>
                <a:buClrTx/>
                <a:buSzPct val="100000"/>
                <a:buFontTx/>
                <a:buNone/>
                <a:tabLst/>
                <a:defRPr/>
              </a:pP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CORE BUSINESS </a:t>
              </a:r>
              <a:b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b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OPERATIONS</a:t>
              </a:r>
            </a:p>
          </p:txBody>
        </p:sp>
        <p:sp>
          <p:nvSpPr>
            <p:cNvPr id="44" name="Rounded Rectangle 13">
              <a:extLst>
                <a:ext uri="{FF2B5EF4-FFF2-40B4-BE49-F238E27FC236}">
                  <a16:creationId xmlns:a16="http://schemas.microsoft.com/office/drawing/2014/main" id="{645DA64A-26A1-44D3-86CC-37A09ED58DFC}"/>
                </a:ext>
              </a:extLst>
            </p:cNvPr>
            <p:cNvSpPr/>
            <p:nvPr/>
          </p:nvSpPr>
          <p:spPr bwMode="gray">
            <a:xfrm>
              <a:off x="5093897" y="2947107"/>
              <a:ext cx="2016000" cy="365760"/>
            </a:xfrm>
            <a:prstGeom prst="rect">
              <a:avLst/>
            </a:prstGeom>
            <a:solidFill>
              <a:srgbClr val="43B02A"/>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Operations </a:t>
              </a:r>
              <a:b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b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Transformation</a:t>
              </a:r>
            </a:p>
          </p:txBody>
        </p:sp>
        <p:sp>
          <p:nvSpPr>
            <p:cNvPr id="49" name="Rounded Rectangle 13">
              <a:extLst>
                <a:ext uri="{FF2B5EF4-FFF2-40B4-BE49-F238E27FC236}">
                  <a16:creationId xmlns:a16="http://schemas.microsoft.com/office/drawing/2014/main" id="{76C55917-98E5-404D-982F-23E88C53959D}"/>
                </a:ext>
              </a:extLst>
            </p:cNvPr>
            <p:cNvSpPr/>
            <p:nvPr/>
          </p:nvSpPr>
          <p:spPr bwMode="gray">
            <a:xfrm>
              <a:off x="5093897" y="3404734"/>
              <a:ext cx="2016000" cy="365760"/>
            </a:xfrm>
            <a:prstGeom prst="rect">
              <a:avLst/>
            </a:prstGeom>
            <a:solidFill>
              <a:srgbClr val="43B02A"/>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Cloud Engineering</a:t>
              </a:r>
            </a:p>
          </p:txBody>
        </p:sp>
      </p:grpSp>
      <p:sp>
        <p:nvSpPr>
          <p:cNvPr id="51" name="TextBox 50">
            <a:extLst>
              <a:ext uri="{FF2B5EF4-FFF2-40B4-BE49-F238E27FC236}">
                <a16:creationId xmlns:a16="http://schemas.microsoft.com/office/drawing/2014/main" id="{AEA59886-97FB-467A-9559-82886592DCB4}"/>
              </a:ext>
            </a:extLst>
          </p:cNvPr>
          <p:cNvSpPr txBox="1"/>
          <p:nvPr/>
        </p:nvSpPr>
        <p:spPr>
          <a:xfrm>
            <a:off x="2738865" y="2854947"/>
            <a:ext cx="2016000" cy="323165"/>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0"/>
              </a:spcBef>
              <a:spcAft>
                <a:spcPts val="1333"/>
              </a:spcAft>
              <a:buClrTx/>
              <a:buSzPct val="100000"/>
              <a:buFontTx/>
              <a:buNone/>
              <a:tabLst/>
              <a:defRPr/>
            </a:pP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DIGITAL CUSTOMER &amp; MARKETING STRATEGY</a:t>
            </a:r>
          </a:p>
        </p:txBody>
      </p:sp>
      <p:sp>
        <p:nvSpPr>
          <p:cNvPr id="52" name="Rounded Rectangle 14">
            <a:extLst>
              <a:ext uri="{FF2B5EF4-FFF2-40B4-BE49-F238E27FC236}">
                <a16:creationId xmlns:a16="http://schemas.microsoft.com/office/drawing/2014/main" id="{A1348A8B-B253-458B-A1E1-B3F38D7D9FC6}"/>
              </a:ext>
            </a:extLst>
          </p:cNvPr>
          <p:cNvSpPr/>
          <p:nvPr/>
        </p:nvSpPr>
        <p:spPr bwMode="gray">
          <a:xfrm>
            <a:off x="2738865" y="3313660"/>
            <a:ext cx="2016000" cy="365760"/>
          </a:xfrm>
          <a:prstGeom prst="rect">
            <a:avLst/>
          </a:prstGeom>
          <a:solidFill>
            <a:srgbClr val="86BC25"/>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Customer Strategy &amp;</a:t>
            </a:r>
            <a:b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b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Applied Design</a:t>
            </a:r>
          </a:p>
        </p:txBody>
      </p:sp>
      <p:sp>
        <p:nvSpPr>
          <p:cNvPr id="53" name="Rounded Rectangle 14">
            <a:extLst>
              <a:ext uri="{FF2B5EF4-FFF2-40B4-BE49-F238E27FC236}">
                <a16:creationId xmlns:a16="http://schemas.microsoft.com/office/drawing/2014/main" id="{BDB98E15-87E1-4AF4-844E-800F083BD3A2}"/>
              </a:ext>
            </a:extLst>
          </p:cNvPr>
          <p:cNvSpPr/>
          <p:nvPr/>
        </p:nvSpPr>
        <p:spPr bwMode="gray">
          <a:xfrm>
            <a:off x="2738865" y="3771287"/>
            <a:ext cx="2016000" cy="365760"/>
          </a:xfrm>
          <a:prstGeom prst="rect">
            <a:avLst/>
          </a:prstGeom>
          <a:solidFill>
            <a:schemeClr val="accent1"/>
          </a:solidFill>
          <a:ln>
            <a:noFill/>
            <a:headEnd/>
            <a:tailEnd/>
          </a:ln>
        </p:spPr>
        <p:style>
          <a:lnRef idx="2">
            <a:schemeClr val="accent1"/>
          </a:lnRef>
          <a:fillRef idx="1">
            <a:schemeClr val="lt1"/>
          </a:fillRef>
          <a:effectRef idx="0">
            <a:schemeClr val="accent1"/>
          </a:effectRef>
          <a:fontRef idx="minor">
            <a:schemeClr val="dk1"/>
          </a:fontRef>
        </p:style>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Advertising,</a:t>
            </a:r>
            <a:b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b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Marketing &amp; Commerce </a:t>
            </a:r>
          </a:p>
        </p:txBody>
      </p:sp>
      <p:sp>
        <p:nvSpPr>
          <p:cNvPr id="54" name="Rounded Rectangle 14">
            <a:extLst>
              <a:ext uri="{FF2B5EF4-FFF2-40B4-BE49-F238E27FC236}">
                <a16:creationId xmlns:a16="http://schemas.microsoft.com/office/drawing/2014/main" id="{6148FA88-40A7-4EAD-A068-80B170241EB0}"/>
              </a:ext>
            </a:extLst>
          </p:cNvPr>
          <p:cNvSpPr/>
          <p:nvPr/>
        </p:nvSpPr>
        <p:spPr bwMode="gray">
          <a:xfrm>
            <a:off x="2738865" y="4216214"/>
            <a:ext cx="2016000" cy="365760"/>
          </a:xfrm>
          <a:prstGeom prst="rect">
            <a:avLst/>
          </a:prstGeom>
          <a:solidFill>
            <a:srgbClr val="86BC25"/>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mn-ea"/>
                <a:cs typeface="+mn-cs"/>
              </a:rPr>
              <a:t>Digital Customer</a:t>
            </a:r>
          </a:p>
        </p:txBody>
      </p:sp>
      <p:grpSp>
        <p:nvGrpSpPr>
          <p:cNvPr id="55" name="Group 54">
            <a:extLst>
              <a:ext uri="{FF2B5EF4-FFF2-40B4-BE49-F238E27FC236}">
                <a16:creationId xmlns:a16="http://schemas.microsoft.com/office/drawing/2014/main" id="{11B07500-DC37-425F-979A-C8487E2E8584}"/>
              </a:ext>
            </a:extLst>
          </p:cNvPr>
          <p:cNvGrpSpPr/>
          <p:nvPr/>
        </p:nvGrpSpPr>
        <p:grpSpPr>
          <a:xfrm>
            <a:off x="7351200" y="2854947"/>
            <a:ext cx="2016002" cy="1727027"/>
            <a:chOff x="7294710" y="2488394"/>
            <a:chExt cx="2016002" cy="1727027"/>
          </a:xfrm>
        </p:grpSpPr>
        <p:sp>
          <p:nvSpPr>
            <p:cNvPr id="56" name="TextBox 55">
              <a:extLst>
                <a:ext uri="{FF2B5EF4-FFF2-40B4-BE49-F238E27FC236}">
                  <a16:creationId xmlns:a16="http://schemas.microsoft.com/office/drawing/2014/main" id="{78F17C59-50BC-4297-B2D3-A888BAEFE86F}"/>
                </a:ext>
              </a:extLst>
            </p:cNvPr>
            <p:cNvSpPr txBox="1"/>
            <p:nvPr/>
          </p:nvSpPr>
          <p:spPr>
            <a:xfrm>
              <a:off x="7294710" y="2488394"/>
              <a:ext cx="2016002" cy="323165"/>
            </a:xfrm>
            <a:prstGeom prst="rect">
              <a:avLst/>
            </a:prstGeom>
            <a:noFill/>
          </p:spPr>
          <p:txBody>
            <a:bodyPr wrap="square" lIns="0" tIns="0" rIns="0" bIns="0" rtlCol="0" anchor="ctr">
              <a:spAutoFit/>
            </a:bodyPr>
            <a:lstStyle/>
            <a:p>
              <a:pPr marL="0" marR="0" lvl="0" indent="0" algn="ctr" defTabSz="1219170" rtl="0" eaLnBrk="1" fontAlgn="auto" latinLnBrk="0" hangingPunct="1">
                <a:lnSpc>
                  <a:spcPct val="100000"/>
                </a:lnSpc>
                <a:spcBef>
                  <a:spcPts val="0"/>
                </a:spcBef>
                <a:spcAft>
                  <a:spcPts val="1333"/>
                </a:spcAft>
                <a:buClrTx/>
                <a:buSzPct val="100000"/>
                <a:buFontTx/>
                <a:buNone/>
                <a:tabLst/>
                <a:defRPr/>
              </a:pP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HUMAN </a:t>
              </a:r>
              <a:b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br>
              <a:r>
                <a:rPr kumimoji="0" lang="en-US" sz="1050" b="1" i="0" u="none" strike="noStrike" kern="1200" cap="none" spc="100" normalizeH="0" baseline="0" noProof="0" dirty="0">
                  <a:ln>
                    <a:noFill/>
                  </a:ln>
                  <a:solidFill>
                    <a:prstClr val="white"/>
                  </a:solidFill>
                  <a:effectLst/>
                  <a:uLnTx/>
                  <a:uFillTx/>
                  <a:latin typeface="Verdana"/>
                  <a:ea typeface="Open Sans Extrabold" panose="020B0606030504020204" pitchFamily="34" charset="0"/>
                  <a:cs typeface="Open Sans Extrabold" panose="020B0606030504020204" pitchFamily="34" charset="0"/>
                </a:rPr>
                <a:t>CAPITAL</a:t>
              </a:r>
            </a:p>
          </p:txBody>
        </p:sp>
        <p:sp>
          <p:nvSpPr>
            <p:cNvPr id="57" name="Rounded Rectangle 10">
              <a:extLst>
                <a:ext uri="{FF2B5EF4-FFF2-40B4-BE49-F238E27FC236}">
                  <a16:creationId xmlns:a16="http://schemas.microsoft.com/office/drawing/2014/main" id="{65B3E3E0-1B5D-424D-B52C-FA3D40DB1207}"/>
                </a:ext>
              </a:extLst>
            </p:cNvPr>
            <p:cNvSpPr/>
            <p:nvPr/>
          </p:nvSpPr>
          <p:spPr bwMode="gray">
            <a:xfrm>
              <a:off x="7294712" y="2947107"/>
              <a:ext cx="2016000" cy="365760"/>
            </a:xfrm>
            <a:prstGeom prst="rect">
              <a:avLst/>
            </a:prstGeom>
            <a:solidFill>
              <a:srgbClr val="0097A9"/>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HR Transformation</a:t>
              </a:r>
            </a:p>
          </p:txBody>
        </p:sp>
        <p:sp>
          <p:nvSpPr>
            <p:cNvPr id="58" name="Rounded Rectangle 10">
              <a:extLst>
                <a:ext uri="{FF2B5EF4-FFF2-40B4-BE49-F238E27FC236}">
                  <a16:creationId xmlns:a16="http://schemas.microsoft.com/office/drawing/2014/main" id="{D5BFE0B2-CB8D-4EB4-BC71-1B516C75A5F6}"/>
                </a:ext>
              </a:extLst>
            </p:cNvPr>
            <p:cNvSpPr/>
            <p:nvPr/>
          </p:nvSpPr>
          <p:spPr bwMode="gray">
            <a:xfrm>
              <a:off x="7294712" y="3404734"/>
              <a:ext cx="2016000" cy="365760"/>
            </a:xfrm>
            <a:prstGeom prst="rect">
              <a:avLst/>
            </a:prstGeom>
            <a:solidFill>
              <a:srgbClr val="0097A9"/>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Organization Transformation</a:t>
              </a:r>
            </a:p>
          </p:txBody>
        </p:sp>
        <p:sp>
          <p:nvSpPr>
            <p:cNvPr id="59" name="Rounded Rectangle 10">
              <a:extLst>
                <a:ext uri="{FF2B5EF4-FFF2-40B4-BE49-F238E27FC236}">
                  <a16:creationId xmlns:a16="http://schemas.microsoft.com/office/drawing/2014/main" id="{FD18857F-82A3-4541-9266-BC2F33AC3363}"/>
                </a:ext>
              </a:extLst>
            </p:cNvPr>
            <p:cNvSpPr/>
            <p:nvPr/>
          </p:nvSpPr>
          <p:spPr bwMode="gray">
            <a:xfrm>
              <a:off x="7294712" y="3849661"/>
              <a:ext cx="2016000" cy="365760"/>
            </a:xfrm>
            <a:prstGeom prst="rect">
              <a:avLst/>
            </a:prstGeom>
            <a:solidFill>
              <a:srgbClr val="0097A9"/>
            </a:solidFill>
            <a:ln w="19050" algn="ctr">
              <a:noFill/>
              <a:prstDash val="sysDash"/>
              <a:miter lim="800000"/>
              <a:headEnd/>
              <a:tailEnd/>
            </a:ln>
          </p:spPr>
          <p:txBody>
            <a:bodyPr wrap="square" lIns="45720" tIns="88900" rIns="4572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Verdana"/>
                  <a:ea typeface="Open Sans" panose="020B0606030504020204" pitchFamily="34" charset="0"/>
                  <a:cs typeface="Open Sans" panose="020B0606030504020204" pitchFamily="34" charset="0"/>
                </a:rPr>
                <a:t>Workforce Transformation</a:t>
              </a:r>
            </a:p>
          </p:txBody>
        </p:sp>
      </p:grpSp>
      <p:sp>
        <p:nvSpPr>
          <p:cNvPr id="61" name="Isosceles Triangle 60"/>
          <p:cNvSpPr/>
          <p:nvPr/>
        </p:nvSpPr>
        <p:spPr bwMode="gray">
          <a:xfrm rot="10800000">
            <a:off x="3550246" y="2384813"/>
            <a:ext cx="212038" cy="200884"/>
          </a:xfrm>
          <a:prstGeom prst="triangle">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62" name="Isosceles Triangle 61"/>
          <p:cNvSpPr/>
          <p:nvPr/>
        </p:nvSpPr>
        <p:spPr bwMode="gray">
          <a:xfrm rot="10800000">
            <a:off x="8189591" y="2354127"/>
            <a:ext cx="212038" cy="200884"/>
          </a:xfrm>
          <a:prstGeom prst="triangle">
            <a:avLst/>
          </a:prstGeom>
          <a:solidFill>
            <a:srgbClr val="FFFFFF"/>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IN" sz="1600" b="1" i="0" u="none" strike="noStrike" kern="1200" cap="none" spc="0" normalizeH="0" baseline="0" noProof="0" dirty="0">
              <a:ln>
                <a:noFill/>
              </a:ln>
              <a:solidFill>
                <a:prstClr val="white"/>
              </a:solidFill>
              <a:effectLst/>
              <a:uLnTx/>
              <a:uFillTx/>
              <a:latin typeface="Verdana"/>
              <a:ea typeface="+mn-ea"/>
              <a:cs typeface="+mn-cs"/>
            </a:endParaRPr>
          </a:p>
        </p:txBody>
      </p:sp>
      <p:sp>
        <p:nvSpPr>
          <p:cNvPr id="42" name="Text Placeholder 2">
            <a:extLst>
              <a:ext uri="{FF2B5EF4-FFF2-40B4-BE49-F238E27FC236}">
                <a16:creationId xmlns:a16="http://schemas.microsoft.com/office/drawing/2014/main" id="{F28CF17A-0C40-4D69-A2ED-8CB662A42C53}"/>
              </a:ext>
            </a:extLst>
          </p:cNvPr>
          <p:cNvSpPr txBox="1">
            <a:spLocks/>
          </p:cNvSpPr>
          <p:nvPr/>
        </p:nvSpPr>
        <p:spPr>
          <a:xfrm>
            <a:off x="519280" y="756940"/>
            <a:ext cx="11226799" cy="28060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800" spc="-75" dirty="0">
                <a:solidFill>
                  <a:srgbClr val="FFFFFF"/>
                </a:solidFill>
                <a:latin typeface="Open Sans"/>
              </a:rPr>
              <a:t>Our Consulting Practice</a:t>
            </a:r>
            <a:endParaRPr lang="en-US" sz="1800" dirty="0"/>
          </a:p>
        </p:txBody>
      </p:sp>
    </p:spTree>
    <p:extLst>
      <p:ext uri="{BB962C8B-B14F-4D97-AF65-F5344CB8AC3E}">
        <p14:creationId xmlns:p14="http://schemas.microsoft.com/office/powerpoint/2010/main" val="2487886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C1DD11D6-2CFB-49BE-878A-27578538622F}"/>
              </a:ext>
            </a:extLst>
          </p:cNvPr>
          <p:cNvSpPr/>
          <p:nvPr/>
        </p:nvSpPr>
        <p:spPr>
          <a:xfrm>
            <a:off x="10307809" y="5619237"/>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US" sz="800" kern="0" dirty="0">
                <a:solidFill>
                  <a:schemeClr val="bg1"/>
                </a:solidFill>
                <a:cs typeface="Arial" panose="020B0604020202020204" pitchFamily="34" charset="0"/>
                <a:sym typeface="Arial" panose="020B0604020202020204" pitchFamily="34" charset="0"/>
              </a:rPr>
              <a:t>Deloitte named “worldwide visionary” in Application Testing Services </a:t>
            </a:r>
            <a:r>
              <a:rPr lang="en-IN" sz="800" dirty="0">
                <a:solidFill>
                  <a:schemeClr val="bg1"/>
                </a:solidFill>
              </a:rPr>
              <a:t>Worldwide Magic Quadrant 2017</a:t>
            </a:r>
            <a:r>
              <a:rPr lang="en-US" sz="800" kern="0" dirty="0">
                <a:solidFill>
                  <a:schemeClr val="bg1"/>
                </a:solidFill>
                <a:cs typeface="Arial" panose="020B0604020202020204" pitchFamily="34" charset="0"/>
                <a:sym typeface="Arial" panose="020B0604020202020204" pitchFamily="34" charset="0"/>
              </a:rPr>
              <a:t> by Gartner</a:t>
            </a:r>
            <a:endParaRPr lang="en-US" sz="800" kern="0" dirty="0">
              <a:solidFill>
                <a:schemeClr val="bg1"/>
              </a:solidFill>
              <a:latin typeface="Verdana"/>
              <a:cs typeface="Arial" panose="020B0604020202020204" pitchFamily="34" charset="0"/>
              <a:sym typeface="Arial" panose="020B0604020202020204" pitchFamily="34" charset="0"/>
            </a:endParaRPr>
          </a:p>
        </p:txBody>
      </p:sp>
      <p:sp>
        <p:nvSpPr>
          <p:cNvPr id="46" name="Rectangle 45">
            <a:extLst>
              <a:ext uri="{FF2B5EF4-FFF2-40B4-BE49-F238E27FC236}">
                <a16:creationId xmlns:a16="http://schemas.microsoft.com/office/drawing/2014/main" id="{D15DBD59-B9EC-4233-B0E1-4AF0A627C0D4}"/>
              </a:ext>
            </a:extLst>
          </p:cNvPr>
          <p:cNvSpPr/>
          <p:nvPr/>
        </p:nvSpPr>
        <p:spPr>
          <a:xfrm>
            <a:off x="2724065" y="5619243"/>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GB" sz="800" kern="0" dirty="0">
                <a:solidFill>
                  <a:prstClr val="black"/>
                </a:solidFill>
                <a:cs typeface="Arial" panose="020B0604020202020204" pitchFamily="34" charset="0"/>
                <a:sym typeface="Arial" panose="020B0604020202020204" pitchFamily="34" charset="0"/>
              </a:rPr>
              <a:t>Deloitte named as “Undisputed Leader” for Robotic Process Automation Services in Forrester’s Q4 Wave 2019</a:t>
            </a:r>
            <a:endParaRPr lang="en-US" sz="800" kern="0" dirty="0">
              <a:solidFill>
                <a:prstClr val="black"/>
              </a:solidFill>
              <a:latin typeface="Verdana"/>
              <a:cs typeface="Arial" panose="020B0604020202020204" pitchFamily="34" charset="0"/>
              <a:sym typeface="Arial" panose="020B0604020202020204" pitchFamily="34" charset="0"/>
            </a:endParaRPr>
          </a:p>
        </p:txBody>
      </p:sp>
      <p:sp>
        <p:nvSpPr>
          <p:cNvPr id="47" name="Rectangle 46">
            <a:extLst>
              <a:ext uri="{FF2B5EF4-FFF2-40B4-BE49-F238E27FC236}">
                <a16:creationId xmlns:a16="http://schemas.microsoft.com/office/drawing/2014/main" id="{AA1DC19A-EF39-401D-AC01-BB7BD219664B}"/>
              </a:ext>
            </a:extLst>
          </p:cNvPr>
          <p:cNvSpPr/>
          <p:nvPr/>
        </p:nvSpPr>
        <p:spPr>
          <a:xfrm>
            <a:off x="6499742" y="5619242"/>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US" sz="800" kern="0" dirty="0">
                <a:solidFill>
                  <a:prstClr val="black"/>
                </a:solidFill>
                <a:cs typeface="Arial" panose="020B0604020202020204" pitchFamily="34" charset="0"/>
                <a:sym typeface="Arial" panose="020B0604020202020204" pitchFamily="34" charset="0"/>
              </a:rPr>
              <a:t>Deloitte named as “Global Leader” in Enterprise Insights Services Wave 2018 by Forrester</a:t>
            </a:r>
          </a:p>
        </p:txBody>
      </p:sp>
      <p:sp>
        <p:nvSpPr>
          <p:cNvPr id="48" name="Rectangle 47">
            <a:extLst>
              <a:ext uri="{FF2B5EF4-FFF2-40B4-BE49-F238E27FC236}">
                <a16:creationId xmlns:a16="http://schemas.microsoft.com/office/drawing/2014/main" id="{3E627C19-1ECC-4157-831D-C2E46F20DD15}"/>
              </a:ext>
            </a:extLst>
          </p:cNvPr>
          <p:cNvSpPr/>
          <p:nvPr/>
        </p:nvSpPr>
        <p:spPr>
          <a:xfrm>
            <a:off x="4624201" y="5619242"/>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US" sz="800" kern="0" dirty="0">
                <a:solidFill>
                  <a:prstClr val="black"/>
                </a:solidFill>
                <a:cs typeface="Arial" panose="020B0604020202020204" pitchFamily="34" charset="0"/>
                <a:sym typeface="Arial" panose="020B0604020202020204" pitchFamily="34" charset="0"/>
              </a:rPr>
              <a:t>Deloitte named “Worldwide Leader” for Artificial Intelligence Services 2019</a:t>
            </a:r>
            <a:r>
              <a:rPr lang="en-US" sz="800" kern="0" dirty="0">
                <a:solidFill>
                  <a:prstClr val="black"/>
                </a:solidFill>
                <a:latin typeface="Verdana"/>
                <a:cs typeface="Arial" panose="020B0604020202020204" pitchFamily="34" charset="0"/>
                <a:sym typeface="Arial" panose="020B0604020202020204" pitchFamily="34" charset="0"/>
              </a:rPr>
              <a:t> by IDC</a:t>
            </a:r>
          </a:p>
        </p:txBody>
      </p:sp>
      <p:sp>
        <p:nvSpPr>
          <p:cNvPr id="50" name="Rectangle 49">
            <a:extLst>
              <a:ext uri="{FF2B5EF4-FFF2-40B4-BE49-F238E27FC236}">
                <a16:creationId xmlns:a16="http://schemas.microsoft.com/office/drawing/2014/main" id="{5CC19332-4FA7-4E76-8229-851DA47AEECE}"/>
              </a:ext>
            </a:extLst>
          </p:cNvPr>
          <p:cNvSpPr/>
          <p:nvPr/>
        </p:nvSpPr>
        <p:spPr>
          <a:xfrm>
            <a:off x="824278" y="5619241"/>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US" sz="800" kern="0" dirty="0">
                <a:solidFill>
                  <a:prstClr val="black"/>
                </a:solidFill>
                <a:cs typeface="Arial" panose="020B0604020202020204" pitchFamily="34" charset="0"/>
                <a:sym typeface="Arial" panose="020B0604020202020204" pitchFamily="34" charset="0"/>
              </a:rPr>
              <a:t>Deloitte ranked as “Undisputed Leader” for Data and Analytics Services in Gartner’s Magic Quadrant 2019</a:t>
            </a:r>
            <a:endParaRPr lang="en-US" sz="800" kern="0" dirty="0">
              <a:solidFill>
                <a:prstClr val="black"/>
              </a:solidFill>
              <a:latin typeface="Verdana"/>
              <a:cs typeface="Arial" panose="020B0604020202020204" pitchFamily="34" charset="0"/>
              <a:sym typeface="Arial" panose="020B0604020202020204" pitchFamily="34" charset="0"/>
            </a:endParaRPr>
          </a:p>
        </p:txBody>
      </p:sp>
      <p:sp>
        <p:nvSpPr>
          <p:cNvPr id="60" name="Rectangle 59">
            <a:extLst>
              <a:ext uri="{FF2B5EF4-FFF2-40B4-BE49-F238E27FC236}">
                <a16:creationId xmlns:a16="http://schemas.microsoft.com/office/drawing/2014/main" id="{B626A9D3-1560-40EB-853B-58D8DD1D6600}"/>
              </a:ext>
            </a:extLst>
          </p:cNvPr>
          <p:cNvSpPr/>
          <p:nvPr/>
        </p:nvSpPr>
        <p:spPr bwMode="gray">
          <a:xfrm>
            <a:off x="393085" y="5328250"/>
            <a:ext cx="2817410" cy="166043"/>
          </a:xfrm>
          <a:prstGeom prst="rect">
            <a:avLst/>
          </a:prstGeom>
          <a:noFill/>
          <a:ln w="19050" algn="ctr">
            <a:noFill/>
            <a:miter lim="800000"/>
            <a:headEnd/>
            <a:tailEnd/>
          </a:ln>
        </p:spPr>
        <p:txBody>
          <a:bodyPr wrap="square" lIns="66670" tIns="66670" rIns="66670" bIns="66670" rtlCol="0" anchor="ctr"/>
          <a:lstStyle/>
          <a:p>
            <a:pPr defTabSz="621849">
              <a:defRPr/>
            </a:pPr>
            <a:r>
              <a:rPr lang="en-US" sz="1050" b="1" dirty="0">
                <a:ea typeface="Verdana" panose="020B0604030504040204" pitchFamily="34" charset="0"/>
                <a:cs typeface="Verdana" panose="020B0604030504040204" pitchFamily="34" charset="0"/>
              </a:rPr>
              <a:t>Awards and Recognitions</a:t>
            </a:r>
          </a:p>
        </p:txBody>
      </p:sp>
      <p:sp>
        <p:nvSpPr>
          <p:cNvPr id="63" name="Text Placeholder 2">
            <a:extLst>
              <a:ext uri="{FF2B5EF4-FFF2-40B4-BE49-F238E27FC236}">
                <a16:creationId xmlns:a16="http://schemas.microsoft.com/office/drawing/2014/main" id="{92075579-EE25-4F94-8B83-11E9B0A62A37}"/>
              </a:ext>
            </a:extLst>
          </p:cNvPr>
          <p:cNvSpPr txBox="1">
            <a:spLocks/>
          </p:cNvSpPr>
          <p:nvPr/>
        </p:nvSpPr>
        <p:spPr>
          <a:xfrm>
            <a:off x="528726" y="772399"/>
            <a:ext cx="11226799" cy="28060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 typeface="Arial" panose="020B0604020202020204" pitchFamily="34" charset="0"/>
              <a:buNone/>
              <a:defRPr sz="1100" b="0" kern="1200">
                <a:solidFill>
                  <a:schemeClr val="tx1"/>
                </a:solidFill>
                <a:latin typeface="+mn-lt"/>
                <a:ea typeface="+mn-ea"/>
                <a:cs typeface="+mn-cs"/>
              </a:defRPr>
            </a:lvl1pPr>
            <a:lvl2pPr marL="0" indent="0" algn="l" defTabSz="914400" rtl="0" eaLnBrk="1" latinLnBrk="0" hangingPunct="1">
              <a:spcBef>
                <a:spcPts val="0"/>
              </a:spcBef>
              <a:spcAft>
                <a:spcPts val="1000"/>
              </a:spcAft>
              <a:buClrTx/>
              <a:buSzPct val="100000"/>
              <a:buFont typeface="Arial"/>
              <a:buNone/>
              <a:defRPr lang="en-US" sz="1100" b="1" kern="1200" dirty="0" smtClean="0">
                <a:solidFill>
                  <a:schemeClr val="tx1"/>
                </a:solidFill>
                <a:latin typeface="+mn-lt"/>
                <a:ea typeface="+mn-ea"/>
                <a:cs typeface="+mn-cs"/>
              </a:defRPr>
            </a:lvl2pPr>
            <a:lvl3pPr marL="176400" indent="-176400" algn="l" defTabSz="914400" rtl="0" eaLnBrk="1" latinLnBrk="0" hangingPunct="1">
              <a:spcBef>
                <a:spcPts val="0"/>
              </a:spcBef>
              <a:spcAft>
                <a:spcPts val="1000"/>
              </a:spcAft>
              <a:buClrTx/>
              <a:buSzPct val="100000"/>
              <a:buFont typeface="Arial" panose="020B0604020202020204" pitchFamily="34" charset="0"/>
              <a:buChar char="•"/>
              <a:defRPr lang="en-US" sz="1100" kern="1200" dirty="0" smtClean="0">
                <a:solidFill>
                  <a:schemeClr val="tx1"/>
                </a:solidFill>
                <a:latin typeface="+mn-lt"/>
                <a:ea typeface="+mn-ea"/>
                <a:cs typeface="+mn-cs"/>
              </a:defRPr>
            </a:lvl3pPr>
            <a:lvl4pPr marL="356400" indent="-176400" algn="l" defTabSz="914400" rtl="0" eaLnBrk="1" latinLnBrk="0" hangingPunct="1">
              <a:spcBef>
                <a:spcPts val="0"/>
              </a:spcBef>
              <a:spcAft>
                <a:spcPts val="1000"/>
              </a:spcAft>
              <a:buClrTx/>
              <a:buSzPct val="100000"/>
              <a:buFont typeface="Verdana" panose="020B0604030504040204" pitchFamily="34" charset="0"/>
              <a:buChar char="−"/>
              <a:defRPr lang="en-US" sz="1100" kern="1200" baseline="0" dirty="0" smtClean="0">
                <a:solidFill>
                  <a:schemeClr val="tx1"/>
                </a:solidFill>
                <a:latin typeface="+mn-lt"/>
                <a:ea typeface="+mn-ea"/>
                <a:cs typeface="+mn-cs"/>
              </a:defRPr>
            </a:lvl4pPr>
            <a:lvl5pPr marL="532800" indent="-176400" algn="l" defTabSz="798513" rtl="0" eaLnBrk="1" latinLnBrk="0" hangingPunct="1">
              <a:spcBef>
                <a:spcPts val="0"/>
              </a:spcBef>
              <a:spcAft>
                <a:spcPts val="1000"/>
              </a:spcAft>
              <a:buClrTx/>
              <a:buSzPct val="100000"/>
              <a:buFont typeface="Verdana" panose="020B0604030504040204" pitchFamily="34" charset="0"/>
              <a:buChar char="−"/>
              <a:tabLst/>
              <a:defRPr lang="en-US" sz="11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a:t>Deloitte is consistently recognized as a global leader in Business Transformation, Data Analytics and HR Technology Advisory Services by ALM Intelligence- Kennedy, Forrester and Gartner</a:t>
            </a:r>
            <a:endParaRPr lang="en-US" sz="1400" dirty="0"/>
          </a:p>
        </p:txBody>
      </p:sp>
      <p:sp>
        <p:nvSpPr>
          <p:cNvPr id="64" name="Title 2">
            <a:extLst>
              <a:ext uri="{FF2B5EF4-FFF2-40B4-BE49-F238E27FC236}">
                <a16:creationId xmlns:a16="http://schemas.microsoft.com/office/drawing/2014/main" id="{D42BF614-782A-496E-A900-B053714C389E}"/>
              </a:ext>
            </a:extLst>
          </p:cNvPr>
          <p:cNvSpPr txBox="1">
            <a:spLocks/>
          </p:cNvSpPr>
          <p:nvPr/>
        </p:nvSpPr>
        <p:spPr>
          <a:xfrm>
            <a:off x="393085" y="354193"/>
            <a:ext cx="11226800" cy="334102"/>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b="1" dirty="0"/>
              <a:t>Deloitte is the #1 Consulting Service Provider in the World</a:t>
            </a:r>
          </a:p>
        </p:txBody>
      </p:sp>
      <p:sp>
        <p:nvSpPr>
          <p:cNvPr id="65" name="Rectangle 64">
            <a:extLst>
              <a:ext uri="{FF2B5EF4-FFF2-40B4-BE49-F238E27FC236}">
                <a16:creationId xmlns:a16="http://schemas.microsoft.com/office/drawing/2014/main" id="{E7D4A0AA-92E3-4739-B4CA-48810476F49C}"/>
              </a:ext>
            </a:extLst>
          </p:cNvPr>
          <p:cNvSpPr/>
          <p:nvPr/>
        </p:nvSpPr>
        <p:spPr>
          <a:xfrm>
            <a:off x="8390783" y="5627258"/>
            <a:ext cx="1508760" cy="731520"/>
          </a:xfrm>
          <a:prstGeom prst="rect">
            <a:avLst/>
          </a:prstGeom>
          <a:solidFill>
            <a:schemeClr val="accent1"/>
          </a:solidFill>
          <a:ln w="25400" cap="flat" cmpd="sng" algn="ctr">
            <a:noFill/>
            <a:prstDash val="solid"/>
          </a:ln>
          <a:effectLst/>
        </p:spPr>
        <p:txBody>
          <a:bodyPr rtlCol="0" anchor="ctr"/>
          <a:lstStyle/>
          <a:p>
            <a:pPr defTabSz="914349">
              <a:defRPr/>
            </a:pPr>
            <a:r>
              <a:rPr lang="en-US" sz="800" dirty="0">
                <a:solidFill>
                  <a:schemeClr val="bg1"/>
                </a:solidFill>
              </a:rPr>
              <a:t>Deloitte named  “worldwide leader” in Business Analytics Consulting and Systems Integration Services 2018 by IDC</a:t>
            </a:r>
            <a:endParaRPr lang="en-US" sz="100" kern="0" dirty="0">
              <a:solidFill>
                <a:schemeClr val="bg1"/>
              </a:solidFill>
              <a:latin typeface="Verdana"/>
              <a:cs typeface="Arial" panose="020B0604020202020204" pitchFamily="34" charset="0"/>
              <a:sym typeface="Arial" panose="020B0604020202020204" pitchFamily="34" charset="0"/>
            </a:endParaRPr>
          </a:p>
        </p:txBody>
      </p:sp>
      <p:sp>
        <p:nvSpPr>
          <p:cNvPr id="66" name="Rectangle 65">
            <a:extLst>
              <a:ext uri="{FF2B5EF4-FFF2-40B4-BE49-F238E27FC236}">
                <a16:creationId xmlns:a16="http://schemas.microsoft.com/office/drawing/2014/main" id="{A13CC64D-32E2-426F-A7CD-B69F3BBE47C9}"/>
              </a:ext>
            </a:extLst>
          </p:cNvPr>
          <p:cNvSpPr/>
          <p:nvPr/>
        </p:nvSpPr>
        <p:spPr>
          <a:xfrm>
            <a:off x="2169615" y="4875364"/>
            <a:ext cx="3704803" cy="546303"/>
          </a:xfrm>
          <a:prstGeom prst="rect">
            <a:avLst/>
          </a:prstGeom>
        </p:spPr>
        <p:txBody>
          <a:bodyPr wrap="square">
            <a:spAutoFit/>
          </a:bodyPr>
          <a:lstStyle/>
          <a:p>
            <a:pPr algn="ctr">
              <a:spcAft>
                <a:spcPts val="300"/>
              </a:spcAft>
              <a:defRPr/>
            </a:pPr>
            <a:r>
              <a:rPr lang="en-US" sz="900" b="1" i="1" dirty="0"/>
              <a:t>Deloitte named the </a:t>
            </a:r>
            <a:r>
              <a:rPr lang="en-US" sz="900" b="1" i="1" dirty="0">
                <a:solidFill>
                  <a:schemeClr val="accent1"/>
                </a:solidFill>
              </a:rPr>
              <a:t>undisputed worldwide leader</a:t>
            </a:r>
            <a:r>
              <a:rPr lang="en-US" sz="900" b="1" i="1" dirty="0"/>
              <a:t> in Analytics and Implementation Services</a:t>
            </a:r>
          </a:p>
          <a:p>
            <a:pPr algn="ctr">
              <a:spcAft>
                <a:spcPts val="300"/>
              </a:spcAft>
              <a:defRPr/>
            </a:pPr>
            <a:r>
              <a:rPr lang="en-US" sz="900" b="1" i="1" dirty="0">
                <a:solidFill>
                  <a:schemeClr val="accent1"/>
                </a:solidFill>
              </a:rPr>
              <a:t>	             - Gartner 2021</a:t>
            </a:r>
          </a:p>
        </p:txBody>
      </p:sp>
      <p:grpSp>
        <p:nvGrpSpPr>
          <p:cNvPr id="67" name="Group 66">
            <a:extLst>
              <a:ext uri="{FF2B5EF4-FFF2-40B4-BE49-F238E27FC236}">
                <a16:creationId xmlns:a16="http://schemas.microsoft.com/office/drawing/2014/main" id="{3BFC4BCA-8E32-4991-827E-6CBF537FCC1C}"/>
              </a:ext>
            </a:extLst>
          </p:cNvPr>
          <p:cNvGrpSpPr/>
          <p:nvPr/>
        </p:nvGrpSpPr>
        <p:grpSpPr>
          <a:xfrm>
            <a:off x="7430378" y="1320824"/>
            <a:ext cx="3882324" cy="4022859"/>
            <a:chOff x="6262608" y="1355481"/>
            <a:chExt cx="4690777" cy="4496772"/>
          </a:xfrm>
        </p:grpSpPr>
        <p:sp>
          <p:nvSpPr>
            <p:cNvPr id="68" name="Rectangle 67">
              <a:extLst>
                <a:ext uri="{FF2B5EF4-FFF2-40B4-BE49-F238E27FC236}">
                  <a16:creationId xmlns:a16="http://schemas.microsoft.com/office/drawing/2014/main" id="{9AD6F4FD-C7F8-483B-AC50-85CAE541C3D8}"/>
                </a:ext>
              </a:extLst>
            </p:cNvPr>
            <p:cNvSpPr/>
            <p:nvPr/>
          </p:nvSpPr>
          <p:spPr>
            <a:xfrm>
              <a:off x="6262608" y="5259783"/>
              <a:ext cx="4690777" cy="592470"/>
            </a:xfrm>
            <a:prstGeom prst="rect">
              <a:avLst/>
            </a:prstGeom>
          </p:spPr>
          <p:txBody>
            <a:bodyPr wrap="square">
              <a:spAutoFit/>
            </a:bodyPr>
            <a:lstStyle/>
            <a:p>
              <a:pPr algn="ctr">
                <a:spcAft>
                  <a:spcPts val="300"/>
                </a:spcAft>
                <a:defRPr/>
              </a:pPr>
              <a:r>
                <a:rPr lang="en-US" sz="900" b="1" i="1" dirty="0"/>
                <a:t>Deloitte is positioned in the leaders quadrant </a:t>
              </a:r>
            </a:p>
            <a:p>
              <a:pPr algn="ctr">
                <a:spcAft>
                  <a:spcPts val="300"/>
                </a:spcAft>
                <a:defRPr/>
              </a:pPr>
              <a:r>
                <a:rPr lang="en-US" sz="900" b="1" i="1" dirty="0"/>
                <a:t>and </a:t>
              </a:r>
              <a:r>
                <a:rPr lang="en-US" sz="900" b="1" i="1" dirty="0">
                  <a:solidFill>
                    <a:srgbClr val="81BC00"/>
                  </a:solidFill>
                </a:rPr>
                <a:t>rated #1 for market presence. </a:t>
              </a:r>
              <a:r>
                <a:rPr lang="en-US" sz="900" b="1" i="1" dirty="0"/>
                <a:t>Also,</a:t>
              </a:r>
              <a:r>
                <a:rPr lang="en-US" sz="900" i="1" dirty="0"/>
                <a:t> </a:t>
              </a:r>
              <a:r>
                <a:rPr lang="en-US" sz="900" b="1" i="1" dirty="0"/>
                <a:t>clients appreciated Data services provided by Deloitte</a:t>
              </a:r>
              <a:endParaRPr lang="en-US" sz="900" b="1" i="1" dirty="0">
                <a:solidFill>
                  <a:srgbClr val="81BC00"/>
                </a:solidFill>
              </a:endParaRPr>
            </a:p>
          </p:txBody>
        </p:sp>
        <p:sp>
          <p:nvSpPr>
            <p:cNvPr id="69" name="Text Placeholder 4">
              <a:extLst>
                <a:ext uri="{FF2B5EF4-FFF2-40B4-BE49-F238E27FC236}">
                  <a16:creationId xmlns:a16="http://schemas.microsoft.com/office/drawing/2014/main" id="{467539AC-3A49-48AC-8CA0-46262F83A0CE}"/>
                </a:ext>
              </a:extLst>
            </p:cNvPr>
            <p:cNvSpPr txBox="1">
              <a:spLocks/>
            </p:cNvSpPr>
            <p:nvPr/>
          </p:nvSpPr>
          <p:spPr bwMode="gray">
            <a:xfrm>
              <a:off x="7730140" y="1355481"/>
              <a:ext cx="1752873" cy="212092"/>
            </a:xfrm>
            <a:prstGeom prst="rect">
              <a:avLst/>
            </a:prstGeom>
          </p:spPr>
          <p:txBody>
            <a:bodyPr lIns="0" tIns="0" rIns="0" bIns="0"/>
            <a:lstStyle>
              <a:lvl1pPr marR="0" indent="0" algn="l" defTabSz="914400" rtl="0" eaLnBrk="1" fontAlgn="base" latinLnBrk="0" hangingPunct="1">
                <a:lnSpc>
                  <a:spcPct val="100000"/>
                </a:lnSpc>
                <a:spcBef>
                  <a:spcPts val="2300"/>
                </a:spcBef>
                <a:spcAft>
                  <a:spcPct val="0"/>
                </a:spcAft>
                <a:buFont typeface="Arial" pitchFamily="34" charset="0"/>
                <a:tabLst/>
                <a:defRPr kumimoji="0" lang="en-US" sz="2400" b="0" i="0" u="none" strike="noStrike" kern="1200" cap="none" normalizeH="0" baseline="0" dirty="0" smtClean="0">
                  <a:ln>
                    <a:noFill/>
                  </a:ln>
                  <a:solidFill>
                    <a:schemeClr val="tx2"/>
                  </a:solidFill>
                  <a:effectLst/>
                  <a:latin typeface="+mn-lt"/>
                  <a:ea typeface="+mn-ea"/>
                  <a:cs typeface="Arial" pitchFamily="34" charset="0"/>
                </a:defRPr>
              </a:lvl1pPr>
              <a:lvl2pPr marL="228600" marR="0" indent="-228600" algn="l" defTabSz="914400" rtl="0" eaLnBrk="1" fontAlgn="base" latinLnBrk="0" hangingPunct="1">
                <a:lnSpc>
                  <a:spcPct val="100000"/>
                </a:lnSpc>
                <a:spcBef>
                  <a:spcPts val="600"/>
                </a:spcBef>
                <a:spcAft>
                  <a:spcPct val="0"/>
                </a:spcAft>
                <a:buFont typeface="Arial" pitchFamily="34" charset="0"/>
                <a:buChar char="•"/>
                <a:tabLst/>
                <a:defRPr kumimoji="0" lang="en-US" sz="2400" b="0" i="0" u="none" strike="noStrike" kern="1200" cap="none" normalizeH="0" baseline="0" dirty="0" smtClean="0">
                  <a:ln>
                    <a:noFill/>
                  </a:ln>
                  <a:solidFill>
                    <a:schemeClr val="tx2"/>
                  </a:solidFill>
                  <a:effectLst/>
                  <a:latin typeface="+mn-lt"/>
                  <a:ea typeface="+mn-ea"/>
                  <a:cs typeface="Arial" pitchFamily="34" charset="0"/>
                </a:defRPr>
              </a:lvl2pPr>
              <a:lvl3pPr marL="455613" indent="-231775" algn="l" rtl="0" eaLnBrk="1" fontAlgn="base" hangingPunct="1">
                <a:lnSpc>
                  <a:spcPct val="100000"/>
                </a:lnSpc>
                <a:spcBef>
                  <a:spcPts val="500"/>
                </a:spcBef>
                <a:spcAft>
                  <a:spcPct val="0"/>
                </a:spcAft>
                <a:buFont typeface="Arial" pitchFamily="34" charset="0"/>
                <a:buChar char="–"/>
                <a:defRPr lang="en-US" sz="2000" kern="1200" dirty="0" smtClean="0">
                  <a:solidFill>
                    <a:schemeClr val="tx2"/>
                  </a:solidFill>
                  <a:latin typeface="+mn-lt"/>
                  <a:ea typeface="+mn-ea"/>
                  <a:cs typeface="+mn-cs"/>
                </a:defRPr>
              </a:lvl3pPr>
              <a:lvl4pPr marL="685800" marR="0" indent="-228600" algn="l" defTabSz="914400" rtl="0" eaLnBrk="1" fontAlgn="base" latinLnBrk="0" hangingPunct="1">
                <a:lnSpc>
                  <a:spcPct val="100000"/>
                </a:lnSpc>
                <a:spcBef>
                  <a:spcPts val="500"/>
                </a:spcBef>
                <a:spcAft>
                  <a:spcPct val="0"/>
                </a:spcAft>
                <a:buFont typeface="Arial" pitchFamily="34" charset="0"/>
                <a:buChar char="•"/>
                <a:tabLst/>
                <a:defRPr kumimoji="0" lang="en-US" sz="2000" b="0" i="0" u="none" strike="noStrike" kern="1200" cap="none" normalizeH="0" baseline="0" dirty="0" smtClean="0">
                  <a:ln>
                    <a:noFill/>
                  </a:ln>
                  <a:solidFill>
                    <a:schemeClr val="tx2"/>
                  </a:solidFill>
                  <a:effectLst/>
                  <a:latin typeface="+mn-lt"/>
                  <a:ea typeface="+mn-ea"/>
                  <a:cs typeface="Arial" pitchFamily="34" charset="0"/>
                </a:defRPr>
              </a:lvl4pPr>
              <a:lvl5pPr marL="914400" marR="0" indent="-228600" algn="l" defTabSz="914400" rtl="0" eaLnBrk="1" fontAlgn="base" latinLnBrk="0" hangingPunct="1">
                <a:lnSpc>
                  <a:spcPct val="100000"/>
                </a:lnSpc>
                <a:spcBef>
                  <a:spcPts val="500"/>
                </a:spcBef>
                <a:spcAft>
                  <a:spcPct val="0"/>
                </a:spcAft>
                <a:buFont typeface="Arial" pitchFamily="34" charset="0"/>
                <a:buChar char="–"/>
                <a:tabLst/>
                <a:defRPr kumimoji="0" lang="en-US" sz="2000" b="0" i="0" u="none" strike="noStrike" kern="1200" cap="none" normalizeH="0" baseline="0" dirty="0" smtClean="0">
                  <a:ln>
                    <a:noFill/>
                  </a:ln>
                  <a:solidFill>
                    <a:schemeClr val="tx2"/>
                  </a:solidFill>
                  <a:effectLst/>
                  <a:latin typeface="+mn-lt"/>
                  <a:ea typeface="+mn-ea"/>
                  <a:cs typeface="Arial" pitchFamily="34" charset="0"/>
                </a:defRPr>
              </a:lvl5pPr>
              <a:lvl6pPr marL="666750" marR="0" indent="-166688" algn="l" defTabSz="914400" rtl="0" eaLnBrk="1" fontAlgn="base" latinLnBrk="0" hangingPunct="1">
                <a:lnSpc>
                  <a:spcPct val="100000"/>
                </a:lnSpc>
                <a:spcBef>
                  <a:spcPts val="400"/>
                </a:spcBef>
                <a:spcAft>
                  <a:spcPct val="0"/>
                </a:spcAft>
                <a:buFont typeface="Arial" pitchFamily="34" charset="0"/>
                <a:buChar char="–"/>
                <a:tabLst/>
                <a:defRPr kumimoji="0" lang="en-US" sz="1000" b="0" i="0" u="none" strike="noStrike" kern="1200" cap="none" normalizeH="0" baseline="0" dirty="0" smtClean="0">
                  <a:ln>
                    <a:noFill/>
                  </a:ln>
                  <a:solidFill>
                    <a:schemeClr val="tx2"/>
                  </a:solidFill>
                  <a:effectLst/>
                  <a:latin typeface="Arial" pitchFamily="34" charset="0"/>
                  <a:ea typeface="+mn-ea"/>
                  <a:cs typeface="Arial" pitchFamily="34" charset="0"/>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a:lstStyle>
            <a:p>
              <a:pPr algn="ctr" defTabSz="1219170">
                <a:spcBef>
                  <a:spcPts val="0"/>
                </a:spcBef>
                <a:spcAft>
                  <a:spcPts val="300"/>
                </a:spcAft>
                <a:defRPr/>
              </a:pPr>
              <a:r>
                <a:rPr lang="en-US" sz="1050" b="1" dirty="0">
                  <a:solidFill>
                    <a:schemeClr val="tx1"/>
                  </a:solidFill>
                  <a:latin typeface="+mj-lt"/>
                </a:rPr>
                <a:t>Forrester</a:t>
              </a:r>
            </a:p>
          </p:txBody>
        </p:sp>
      </p:grpSp>
      <p:grpSp>
        <p:nvGrpSpPr>
          <p:cNvPr id="70" name="Group 69">
            <a:extLst>
              <a:ext uri="{FF2B5EF4-FFF2-40B4-BE49-F238E27FC236}">
                <a16:creationId xmlns:a16="http://schemas.microsoft.com/office/drawing/2014/main" id="{B7E3E030-84D2-41CF-AEE9-EFC9C80DFA75}"/>
              </a:ext>
            </a:extLst>
          </p:cNvPr>
          <p:cNvGrpSpPr/>
          <p:nvPr/>
        </p:nvGrpSpPr>
        <p:grpSpPr>
          <a:xfrm>
            <a:off x="2333038" y="1258575"/>
            <a:ext cx="3234112" cy="3491839"/>
            <a:chOff x="2002095" y="1323958"/>
            <a:chExt cx="3872323" cy="4106330"/>
          </a:xfrm>
        </p:grpSpPr>
        <p:sp>
          <p:nvSpPr>
            <p:cNvPr id="71" name="Text Placeholder 4">
              <a:extLst>
                <a:ext uri="{FF2B5EF4-FFF2-40B4-BE49-F238E27FC236}">
                  <a16:creationId xmlns:a16="http://schemas.microsoft.com/office/drawing/2014/main" id="{2C9FF4B7-CE2F-47B8-AC7C-A147964FBF8C}"/>
                </a:ext>
              </a:extLst>
            </p:cNvPr>
            <p:cNvSpPr txBox="1">
              <a:spLocks/>
            </p:cNvSpPr>
            <p:nvPr/>
          </p:nvSpPr>
          <p:spPr bwMode="gray">
            <a:xfrm>
              <a:off x="3244571" y="1323958"/>
              <a:ext cx="1106582" cy="207507"/>
            </a:xfrm>
            <a:prstGeom prst="rect">
              <a:avLst/>
            </a:prstGeom>
          </p:spPr>
          <p:txBody>
            <a:bodyPr lIns="0" tIns="0" rIns="0" bIns="0"/>
            <a:lstStyle>
              <a:lvl1pPr marR="0" indent="0" algn="l" defTabSz="914400" rtl="0" eaLnBrk="1" fontAlgn="base" latinLnBrk="0" hangingPunct="1">
                <a:lnSpc>
                  <a:spcPct val="100000"/>
                </a:lnSpc>
                <a:spcBef>
                  <a:spcPts val="2300"/>
                </a:spcBef>
                <a:spcAft>
                  <a:spcPct val="0"/>
                </a:spcAft>
                <a:buFont typeface="Arial" pitchFamily="34" charset="0"/>
                <a:tabLst/>
                <a:defRPr kumimoji="0" lang="en-US" sz="2400" b="0" i="0" u="none" strike="noStrike" kern="1200" cap="none" normalizeH="0" baseline="0" dirty="0" smtClean="0">
                  <a:ln>
                    <a:noFill/>
                  </a:ln>
                  <a:solidFill>
                    <a:schemeClr val="tx2"/>
                  </a:solidFill>
                  <a:effectLst/>
                  <a:latin typeface="+mn-lt"/>
                  <a:ea typeface="+mn-ea"/>
                  <a:cs typeface="Arial" pitchFamily="34" charset="0"/>
                </a:defRPr>
              </a:lvl1pPr>
              <a:lvl2pPr marL="228600" marR="0" indent="-228600" algn="l" defTabSz="914400" rtl="0" eaLnBrk="1" fontAlgn="base" latinLnBrk="0" hangingPunct="1">
                <a:lnSpc>
                  <a:spcPct val="100000"/>
                </a:lnSpc>
                <a:spcBef>
                  <a:spcPts val="600"/>
                </a:spcBef>
                <a:spcAft>
                  <a:spcPct val="0"/>
                </a:spcAft>
                <a:buFont typeface="Arial" pitchFamily="34" charset="0"/>
                <a:buChar char="•"/>
                <a:tabLst/>
                <a:defRPr kumimoji="0" lang="en-US" sz="2400" b="0" i="0" u="none" strike="noStrike" kern="1200" cap="none" normalizeH="0" baseline="0" dirty="0" smtClean="0">
                  <a:ln>
                    <a:noFill/>
                  </a:ln>
                  <a:solidFill>
                    <a:schemeClr val="tx2"/>
                  </a:solidFill>
                  <a:effectLst/>
                  <a:latin typeface="+mn-lt"/>
                  <a:ea typeface="+mn-ea"/>
                  <a:cs typeface="Arial" pitchFamily="34" charset="0"/>
                </a:defRPr>
              </a:lvl2pPr>
              <a:lvl3pPr marL="455613" indent="-231775" algn="l" rtl="0" eaLnBrk="1" fontAlgn="base" hangingPunct="1">
                <a:lnSpc>
                  <a:spcPct val="100000"/>
                </a:lnSpc>
                <a:spcBef>
                  <a:spcPts val="500"/>
                </a:spcBef>
                <a:spcAft>
                  <a:spcPct val="0"/>
                </a:spcAft>
                <a:buFont typeface="Arial" pitchFamily="34" charset="0"/>
                <a:buChar char="–"/>
                <a:defRPr lang="en-US" sz="2000" kern="1200" dirty="0" smtClean="0">
                  <a:solidFill>
                    <a:schemeClr val="tx2"/>
                  </a:solidFill>
                  <a:latin typeface="+mn-lt"/>
                  <a:ea typeface="+mn-ea"/>
                  <a:cs typeface="+mn-cs"/>
                </a:defRPr>
              </a:lvl3pPr>
              <a:lvl4pPr marL="685800" marR="0" indent="-228600" algn="l" defTabSz="914400" rtl="0" eaLnBrk="1" fontAlgn="base" latinLnBrk="0" hangingPunct="1">
                <a:lnSpc>
                  <a:spcPct val="100000"/>
                </a:lnSpc>
                <a:spcBef>
                  <a:spcPts val="500"/>
                </a:spcBef>
                <a:spcAft>
                  <a:spcPct val="0"/>
                </a:spcAft>
                <a:buFont typeface="Arial" pitchFamily="34" charset="0"/>
                <a:buChar char="•"/>
                <a:tabLst/>
                <a:defRPr kumimoji="0" lang="en-US" sz="2000" b="0" i="0" u="none" strike="noStrike" kern="1200" cap="none" normalizeH="0" baseline="0" dirty="0" smtClean="0">
                  <a:ln>
                    <a:noFill/>
                  </a:ln>
                  <a:solidFill>
                    <a:schemeClr val="tx2"/>
                  </a:solidFill>
                  <a:effectLst/>
                  <a:latin typeface="+mn-lt"/>
                  <a:ea typeface="+mn-ea"/>
                  <a:cs typeface="Arial" pitchFamily="34" charset="0"/>
                </a:defRPr>
              </a:lvl4pPr>
              <a:lvl5pPr marL="914400" marR="0" indent="-228600" algn="l" defTabSz="914400" rtl="0" eaLnBrk="1" fontAlgn="base" latinLnBrk="0" hangingPunct="1">
                <a:lnSpc>
                  <a:spcPct val="100000"/>
                </a:lnSpc>
                <a:spcBef>
                  <a:spcPts val="500"/>
                </a:spcBef>
                <a:spcAft>
                  <a:spcPct val="0"/>
                </a:spcAft>
                <a:buFont typeface="Arial" pitchFamily="34" charset="0"/>
                <a:buChar char="–"/>
                <a:tabLst/>
                <a:defRPr kumimoji="0" lang="en-US" sz="2000" b="0" i="0" u="none" strike="noStrike" kern="1200" cap="none" normalizeH="0" baseline="0" dirty="0" smtClean="0">
                  <a:ln>
                    <a:noFill/>
                  </a:ln>
                  <a:solidFill>
                    <a:schemeClr val="tx2"/>
                  </a:solidFill>
                  <a:effectLst/>
                  <a:latin typeface="+mn-lt"/>
                  <a:ea typeface="+mn-ea"/>
                  <a:cs typeface="Arial" pitchFamily="34" charset="0"/>
                </a:defRPr>
              </a:lvl5pPr>
              <a:lvl6pPr marL="666750" marR="0" indent="-166688" algn="l" defTabSz="914400" rtl="0" eaLnBrk="1" fontAlgn="base" latinLnBrk="0" hangingPunct="1">
                <a:lnSpc>
                  <a:spcPct val="100000"/>
                </a:lnSpc>
                <a:spcBef>
                  <a:spcPts val="400"/>
                </a:spcBef>
                <a:spcAft>
                  <a:spcPct val="0"/>
                </a:spcAft>
                <a:buFont typeface="Arial" pitchFamily="34" charset="0"/>
                <a:buChar char="–"/>
                <a:tabLst/>
                <a:defRPr kumimoji="0" lang="en-US" sz="1000" b="0" i="0" u="none" strike="noStrike" kern="1200" cap="none" normalizeH="0" baseline="0" dirty="0" smtClean="0">
                  <a:ln>
                    <a:noFill/>
                  </a:ln>
                  <a:solidFill>
                    <a:schemeClr val="tx2"/>
                  </a:solidFill>
                  <a:effectLst/>
                  <a:latin typeface="Arial" pitchFamily="34" charset="0"/>
                  <a:ea typeface="+mn-ea"/>
                  <a:cs typeface="Arial" pitchFamily="34" charset="0"/>
                </a:defRPr>
              </a:lvl6pPr>
              <a:lvl7pPr marL="1079500" indent="-184150"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7pPr>
              <a:lvl8pPr marL="1252538" indent="-173038"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8pPr>
              <a:lvl9pPr marL="1435100" indent="-182563" algn="l" defTabSz="914400" rtl="0" eaLnBrk="1" latinLnBrk="0" hangingPunct="1">
                <a:spcBef>
                  <a:spcPts val="0"/>
                </a:spcBef>
                <a:spcAft>
                  <a:spcPts val="300"/>
                </a:spcAft>
                <a:buFont typeface="Arial" pitchFamily="34" charset="0"/>
                <a:buChar char="‒"/>
                <a:defRPr sz="1400" kern="1200">
                  <a:solidFill>
                    <a:schemeClr val="accent1"/>
                  </a:solidFill>
                  <a:latin typeface="+mn-lt"/>
                  <a:ea typeface="+mn-ea"/>
                  <a:cs typeface="+mn-cs"/>
                </a:defRPr>
              </a:lvl9pPr>
            </a:lstStyle>
            <a:p>
              <a:pPr algn="ctr" defTabSz="1219170">
                <a:spcBef>
                  <a:spcPts val="0"/>
                </a:spcBef>
                <a:spcAft>
                  <a:spcPts val="300"/>
                </a:spcAft>
                <a:defRPr/>
              </a:pPr>
              <a:r>
                <a:rPr lang="en-US" sz="1050" b="1" dirty="0">
                  <a:solidFill>
                    <a:schemeClr val="tx1"/>
                  </a:solidFill>
                  <a:latin typeface="+mj-lt"/>
                </a:rPr>
                <a:t>Gartner</a:t>
              </a:r>
            </a:p>
          </p:txBody>
        </p:sp>
        <p:pic>
          <p:nvPicPr>
            <p:cNvPr id="72" name="Picture 71" descr="Graphical user interface, application&#10;&#10;Description automatically generated">
              <a:extLst>
                <a:ext uri="{FF2B5EF4-FFF2-40B4-BE49-F238E27FC236}">
                  <a16:creationId xmlns:a16="http://schemas.microsoft.com/office/drawing/2014/main" id="{1953949F-2B48-46A1-BEB2-42761C1DB847}"/>
                </a:ext>
              </a:extLst>
            </p:cNvPr>
            <p:cNvPicPr>
              <a:picLocks noChangeAspect="1"/>
            </p:cNvPicPr>
            <p:nvPr/>
          </p:nvPicPr>
          <p:blipFill rotWithShape="1">
            <a:blip r:embed="rId3"/>
            <a:srcRect t="5461"/>
            <a:stretch/>
          </p:blipFill>
          <p:spPr>
            <a:xfrm>
              <a:off x="2002095" y="1610282"/>
              <a:ext cx="3872323" cy="3820006"/>
            </a:xfrm>
            <a:prstGeom prst="rect">
              <a:avLst/>
            </a:prstGeom>
          </p:spPr>
        </p:pic>
      </p:grpSp>
      <p:pic>
        <p:nvPicPr>
          <p:cNvPr id="73" name="Picture 72" descr="Chart&#10;&#10;Description automatically generated">
            <a:extLst>
              <a:ext uri="{FF2B5EF4-FFF2-40B4-BE49-F238E27FC236}">
                <a16:creationId xmlns:a16="http://schemas.microsoft.com/office/drawing/2014/main" id="{0F4B7647-3E05-479B-A4AB-57D2F97EDF72}"/>
              </a:ext>
            </a:extLst>
          </p:cNvPr>
          <p:cNvPicPr>
            <a:picLocks noChangeAspect="1"/>
          </p:cNvPicPr>
          <p:nvPr/>
        </p:nvPicPr>
        <p:blipFill>
          <a:blip r:embed="rId4"/>
          <a:stretch>
            <a:fillRect/>
          </a:stretch>
        </p:blipFill>
        <p:spPr>
          <a:xfrm>
            <a:off x="8008502" y="1548985"/>
            <a:ext cx="2926080" cy="3154496"/>
          </a:xfrm>
          <a:prstGeom prst="rect">
            <a:avLst/>
          </a:prstGeom>
        </p:spPr>
      </p:pic>
      <p:pic>
        <p:nvPicPr>
          <p:cNvPr id="74" name="Picture 73" descr="Logo&#10;&#10;Description automatically generated">
            <a:extLst>
              <a:ext uri="{FF2B5EF4-FFF2-40B4-BE49-F238E27FC236}">
                <a16:creationId xmlns:a16="http://schemas.microsoft.com/office/drawing/2014/main" id="{AE5E2D50-3212-4588-8C50-790E3218875D}"/>
              </a:ext>
            </a:extLst>
          </p:cNvPr>
          <p:cNvPicPr>
            <a:picLocks noChangeAspect="1"/>
          </p:cNvPicPr>
          <p:nvPr/>
        </p:nvPicPr>
        <p:blipFill>
          <a:blip r:embed="rId5"/>
          <a:stretch>
            <a:fillRect/>
          </a:stretch>
        </p:blipFill>
        <p:spPr>
          <a:xfrm>
            <a:off x="6142126" y="5787451"/>
            <a:ext cx="365760" cy="365760"/>
          </a:xfrm>
          <a:prstGeom prst="rect">
            <a:avLst/>
          </a:prstGeom>
        </p:spPr>
      </p:pic>
      <p:pic>
        <p:nvPicPr>
          <p:cNvPr id="78" name="Picture 77" descr="Logo&#10;&#10;Description automatically generated">
            <a:extLst>
              <a:ext uri="{FF2B5EF4-FFF2-40B4-BE49-F238E27FC236}">
                <a16:creationId xmlns:a16="http://schemas.microsoft.com/office/drawing/2014/main" id="{9998A30C-C3A8-4CE9-864F-66E622C22D84}"/>
              </a:ext>
            </a:extLst>
          </p:cNvPr>
          <p:cNvPicPr>
            <a:picLocks noChangeAspect="1"/>
          </p:cNvPicPr>
          <p:nvPr/>
        </p:nvPicPr>
        <p:blipFill>
          <a:blip r:embed="rId5"/>
          <a:stretch>
            <a:fillRect/>
          </a:stretch>
        </p:blipFill>
        <p:spPr>
          <a:xfrm>
            <a:off x="4261978" y="5787451"/>
            <a:ext cx="365760" cy="365760"/>
          </a:xfrm>
          <a:prstGeom prst="rect">
            <a:avLst/>
          </a:prstGeom>
        </p:spPr>
      </p:pic>
      <p:pic>
        <p:nvPicPr>
          <p:cNvPr id="79" name="Picture 78" descr="Logo&#10;&#10;Description automatically generated">
            <a:extLst>
              <a:ext uri="{FF2B5EF4-FFF2-40B4-BE49-F238E27FC236}">
                <a16:creationId xmlns:a16="http://schemas.microsoft.com/office/drawing/2014/main" id="{B9E4F60C-FD3C-4DB2-9041-EEEC45634492}"/>
              </a:ext>
            </a:extLst>
          </p:cNvPr>
          <p:cNvPicPr>
            <a:picLocks noChangeAspect="1"/>
          </p:cNvPicPr>
          <p:nvPr/>
        </p:nvPicPr>
        <p:blipFill>
          <a:blip r:embed="rId5"/>
          <a:stretch>
            <a:fillRect/>
          </a:stretch>
        </p:blipFill>
        <p:spPr>
          <a:xfrm>
            <a:off x="2358305" y="5787451"/>
            <a:ext cx="365760" cy="365760"/>
          </a:xfrm>
          <a:prstGeom prst="rect">
            <a:avLst/>
          </a:prstGeom>
        </p:spPr>
      </p:pic>
      <p:pic>
        <p:nvPicPr>
          <p:cNvPr id="80" name="Picture 79" descr="Logo&#10;&#10;Description automatically generated">
            <a:extLst>
              <a:ext uri="{FF2B5EF4-FFF2-40B4-BE49-F238E27FC236}">
                <a16:creationId xmlns:a16="http://schemas.microsoft.com/office/drawing/2014/main" id="{2EB1A2CE-E635-4D85-8A10-5C46AFFE6B3D}"/>
              </a:ext>
            </a:extLst>
          </p:cNvPr>
          <p:cNvPicPr>
            <a:picLocks noChangeAspect="1"/>
          </p:cNvPicPr>
          <p:nvPr/>
        </p:nvPicPr>
        <p:blipFill>
          <a:blip r:embed="rId5"/>
          <a:stretch>
            <a:fillRect/>
          </a:stretch>
        </p:blipFill>
        <p:spPr>
          <a:xfrm>
            <a:off x="8029755" y="5787451"/>
            <a:ext cx="365760" cy="365760"/>
          </a:xfrm>
          <a:prstGeom prst="rect">
            <a:avLst/>
          </a:prstGeom>
        </p:spPr>
      </p:pic>
      <p:pic>
        <p:nvPicPr>
          <p:cNvPr id="81" name="Picture 80" descr="Logo&#10;&#10;Description automatically generated">
            <a:extLst>
              <a:ext uri="{FF2B5EF4-FFF2-40B4-BE49-F238E27FC236}">
                <a16:creationId xmlns:a16="http://schemas.microsoft.com/office/drawing/2014/main" id="{04C44DE1-964A-49B2-B229-12BA1E1F3EEC}"/>
              </a:ext>
            </a:extLst>
          </p:cNvPr>
          <p:cNvPicPr>
            <a:picLocks noChangeAspect="1"/>
          </p:cNvPicPr>
          <p:nvPr/>
        </p:nvPicPr>
        <p:blipFill>
          <a:blip r:embed="rId5"/>
          <a:stretch>
            <a:fillRect/>
          </a:stretch>
        </p:blipFill>
        <p:spPr>
          <a:xfrm>
            <a:off x="9924810" y="5787451"/>
            <a:ext cx="365760" cy="365760"/>
          </a:xfrm>
          <a:prstGeom prst="rect">
            <a:avLst/>
          </a:prstGeom>
        </p:spPr>
      </p:pic>
    </p:spTree>
    <p:extLst>
      <p:ext uri="{BB962C8B-B14F-4D97-AF65-F5344CB8AC3E}">
        <p14:creationId xmlns:p14="http://schemas.microsoft.com/office/powerpoint/2010/main" val="39602395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212999" y="4391582"/>
            <a:ext cx="2165587" cy="1416889"/>
            <a:chOff x="3323076" y="3668839"/>
            <a:chExt cx="2264695" cy="1490041"/>
          </a:xfrm>
          <a:solidFill>
            <a:schemeClr val="tx2">
              <a:lumMod val="20000"/>
              <a:lumOff val="80000"/>
            </a:schemeClr>
          </a:solidFill>
        </p:grpSpPr>
        <p:grpSp>
          <p:nvGrpSpPr>
            <p:cNvPr id="6" name="Group 5"/>
            <p:cNvGrpSpPr/>
            <p:nvPr/>
          </p:nvGrpSpPr>
          <p:grpSpPr>
            <a:xfrm>
              <a:off x="3323076" y="3668839"/>
              <a:ext cx="2264695" cy="219456"/>
              <a:chOff x="3323076" y="3668839"/>
              <a:chExt cx="2264695" cy="219456"/>
            </a:xfrm>
            <a:grpFill/>
          </p:grpSpPr>
          <p:sp>
            <p:nvSpPr>
              <p:cNvPr id="57"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8"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9"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0"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1"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2"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3"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4"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65"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7" name="Group 6"/>
            <p:cNvGrpSpPr/>
            <p:nvPr/>
          </p:nvGrpSpPr>
          <p:grpSpPr>
            <a:xfrm>
              <a:off x="3323076" y="3925557"/>
              <a:ext cx="2264695" cy="219456"/>
              <a:chOff x="3323076" y="3668839"/>
              <a:chExt cx="2264695" cy="219456"/>
            </a:xfrm>
            <a:grpFill/>
          </p:grpSpPr>
          <p:sp>
            <p:nvSpPr>
              <p:cNvPr id="48"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9"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0"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1"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2"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3"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4"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5"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56"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8" name="Group 7"/>
            <p:cNvGrpSpPr/>
            <p:nvPr/>
          </p:nvGrpSpPr>
          <p:grpSpPr>
            <a:xfrm>
              <a:off x="3323076" y="4178502"/>
              <a:ext cx="2264695" cy="219456"/>
              <a:chOff x="3323076" y="3668839"/>
              <a:chExt cx="2264695" cy="219456"/>
            </a:xfrm>
            <a:grpFill/>
          </p:grpSpPr>
          <p:sp>
            <p:nvSpPr>
              <p:cNvPr id="39"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0"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1"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2"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3"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4"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5"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6"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47"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9" name="Group 8"/>
            <p:cNvGrpSpPr/>
            <p:nvPr/>
          </p:nvGrpSpPr>
          <p:grpSpPr>
            <a:xfrm>
              <a:off x="3323076" y="4435220"/>
              <a:ext cx="2264695" cy="219456"/>
              <a:chOff x="3323076" y="3668839"/>
              <a:chExt cx="2264695" cy="219456"/>
            </a:xfrm>
            <a:grpFill/>
          </p:grpSpPr>
          <p:sp>
            <p:nvSpPr>
              <p:cNvPr id="30"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1"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2"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3"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4"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5"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6"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7"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38"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10" name="Group 9"/>
            <p:cNvGrpSpPr/>
            <p:nvPr/>
          </p:nvGrpSpPr>
          <p:grpSpPr>
            <a:xfrm>
              <a:off x="3323076" y="4682706"/>
              <a:ext cx="2264695" cy="219456"/>
              <a:chOff x="3323076" y="3668839"/>
              <a:chExt cx="2264695" cy="219456"/>
            </a:xfrm>
            <a:grpFill/>
          </p:grpSpPr>
          <p:sp>
            <p:nvSpPr>
              <p:cNvPr id="21"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2"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3"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4"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5"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6"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7"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8"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9"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11" name="Group 10"/>
            <p:cNvGrpSpPr/>
            <p:nvPr/>
          </p:nvGrpSpPr>
          <p:grpSpPr>
            <a:xfrm>
              <a:off x="3323076" y="4939424"/>
              <a:ext cx="2264695" cy="219456"/>
              <a:chOff x="3323076" y="3668839"/>
              <a:chExt cx="2264695" cy="219456"/>
            </a:xfrm>
            <a:grpFill/>
          </p:grpSpPr>
          <p:sp>
            <p:nvSpPr>
              <p:cNvPr id="12" name="Freeform 974"/>
              <p:cNvSpPr>
                <a:spLocks noChangeAspect="1" noEditPoints="1"/>
              </p:cNvSpPr>
              <p:nvPr/>
            </p:nvSpPr>
            <p:spPr bwMode="auto">
              <a:xfrm>
                <a:off x="332307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3" name="Freeform 974"/>
              <p:cNvSpPr>
                <a:spLocks noChangeAspect="1" noEditPoints="1"/>
              </p:cNvSpPr>
              <p:nvPr/>
            </p:nvSpPr>
            <p:spPr bwMode="auto">
              <a:xfrm>
                <a:off x="357588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4" name="Freeform 974"/>
              <p:cNvSpPr>
                <a:spLocks noChangeAspect="1" noEditPoints="1"/>
              </p:cNvSpPr>
              <p:nvPr/>
            </p:nvSpPr>
            <p:spPr bwMode="auto">
              <a:xfrm>
                <a:off x="383124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5" name="Freeform 974"/>
              <p:cNvSpPr>
                <a:spLocks noChangeAspect="1" noEditPoints="1"/>
              </p:cNvSpPr>
              <p:nvPr/>
            </p:nvSpPr>
            <p:spPr bwMode="auto">
              <a:xfrm>
                <a:off x="40840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6" name="Freeform 974"/>
              <p:cNvSpPr>
                <a:spLocks noChangeAspect="1" noEditPoints="1"/>
              </p:cNvSpPr>
              <p:nvPr/>
            </p:nvSpPr>
            <p:spPr bwMode="auto">
              <a:xfrm>
                <a:off x="4354757"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7" name="Freeform 974"/>
              <p:cNvSpPr>
                <a:spLocks noChangeAspect="1" noEditPoints="1"/>
              </p:cNvSpPr>
              <p:nvPr/>
            </p:nvSpPr>
            <p:spPr bwMode="auto">
              <a:xfrm>
                <a:off x="4607566"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8" name="Freeform 974"/>
              <p:cNvSpPr>
                <a:spLocks noChangeAspect="1" noEditPoints="1"/>
              </p:cNvSpPr>
              <p:nvPr/>
            </p:nvSpPr>
            <p:spPr bwMode="auto">
              <a:xfrm>
                <a:off x="4862929"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9" name="Freeform 974"/>
              <p:cNvSpPr>
                <a:spLocks noChangeAspect="1" noEditPoints="1"/>
              </p:cNvSpPr>
              <p:nvPr/>
            </p:nvSpPr>
            <p:spPr bwMode="auto">
              <a:xfrm>
                <a:off x="5115738"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20" name="Freeform 974"/>
              <p:cNvSpPr>
                <a:spLocks noChangeAspect="1" noEditPoints="1"/>
              </p:cNvSpPr>
              <p:nvPr/>
            </p:nvSpPr>
            <p:spPr bwMode="auto">
              <a:xfrm>
                <a:off x="5368315" y="3668839"/>
                <a:ext cx="219456" cy="219456"/>
              </a:xfrm>
              <a:custGeom>
                <a:avLst/>
                <a:gdLst>
                  <a:gd name="T0" fmla="*/ 288 w 512"/>
                  <a:gd name="T1" fmla="*/ 213 h 512"/>
                  <a:gd name="T2" fmla="*/ 256 w 512"/>
                  <a:gd name="T3" fmla="*/ 245 h 512"/>
                  <a:gd name="T4" fmla="*/ 224 w 512"/>
                  <a:gd name="T5" fmla="*/ 213 h 512"/>
                  <a:gd name="T6" fmla="*/ 256 w 512"/>
                  <a:gd name="T7" fmla="*/ 181 h 512"/>
                  <a:gd name="T8" fmla="*/ 288 w 512"/>
                  <a:gd name="T9" fmla="*/ 213 h 512"/>
                  <a:gd name="T10" fmla="*/ 351 w 512"/>
                  <a:gd name="T11" fmla="*/ 213 h 512"/>
                  <a:gd name="T12" fmla="*/ 339 w 512"/>
                  <a:gd name="T13" fmla="*/ 260 h 512"/>
                  <a:gd name="T14" fmla="*/ 256 w 512"/>
                  <a:gd name="T15" fmla="*/ 386 h 512"/>
                  <a:gd name="T16" fmla="*/ 173 w 512"/>
                  <a:gd name="T17" fmla="*/ 261 h 512"/>
                  <a:gd name="T18" fmla="*/ 160 w 512"/>
                  <a:gd name="T19" fmla="*/ 213 h 512"/>
                  <a:gd name="T20" fmla="*/ 255 w 512"/>
                  <a:gd name="T21" fmla="*/ 117 h 512"/>
                  <a:gd name="T22" fmla="*/ 256 w 512"/>
                  <a:gd name="T23" fmla="*/ 117 h 512"/>
                  <a:gd name="T24" fmla="*/ 256 w 512"/>
                  <a:gd name="T25" fmla="*/ 117 h 512"/>
                  <a:gd name="T26" fmla="*/ 351 w 512"/>
                  <a:gd name="T27" fmla="*/ 213 h 512"/>
                  <a:gd name="T28" fmla="*/ 309 w 512"/>
                  <a:gd name="T29" fmla="*/ 213 h 512"/>
                  <a:gd name="T30" fmla="*/ 256 w 512"/>
                  <a:gd name="T31" fmla="*/ 160 h 512"/>
                  <a:gd name="T32" fmla="*/ 202 w 512"/>
                  <a:gd name="T33" fmla="*/ 213 h 512"/>
                  <a:gd name="T34" fmla="*/ 256 w 512"/>
                  <a:gd name="T35" fmla="*/ 266 h 512"/>
                  <a:gd name="T36" fmla="*/ 309 w 512"/>
                  <a:gd name="T37" fmla="*/ 213 h 512"/>
                  <a:gd name="T38" fmla="*/ 512 w 512"/>
                  <a:gd name="T39" fmla="*/ 256 h 512"/>
                  <a:gd name="T40" fmla="*/ 256 w 512"/>
                  <a:gd name="T41" fmla="*/ 512 h 512"/>
                  <a:gd name="T42" fmla="*/ 0 w 512"/>
                  <a:gd name="T43" fmla="*/ 256 h 512"/>
                  <a:gd name="T44" fmla="*/ 256 w 512"/>
                  <a:gd name="T45" fmla="*/ 0 h 512"/>
                  <a:gd name="T46" fmla="*/ 512 w 512"/>
                  <a:gd name="T47" fmla="*/ 256 h 512"/>
                  <a:gd name="T48" fmla="*/ 373 w 512"/>
                  <a:gd name="T49" fmla="*/ 213 h 512"/>
                  <a:gd name="T50" fmla="*/ 256 w 512"/>
                  <a:gd name="T51" fmla="*/ 96 h 512"/>
                  <a:gd name="T52" fmla="*/ 256 w 512"/>
                  <a:gd name="T53" fmla="*/ 96 h 512"/>
                  <a:gd name="T54" fmla="*/ 255 w 512"/>
                  <a:gd name="T55" fmla="*/ 96 h 512"/>
                  <a:gd name="T56" fmla="*/ 138 w 512"/>
                  <a:gd name="T57" fmla="*/ 213 h 512"/>
                  <a:gd name="T58" fmla="*/ 155 w 512"/>
                  <a:gd name="T59" fmla="*/ 272 h 512"/>
                  <a:gd name="T60" fmla="*/ 247 w 512"/>
                  <a:gd name="T61" fmla="*/ 411 h 512"/>
                  <a:gd name="T62" fmla="*/ 255 w 512"/>
                  <a:gd name="T63" fmla="*/ 416 h 512"/>
                  <a:gd name="T64" fmla="*/ 256 w 512"/>
                  <a:gd name="T65" fmla="*/ 416 h 512"/>
                  <a:gd name="T66" fmla="*/ 256 w 512"/>
                  <a:gd name="T67" fmla="*/ 416 h 512"/>
                  <a:gd name="T68" fmla="*/ 265 w 512"/>
                  <a:gd name="T69" fmla="*/ 411 h 512"/>
                  <a:gd name="T70" fmla="*/ 357 w 512"/>
                  <a:gd name="T71" fmla="*/ 272 h 512"/>
                  <a:gd name="T72" fmla="*/ 373 w 512"/>
                  <a:gd name="T7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2" h="512">
                    <a:moveTo>
                      <a:pt x="288" y="213"/>
                    </a:moveTo>
                    <a:cubicBezTo>
                      <a:pt x="288" y="231"/>
                      <a:pt x="273" y="245"/>
                      <a:pt x="256" y="245"/>
                    </a:cubicBezTo>
                    <a:cubicBezTo>
                      <a:pt x="238" y="245"/>
                      <a:pt x="224" y="231"/>
                      <a:pt x="224" y="213"/>
                    </a:cubicBezTo>
                    <a:cubicBezTo>
                      <a:pt x="224" y="195"/>
                      <a:pt x="238" y="181"/>
                      <a:pt x="256" y="181"/>
                    </a:cubicBezTo>
                    <a:cubicBezTo>
                      <a:pt x="273" y="181"/>
                      <a:pt x="288" y="195"/>
                      <a:pt x="288" y="213"/>
                    </a:cubicBezTo>
                    <a:close/>
                    <a:moveTo>
                      <a:pt x="351" y="213"/>
                    </a:moveTo>
                    <a:cubicBezTo>
                      <a:pt x="351" y="231"/>
                      <a:pt x="348" y="245"/>
                      <a:pt x="339" y="260"/>
                    </a:cubicBezTo>
                    <a:cubicBezTo>
                      <a:pt x="256" y="386"/>
                      <a:pt x="256" y="386"/>
                      <a:pt x="256" y="386"/>
                    </a:cubicBezTo>
                    <a:cubicBezTo>
                      <a:pt x="173" y="261"/>
                      <a:pt x="173" y="261"/>
                      <a:pt x="173" y="261"/>
                    </a:cubicBezTo>
                    <a:cubicBezTo>
                      <a:pt x="163" y="245"/>
                      <a:pt x="160" y="231"/>
                      <a:pt x="160" y="213"/>
                    </a:cubicBezTo>
                    <a:cubicBezTo>
                      <a:pt x="160" y="160"/>
                      <a:pt x="203" y="117"/>
                      <a:pt x="255" y="117"/>
                    </a:cubicBezTo>
                    <a:cubicBezTo>
                      <a:pt x="255" y="117"/>
                      <a:pt x="256" y="117"/>
                      <a:pt x="256" y="117"/>
                    </a:cubicBezTo>
                    <a:cubicBezTo>
                      <a:pt x="256" y="117"/>
                      <a:pt x="256" y="117"/>
                      <a:pt x="256" y="117"/>
                    </a:cubicBezTo>
                    <a:cubicBezTo>
                      <a:pt x="308" y="117"/>
                      <a:pt x="351" y="160"/>
                      <a:pt x="351" y="213"/>
                    </a:cubicBezTo>
                    <a:close/>
                    <a:moveTo>
                      <a:pt x="309" y="213"/>
                    </a:moveTo>
                    <a:cubicBezTo>
                      <a:pt x="309" y="184"/>
                      <a:pt x="285" y="160"/>
                      <a:pt x="256" y="160"/>
                    </a:cubicBezTo>
                    <a:cubicBezTo>
                      <a:pt x="226" y="160"/>
                      <a:pt x="202" y="184"/>
                      <a:pt x="202" y="213"/>
                    </a:cubicBezTo>
                    <a:cubicBezTo>
                      <a:pt x="202" y="242"/>
                      <a:pt x="226" y="266"/>
                      <a:pt x="256" y="266"/>
                    </a:cubicBezTo>
                    <a:cubicBezTo>
                      <a:pt x="285" y="266"/>
                      <a:pt x="309" y="242"/>
                      <a:pt x="309"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13"/>
                    </a:moveTo>
                    <a:cubicBezTo>
                      <a:pt x="373" y="148"/>
                      <a:pt x="320" y="96"/>
                      <a:pt x="256" y="96"/>
                    </a:cubicBezTo>
                    <a:cubicBezTo>
                      <a:pt x="256" y="96"/>
                      <a:pt x="256" y="96"/>
                      <a:pt x="256" y="96"/>
                    </a:cubicBezTo>
                    <a:cubicBezTo>
                      <a:pt x="256" y="96"/>
                      <a:pt x="255" y="96"/>
                      <a:pt x="255" y="96"/>
                    </a:cubicBezTo>
                    <a:cubicBezTo>
                      <a:pt x="191" y="96"/>
                      <a:pt x="138" y="148"/>
                      <a:pt x="138" y="213"/>
                    </a:cubicBezTo>
                    <a:cubicBezTo>
                      <a:pt x="138" y="235"/>
                      <a:pt x="143" y="252"/>
                      <a:pt x="155" y="272"/>
                    </a:cubicBezTo>
                    <a:cubicBezTo>
                      <a:pt x="247" y="411"/>
                      <a:pt x="247" y="411"/>
                      <a:pt x="247" y="411"/>
                    </a:cubicBezTo>
                    <a:cubicBezTo>
                      <a:pt x="249" y="414"/>
                      <a:pt x="252" y="416"/>
                      <a:pt x="255" y="416"/>
                    </a:cubicBezTo>
                    <a:cubicBezTo>
                      <a:pt x="255" y="416"/>
                      <a:pt x="256" y="416"/>
                      <a:pt x="256" y="416"/>
                    </a:cubicBezTo>
                    <a:cubicBezTo>
                      <a:pt x="256" y="416"/>
                      <a:pt x="256" y="416"/>
                      <a:pt x="256" y="416"/>
                    </a:cubicBezTo>
                    <a:cubicBezTo>
                      <a:pt x="259" y="416"/>
                      <a:pt x="263" y="414"/>
                      <a:pt x="265" y="411"/>
                    </a:cubicBezTo>
                    <a:cubicBezTo>
                      <a:pt x="357" y="272"/>
                      <a:pt x="357" y="272"/>
                      <a:pt x="357" y="272"/>
                    </a:cubicBezTo>
                    <a:cubicBezTo>
                      <a:pt x="368" y="252"/>
                      <a:pt x="373" y="235"/>
                      <a:pt x="373" y="213"/>
                    </a:cubicBez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grpSp>
        <p:nvGrpSpPr>
          <p:cNvPr id="66" name="Group 65"/>
          <p:cNvGrpSpPr/>
          <p:nvPr/>
        </p:nvGrpSpPr>
        <p:grpSpPr>
          <a:xfrm>
            <a:off x="4212217" y="2871531"/>
            <a:ext cx="2163529" cy="1412952"/>
            <a:chOff x="3321642" y="2139475"/>
            <a:chExt cx="2262542" cy="1485900"/>
          </a:xfrm>
          <a:solidFill>
            <a:schemeClr val="accent3">
              <a:lumMod val="40000"/>
              <a:lumOff val="60000"/>
            </a:schemeClr>
          </a:solidFill>
        </p:grpSpPr>
        <p:grpSp>
          <p:nvGrpSpPr>
            <p:cNvPr id="67" name="Group 66"/>
            <p:cNvGrpSpPr/>
            <p:nvPr/>
          </p:nvGrpSpPr>
          <p:grpSpPr>
            <a:xfrm>
              <a:off x="3321642" y="2139475"/>
              <a:ext cx="2262542" cy="220890"/>
              <a:chOff x="3649188" y="1858074"/>
              <a:chExt cx="2262542" cy="220890"/>
            </a:xfrm>
            <a:grpFill/>
          </p:grpSpPr>
          <p:sp>
            <p:nvSpPr>
              <p:cNvPr id="118"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9"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0"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1"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2"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3"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4"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5"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26"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68" name="Group 67"/>
            <p:cNvGrpSpPr/>
            <p:nvPr/>
          </p:nvGrpSpPr>
          <p:grpSpPr>
            <a:xfrm>
              <a:off x="3321642" y="2386706"/>
              <a:ext cx="2262542" cy="220890"/>
              <a:chOff x="3649188" y="1858074"/>
              <a:chExt cx="2262542" cy="220890"/>
            </a:xfrm>
            <a:grpFill/>
          </p:grpSpPr>
          <p:sp>
            <p:nvSpPr>
              <p:cNvPr id="109"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0"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1"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2"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3"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4"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5"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6"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17"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69" name="Group 68"/>
            <p:cNvGrpSpPr/>
            <p:nvPr/>
          </p:nvGrpSpPr>
          <p:grpSpPr>
            <a:xfrm>
              <a:off x="3321642" y="2665803"/>
              <a:ext cx="2262542" cy="220890"/>
              <a:chOff x="3649188" y="1858074"/>
              <a:chExt cx="2262542" cy="220890"/>
            </a:xfrm>
            <a:grpFill/>
          </p:grpSpPr>
          <p:sp>
            <p:nvSpPr>
              <p:cNvPr id="100"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1"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2"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3"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4"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5"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6"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7"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108"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70" name="Group 69"/>
            <p:cNvGrpSpPr/>
            <p:nvPr/>
          </p:nvGrpSpPr>
          <p:grpSpPr>
            <a:xfrm>
              <a:off x="3321642" y="2913034"/>
              <a:ext cx="2262542" cy="220890"/>
              <a:chOff x="3649188" y="1858074"/>
              <a:chExt cx="2262542" cy="220890"/>
            </a:xfrm>
            <a:grpFill/>
          </p:grpSpPr>
          <p:sp>
            <p:nvSpPr>
              <p:cNvPr id="91"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2"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3"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4"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5"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6"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7"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8"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9"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71" name="Group 70"/>
            <p:cNvGrpSpPr/>
            <p:nvPr/>
          </p:nvGrpSpPr>
          <p:grpSpPr>
            <a:xfrm>
              <a:off x="3321642" y="3157254"/>
              <a:ext cx="2262542" cy="220890"/>
              <a:chOff x="3649188" y="1858074"/>
              <a:chExt cx="2262542" cy="220890"/>
            </a:xfrm>
            <a:grpFill/>
          </p:grpSpPr>
          <p:sp>
            <p:nvSpPr>
              <p:cNvPr id="82"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3"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4"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5"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6"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7"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8"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9"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90"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nvGrpSpPr>
            <p:cNvPr id="72" name="Group 71"/>
            <p:cNvGrpSpPr/>
            <p:nvPr/>
          </p:nvGrpSpPr>
          <p:grpSpPr>
            <a:xfrm>
              <a:off x="3321642" y="3404485"/>
              <a:ext cx="2262542" cy="220890"/>
              <a:chOff x="3649188" y="1858074"/>
              <a:chExt cx="2262542" cy="220890"/>
            </a:xfrm>
            <a:grpFill/>
          </p:grpSpPr>
          <p:sp>
            <p:nvSpPr>
              <p:cNvPr id="73" name="Freeform 765"/>
              <p:cNvSpPr>
                <a:spLocks noChangeAspect="1" noEditPoints="1"/>
              </p:cNvSpPr>
              <p:nvPr/>
            </p:nvSpPr>
            <p:spPr bwMode="auto">
              <a:xfrm>
                <a:off x="3649188"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4" name="Freeform 765"/>
              <p:cNvSpPr>
                <a:spLocks noChangeAspect="1" noEditPoints="1"/>
              </p:cNvSpPr>
              <p:nvPr/>
            </p:nvSpPr>
            <p:spPr bwMode="auto">
              <a:xfrm>
                <a:off x="390439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5" name="Freeform 765"/>
              <p:cNvSpPr>
                <a:spLocks noChangeAspect="1" noEditPoints="1"/>
              </p:cNvSpPr>
              <p:nvPr/>
            </p:nvSpPr>
            <p:spPr bwMode="auto">
              <a:xfrm>
                <a:off x="4159602"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6" name="Freeform 765"/>
              <p:cNvSpPr>
                <a:spLocks noChangeAspect="1" noEditPoints="1"/>
              </p:cNvSpPr>
              <p:nvPr/>
            </p:nvSpPr>
            <p:spPr bwMode="auto">
              <a:xfrm>
                <a:off x="4414809"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7" name="Freeform 765"/>
              <p:cNvSpPr>
                <a:spLocks noChangeAspect="1" noEditPoints="1"/>
              </p:cNvSpPr>
              <p:nvPr/>
            </p:nvSpPr>
            <p:spPr bwMode="auto">
              <a:xfrm>
                <a:off x="4670015"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8" name="Freeform 765"/>
              <p:cNvSpPr>
                <a:spLocks noChangeAspect="1" noEditPoints="1"/>
              </p:cNvSpPr>
              <p:nvPr/>
            </p:nvSpPr>
            <p:spPr bwMode="auto">
              <a:xfrm>
                <a:off x="4925221"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79" name="Freeform 765"/>
              <p:cNvSpPr>
                <a:spLocks noChangeAspect="1" noEditPoints="1"/>
              </p:cNvSpPr>
              <p:nvPr/>
            </p:nvSpPr>
            <p:spPr bwMode="auto">
              <a:xfrm>
                <a:off x="5180427"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0" name="Freeform 765"/>
              <p:cNvSpPr>
                <a:spLocks noChangeAspect="1" noEditPoints="1"/>
              </p:cNvSpPr>
              <p:nvPr/>
            </p:nvSpPr>
            <p:spPr bwMode="auto">
              <a:xfrm>
                <a:off x="5435633"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sp>
            <p:nvSpPr>
              <p:cNvPr id="81" name="Freeform 765"/>
              <p:cNvSpPr>
                <a:spLocks noChangeAspect="1" noEditPoints="1"/>
              </p:cNvSpPr>
              <p:nvPr/>
            </p:nvSpPr>
            <p:spPr bwMode="auto">
              <a:xfrm>
                <a:off x="5690840" y="1858074"/>
                <a:ext cx="220890" cy="220890"/>
              </a:xfrm>
              <a:custGeom>
                <a:avLst/>
                <a:gdLst>
                  <a:gd name="T0" fmla="*/ 213 w 512"/>
                  <a:gd name="T1" fmla="*/ 160 h 512"/>
                  <a:gd name="T2" fmla="*/ 256 w 512"/>
                  <a:gd name="T3" fmla="*/ 117 h 512"/>
                  <a:gd name="T4" fmla="*/ 298 w 512"/>
                  <a:gd name="T5" fmla="*/ 160 h 512"/>
                  <a:gd name="T6" fmla="*/ 256 w 512"/>
                  <a:gd name="T7" fmla="*/ 202 h 512"/>
                  <a:gd name="T8" fmla="*/ 213 w 512"/>
                  <a:gd name="T9" fmla="*/ 160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92 w 512"/>
                  <a:gd name="T21" fmla="*/ 160 h 512"/>
                  <a:gd name="T22" fmla="*/ 256 w 512"/>
                  <a:gd name="T23" fmla="*/ 224 h 512"/>
                  <a:gd name="T24" fmla="*/ 320 w 512"/>
                  <a:gd name="T25" fmla="*/ 160 h 512"/>
                  <a:gd name="T26" fmla="*/ 256 w 512"/>
                  <a:gd name="T27" fmla="*/ 96 h 512"/>
                  <a:gd name="T28" fmla="*/ 192 w 512"/>
                  <a:gd name="T29" fmla="*/ 160 h 512"/>
                  <a:gd name="T30" fmla="*/ 384 w 512"/>
                  <a:gd name="T31" fmla="*/ 309 h 512"/>
                  <a:gd name="T32" fmla="*/ 320 w 512"/>
                  <a:gd name="T33" fmla="*/ 245 h 512"/>
                  <a:gd name="T34" fmla="*/ 192 w 512"/>
                  <a:gd name="T35" fmla="*/ 245 h 512"/>
                  <a:gd name="T36" fmla="*/ 128 w 512"/>
                  <a:gd name="T37" fmla="*/ 309 h 512"/>
                  <a:gd name="T38" fmla="*/ 128 w 512"/>
                  <a:gd name="T39" fmla="*/ 405 h 512"/>
                  <a:gd name="T40" fmla="*/ 138 w 512"/>
                  <a:gd name="T41" fmla="*/ 416 h 512"/>
                  <a:gd name="T42" fmla="*/ 149 w 512"/>
                  <a:gd name="T43" fmla="*/ 405 h 512"/>
                  <a:gd name="T44" fmla="*/ 149 w 512"/>
                  <a:gd name="T45" fmla="*/ 309 h 512"/>
                  <a:gd name="T46" fmla="*/ 192 w 512"/>
                  <a:gd name="T47" fmla="*/ 266 h 512"/>
                  <a:gd name="T48" fmla="*/ 320 w 512"/>
                  <a:gd name="T49" fmla="*/ 266 h 512"/>
                  <a:gd name="T50" fmla="*/ 362 w 512"/>
                  <a:gd name="T51" fmla="*/ 309 h 512"/>
                  <a:gd name="T52" fmla="*/ 362 w 512"/>
                  <a:gd name="T53" fmla="*/ 405 h 512"/>
                  <a:gd name="T54" fmla="*/ 373 w 512"/>
                  <a:gd name="T55" fmla="*/ 416 h 512"/>
                  <a:gd name="T56" fmla="*/ 384 w 512"/>
                  <a:gd name="T57" fmla="*/ 405 h 512"/>
                  <a:gd name="T58" fmla="*/ 384 w 512"/>
                  <a:gd name="T59" fmla="*/ 3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213" y="160"/>
                    </a:moveTo>
                    <a:cubicBezTo>
                      <a:pt x="213" y="136"/>
                      <a:pt x="232" y="117"/>
                      <a:pt x="256" y="117"/>
                    </a:cubicBezTo>
                    <a:cubicBezTo>
                      <a:pt x="279" y="117"/>
                      <a:pt x="298" y="136"/>
                      <a:pt x="298" y="160"/>
                    </a:cubicBezTo>
                    <a:cubicBezTo>
                      <a:pt x="298" y="183"/>
                      <a:pt x="279" y="202"/>
                      <a:pt x="256" y="202"/>
                    </a:cubicBezTo>
                    <a:cubicBezTo>
                      <a:pt x="232" y="202"/>
                      <a:pt x="213" y="183"/>
                      <a:pt x="213" y="16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92" y="160"/>
                    </a:moveTo>
                    <a:cubicBezTo>
                      <a:pt x="192" y="195"/>
                      <a:pt x="220" y="224"/>
                      <a:pt x="256" y="224"/>
                    </a:cubicBezTo>
                    <a:cubicBezTo>
                      <a:pt x="291" y="224"/>
                      <a:pt x="320" y="195"/>
                      <a:pt x="320" y="160"/>
                    </a:cubicBezTo>
                    <a:cubicBezTo>
                      <a:pt x="320" y="124"/>
                      <a:pt x="291" y="96"/>
                      <a:pt x="256" y="96"/>
                    </a:cubicBezTo>
                    <a:cubicBezTo>
                      <a:pt x="220" y="96"/>
                      <a:pt x="192" y="124"/>
                      <a:pt x="192" y="160"/>
                    </a:cubicBezTo>
                    <a:close/>
                    <a:moveTo>
                      <a:pt x="384" y="309"/>
                    </a:moveTo>
                    <a:cubicBezTo>
                      <a:pt x="384" y="274"/>
                      <a:pt x="355" y="245"/>
                      <a:pt x="320" y="245"/>
                    </a:cubicBezTo>
                    <a:cubicBezTo>
                      <a:pt x="192" y="245"/>
                      <a:pt x="192" y="245"/>
                      <a:pt x="192" y="245"/>
                    </a:cubicBezTo>
                    <a:cubicBezTo>
                      <a:pt x="156" y="245"/>
                      <a:pt x="128" y="274"/>
                      <a:pt x="128" y="309"/>
                    </a:cubicBezTo>
                    <a:cubicBezTo>
                      <a:pt x="128" y="405"/>
                      <a:pt x="128" y="405"/>
                      <a:pt x="128" y="405"/>
                    </a:cubicBezTo>
                    <a:cubicBezTo>
                      <a:pt x="128" y="411"/>
                      <a:pt x="132" y="416"/>
                      <a:pt x="138" y="416"/>
                    </a:cubicBezTo>
                    <a:cubicBezTo>
                      <a:pt x="144" y="416"/>
                      <a:pt x="149" y="411"/>
                      <a:pt x="149" y="405"/>
                    </a:cubicBezTo>
                    <a:cubicBezTo>
                      <a:pt x="149" y="309"/>
                      <a:pt x="149" y="309"/>
                      <a:pt x="149" y="309"/>
                    </a:cubicBezTo>
                    <a:cubicBezTo>
                      <a:pt x="149" y="285"/>
                      <a:pt x="168" y="266"/>
                      <a:pt x="192" y="266"/>
                    </a:cubicBezTo>
                    <a:cubicBezTo>
                      <a:pt x="320" y="266"/>
                      <a:pt x="320" y="266"/>
                      <a:pt x="320" y="266"/>
                    </a:cubicBezTo>
                    <a:cubicBezTo>
                      <a:pt x="343" y="266"/>
                      <a:pt x="362" y="285"/>
                      <a:pt x="362" y="309"/>
                    </a:cubicBezTo>
                    <a:cubicBezTo>
                      <a:pt x="362" y="405"/>
                      <a:pt x="362" y="405"/>
                      <a:pt x="362" y="405"/>
                    </a:cubicBezTo>
                    <a:cubicBezTo>
                      <a:pt x="362" y="411"/>
                      <a:pt x="367" y="416"/>
                      <a:pt x="373" y="416"/>
                    </a:cubicBezTo>
                    <a:cubicBezTo>
                      <a:pt x="379" y="416"/>
                      <a:pt x="384" y="411"/>
                      <a:pt x="384" y="405"/>
                    </a:cubicBezTo>
                    <a:lnTo>
                      <a:pt x="384" y="309"/>
                    </a:lnTo>
                    <a:close/>
                  </a:path>
                </a:pathLst>
              </a:custGeom>
              <a:grpFill/>
              <a:ln>
                <a:noFill/>
              </a:ln>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GB" b="0" i="0" u="none" strike="noStrike" kern="1200" cap="none" spc="0" normalizeH="0" baseline="0" noProof="0" dirty="0">
                  <a:ln>
                    <a:noFill/>
                  </a:ln>
                  <a:effectLst/>
                  <a:uLnTx/>
                  <a:uFillTx/>
                  <a:latin typeface="Verdana"/>
                  <a:ea typeface="+mn-ea"/>
                  <a:cs typeface="+mn-cs"/>
                </a:endParaRPr>
              </a:p>
            </p:txBody>
          </p:sp>
        </p:grpSp>
      </p:grpSp>
      <p:grpSp>
        <p:nvGrpSpPr>
          <p:cNvPr id="127" name="Group 126"/>
          <p:cNvGrpSpPr/>
          <p:nvPr/>
        </p:nvGrpSpPr>
        <p:grpSpPr>
          <a:xfrm>
            <a:off x="1993187" y="1883593"/>
            <a:ext cx="2407405" cy="2718197"/>
            <a:chOff x="715860" y="1944115"/>
            <a:chExt cx="2517580" cy="2539158"/>
          </a:xfrm>
        </p:grpSpPr>
        <p:sp>
          <p:nvSpPr>
            <p:cNvPr id="128" name="Freeform 14"/>
            <p:cNvSpPr>
              <a:spLocks noChangeAspect="1"/>
            </p:cNvSpPr>
            <p:nvPr/>
          </p:nvSpPr>
          <p:spPr bwMode="auto">
            <a:xfrm>
              <a:off x="715860" y="1944115"/>
              <a:ext cx="2517580" cy="2539158"/>
            </a:xfrm>
            <a:custGeom>
              <a:avLst/>
              <a:gdLst>
                <a:gd name="T0" fmla="*/ 2147483647 w 1903"/>
                <a:gd name="T1" fmla="*/ 2147483647 h 2101"/>
                <a:gd name="T2" fmla="*/ 2147483647 w 1903"/>
                <a:gd name="T3" fmla="*/ 2147483647 h 2101"/>
                <a:gd name="T4" fmla="*/ 2147483647 w 1903"/>
                <a:gd name="T5" fmla="*/ 2147483647 h 2101"/>
                <a:gd name="T6" fmla="*/ 2147483647 w 1903"/>
                <a:gd name="T7" fmla="*/ 2147483647 h 2101"/>
                <a:gd name="T8" fmla="*/ 2147483647 w 1903"/>
                <a:gd name="T9" fmla="*/ 2147483647 h 2101"/>
                <a:gd name="T10" fmla="*/ 2147483647 w 1903"/>
                <a:gd name="T11" fmla="*/ 2147483647 h 2101"/>
                <a:gd name="T12" fmla="*/ 2147483647 w 1903"/>
                <a:gd name="T13" fmla="*/ 2147483647 h 2101"/>
                <a:gd name="T14" fmla="*/ 2147483647 w 1903"/>
                <a:gd name="T15" fmla="*/ 2147483647 h 2101"/>
                <a:gd name="T16" fmla="*/ 2147483647 w 1903"/>
                <a:gd name="T17" fmla="*/ 2147483647 h 2101"/>
                <a:gd name="T18" fmla="*/ 2147483647 w 1903"/>
                <a:gd name="T19" fmla="*/ 2147483647 h 2101"/>
                <a:gd name="T20" fmla="*/ 2147483647 w 1903"/>
                <a:gd name="T21" fmla="*/ 2147483647 h 2101"/>
                <a:gd name="T22" fmla="*/ 2147483647 w 1903"/>
                <a:gd name="T23" fmla="*/ 2147483647 h 2101"/>
                <a:gd name="T24" fmla="*/ 2147483647 w 1903"/>
                <a:gd name="T25" fmla="*/ 2147483647 h 2101"/>
                <a:gd name="T26" fmla="*/ 2147483647 w 1903"/>
                <a:gd name="T27" fmla="*/ 2147483647 h 2101"/>
                <a:gd name="T28" fmla="*/ 2147483647 w 1903"/>
                <a:gd name="T29" fmla="*/ 2147483647 h 2101"/>
                <a:gd name="T30" fmla="*/ 2147483647 w 1903"/>
                <a:gd name="T31" fmla="*/ 2147483647 h 2101"/>
                <a:gd name="T32" fmla="*/ 2147483647 w 1903"/>
                <a:gd name="T33" fmla="*/ 2147483647 h 2101"/>
                <a:gd name="T34" fmla="*/ 2147483647 w 1903"/>
                <a:gd name="T35" fmla="*/ 2147483647 h 2101"/>
                <a:gd name="T36" fmla="*/ 2147483647 w 1903"/>
                <a:gd name="T37" fmla="*/ 2147483647 h 2101"/>
                <a:gd name="T38" fmla="*/ 2147483647 w 1903"/>
                <a:gd name="T39" fmla="*/ 1847412083 h 2101"/>
                <a:gd name="T40" fmla="*/ 2147483647 w 1903"/>
                <a:gd name="T41" fmla="*/ 256577569 h 2101"/>
                <a:gd name="T42" fmla="*/ 2147483647 w 1903"/>
                <a:gd name="T43" fmla="*/ 2147483647 h 2101"/>
                <a:gd name="T44" fmla="*/ 2147483647 w 1903"/>
                <a:gd name="T45" fmla="*/ 2147483647 h 2101"/>
                <a:gd name="T46" fmla="*/ 2147483647 w 1903"/>
                <a:gd name="T47" fmla="*/ 2147483647 h 2101"/>
                <a:gd name="T48" fmla="*/ 2147483647 w 1903"/>
                <a:gd name="T49" fmla="*/ 2147483647 h 2101"/>
                <a:gd name="T50" fmla="*/ 2147483647 w 1903"/>
                <a:gd name="T51" fmla="*/ 2147483647 h 2101"/>
                <a:gd name="T52" fmla="*/ 2147483647 w 1903"/>
                <a:gd name="T53" fmla="*/ 2147483647 h 2101"/>
                <a:gd name="T54" fmla="*/ 2147483647 w 1903"/>
                <a:gd name="T55" fmla="*/ 2147483647 h 2101"/>
                <a:gd name="T56" fmla="*/ 2147483647 w 1903"/>
                <a:gd name="T57" fmla="*/ 2147483647 h 2101"/>
                <a:gd name="T58" fmla="*/ 2147483647 w 1903"/>
                <a:gd name="T59" fmla="*/ 2147483647 h 2101"/>
                <a:gd name="T60" fmla="*/ 2147483647 w 1903"/>
                <a:gd name="T61" fmla="*/ 2147483647 h 2101"/>
                <a:gd name="T62" fmla="*/ 2016059137 w 1903"/>
                <a:gd name="T63" fmla="*/ 2147483647 h 2101"/>
                <a:gd name="T64" fmla="*/ 2147483647 w 1903"/>
                <a:gd name="T65" fmla="*/ 2147483647 h 2101"/>
                <a:gd name="T66" fmla="*/ 2147483647 w 1903"/>
                <a:gd name="T67" fmla="*/ 2147483647 h 2101"/>
                <a:gd name="T68" fmla="*/ 2147483647 w 1903"/>
                <a:gd name="T69" fmla="*/ 2147483647 h 2101"/>
                <a:gd name="T70" fmla="*/ 2147483647 w 1903"/>
                <a:gd name="T71" fmla="*/ 2147483647 h 2101"/>
                <a:gd name="T72" fmla="*/ 2147483647 w 1903"/>
                <a:gd name="T73" fmla="*/ 2147483647 h 2101"/>
                <a:gd name="T74" fmla="*/ 2147483647 w 1903"/>
                <a:gd name="T75" fmla="*/ 2147483647 h 2101"/>
                <a:gd name="T76" fmla="*/ 2147483647 w 1903"/>
                <a:gd name="T77" fmla="*/ 2147483647 h 2101"/>
                <a:gd name="T78" fmla="*/ 2147483647 w 1903"/>
                <a:gd name="T79" fmla="*/ 2147483647 h 2101"/>
                <a:gd name="T80" fmla="*/ 2147483647 w 1903"/>
                <a:gd name="T81" fmla="*/ 2147483647 h 2101"/>
                <a:gd name="T82" fmla="*/ 2147483647 w 1903"/>
                <a:gd name="T83" fmla="*/ 2147483647 h 2101"/>
                <a:gd name="T84" fmla="*/ 2147483647 w 1903"/>
                <a:gd name="T85" fmla="*/ 2147483647 h 2101"/>
                <a:gd name="T86" fmla="*/ 2147483647 w 1903"/>
                <a:gd name="T87" fmla="*/ 2147483647 h 2101"/>
                <a:gd name="T88" fmla="*/ 2147483647 w 1903"/>
                <a:gd name="T89" fmla="*/ 2147483647 h 2101"/>
                <a:gd name="T90" fmla="*/ 2147483647 w 1903"/>
                <a:gd name="T91" fmla="*/ 2147483647 h 2101"/>
                <a:gd name="T92" fmla="*/ 2147483647 w 1903"/>
                <a:gd name="T93" fmla="*/ 2147483647 h 2101"/>
                <a:gd name="T94" fmla="*/ 2147483647 w 1903"/>
                <a:gd name="T95" fmla="*/ 2147483647 h 2101"/>
                <a:gd name="T96" fmla="*/ 2147483647 w 1903"/>
                <a:gd name="T97" fmla="*/ 2147483647 h 2101"/>
                <a:gd name="T98" fmla="*/ 2147483647 w 1903"/>
                <a:gd name="T99" fmla="*/ 2147483647 h 2101"/>
                <a:gd name="T100" fmla="*/ 2147483647 w 1903"/>
                <a:gd name="T101" fmla="*/ 2147483647 h 2101"/>
                <a:gd name="T102" fmla="*/ 2147483647 w 1903"/>
                <a:gd name="T103" fmla="*/ 2147483647 h 2101"/>
                <a:gd name="T104" fmla="*/ 2147483647 w 1903"/>
                <a:gd name="T105" fmla="*/ 2147483647 h 2101"/>
                <a:gd name="T106" fmla="*/ 2147483647 w 1903"/>
                <a:gd name="T107" fmla="*/ 2147483647 h 2101"/>
                <a:gd name="T108" fmla="*/ 2147483647 w 1903"/>
                <a:gd name="T109" fmla="*/ 2147483647 h 2101"/>
                <a:gd name="T110" fmla="*/ 2147483647 w 1903"/>
                <a:gd name="T111" fmla="*/ 2147483647 h 2101"/>
                <a:gd name="T112" fmla="*/ 2147483647 w 1903"/>
                <a:gd name="T113" fmla="*/ 2147483647 h 2101"/>
                <a:gd name="T114" fmla="*/ 2147483647 w 1903"/>
                <a:gd name="T115" fmla="*/ 2147483647 h 2101"/>
                <a:gd name="T116" fmla="*/ 2147483647 w 1903"/>
                <a:gd name="T117" fmla="*/ 2147483647 h 2101"/>
                <a:gd name="T118" fmla="*/ 2147483647 w 1903"/>
                <a:gd name="T119" fmla="*/ 2147483647 h 2101"/>
                <a:gd name="T120" fmla="*/ 2147483647 w 1903"/>
                <a:gd name="T121" fmla="*/ 2147483647 h 2101"/>
                <a:gd name="T122" fmla="*/ 2147483647 w 1903"/>
                <a:gd name="T123" fmla="*/ 2147483647 h 21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03"/>
                <a:gd name="T187" fmla="*/ 0 h 2101"/>
                <a:gd name="T188" fmla="*/ 1903 w 1903"/>
                <a:gd name="T189" fmla="*/ 2101 h 21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03" h="2101">
                  <a:moveTo>
                    <a:pt x="1856" y="553"/>
                  </a:moveTo>
                  <a:lnTo>
                    <a:pt x="1839" y="543"/>
                  </a:lnTo>
                  <a:lnTo>
                    <a:pt x="1840" y="542"/>
                  </a:lnTo>
                  <a:lnTo>
                    <a:pt x="1841" y="537"/>
                  </a:lnTo>
                  <a:lnTo>
                    <a:pt x="1839" y="532"/>
                  </a:lnTo>
                  <a:lnTo>
                    <a:pt x="1832" y="522"/>
                  </a:lnTo>
                  <a:lnTo>
                    <a:pt x="1824" y="513"/>
                  </a:lnTo>
                  <a:lnTo>
                    <a:pt x="1820" y="510"/>
                  </a:lnTo>
                  <a:lnTo>
                    <a:pt x="1818" y="507"/>
                  </a:lnTo>
                  <a:lnTo>
                    <a:pt x="1815" y="503"/>
                  </a:lnTo>
                  <a:lnTo>
                    <a:pt x="1811" y="496"/>
                  </a:lnTo>
                  <a:lnTo>
                    <a:pt x="1803" y="491"/>
                  </a:lnTo>
                  <a:lnTo>
                    <a:pt x="1792" y="497"/>
                  </a:lnTo>
                  <a:lnTo>
                    <a:pt x="1783" y="507"/>
                  </a:lnTo>
                  <a:lnTo>
                    <a:pt x="1777" y="514"/>
                  </a:lnTo>
                  <a:lnTo>
                    <a:pt x="1771" y="518"/>
                  </a:lnTo>
                  <a:lnTo>
                    <a:pt x="1764" y="519"/>
                  </a:lnTo>
                  <a:lnTo>
                    <a:pt x="1759" y="518"/>
                  </a:lnTo>
                  <a:lnTo>
                    <a:pt x="1752" y="517"/>
                  </a:lnTo>
                  <a:lnTo>
                    <a:pt x="1744" y="514"/>
                  </a:lnTo>
                  <a:lnTo>
                    <a:pt x="1736" y="513"/>
                  </a:lnTo>
                  <a:lnTo>
                    <a:pt x="1727" y="511"/>
                  </a:lnTo>
                  <a:lnTo>
                    <a:pt x="1719" y="511"/>
                  </a:lnTo>
                  <a:lnTo>
                    <a:pt x="1712" y="512"/>
                  </a:lnTo>
                  <a:lnTo>
                    <a:pt x="1707" y="514"/>
                  </a:lnTo>
                  <a:lnTo>
                    <a:pt x="1699" y="522"/>
                  </a:lnTo>
                  <a:lnTo>
                    <a:pt x="1690" y="529"/>
                  </a:lnTo>
                  <a:lnTo>
                    <a:pt x="1682" y="537"/>
                  </a:lnTo>
                  <a:lnTo>
                    <a:pt x="1675" y="547"/>
                  </a:lnTo>
                  <a:lnTo>
                    <a:pt x="1672" y="552"/>
                  </a:lnTo>
                  <a:lnTo>
                    <a:pt x="1667" y="557"/>
                  </a:lnTo>
                  <a:lnTo>
                    <a:pt x="1661" y="560"/>
                  </a:lnTo>
                  <a:lnTo>
                    <a:pt x="1655" y="565"/>
                  </a:lnTo>
                  <a:lnTo>
                    <a:pt x="1648" y="568"/>
                  </a:lnTo>
                  <a:lnTo>
                    <a:pt x="1643" y="573"/>
                  </a:lnTo>
                  <a:lnTo>
                    <a:pt x="1637" y="578"/>
                  </a:lnTo>
                  <a:lnTo>
                    <a:pt x="1632" y="582"/>
                  </a:lnTo>
                  <a:lnTo>
                    <a:pt x="1624" y="592"/>
                  </a:lnTo>
                  <a:lnTo>
                    <a:pt x="1616" y="600"/>
                  </a:lnTo>
                  <a:lnTo>
                    <a:pt x="1608" y="608"/>
                  </a:lnTo>
                  <a:lnTo>
                    <a:pt x="1600" y="615"/>
                  </a:lnTo>
                  <a:lnTo>
                    <a:pt x="1596" y="618"/>
                  </a:lnTo>
                  <a:lnTo>
                    <a:pt x="1589" y="623"/>
                  </a:lnTo>
                  <a:lnTo>
                    <a:pt x="1582" y="626"/>
                  </a:lnTo>
                  <a:lnTo>
                    <a:pt x="1575" y="628"/>
                  </a:lnTo>
                  <a:lnTo>
                    <a:pt x="1568" y="632"/>
                  </a:lnTo>
                  <a:lnTo>
                    <a:pt x="1563" y="633"/>
                  </a:lnTo>
                  <a:lnTo>
                    <a:pt x="1559" y="635"/>
                  </a:lnTo>
                  <a:lnTo>
                    <a:pt x="1558" y="635"/>
                  </a:lnTo>
                  <a:lnTo>
                    <a:pt x="1554" y="635"/>
                  </a:lnTo>
                  <a:lnTo>
                    <a:pt x="1547" y="638"/>
                  </a:lnTo>
                  <a:lnTo>
                    <a:pt x="1540" y="645"/>
                  </a:lnTo>
                  <a:lnTo>
                    <a:pt x="1537" y="657"/>
                  </a:lnTo>
                  <a:lnTo>
                    <a:pt x="1541" y="668"/>
                  </a:lnTo>
                  <a:lnTo>
                    <a:pt x="1553" y="672"/>
                  </a:lnTo>
                  <a:lnTo>
                    <a:pt x="1562" y="676"/>
                  </a:lnTo>
                  <a:lnTo>
                    <a:pt x="1566" y="685"/>
                  </a:lnTo>
                  <a:lnTo>
                    <a:pt x="1561" y="693"/>
                  </a:lnTo>
                  <a:lnTo>
                    <a:pt x="1552" y="695"/>
                  </a:lnTo>
                  <a:lnTo>
                    <a:pt x="1543" y="694"/>
                  </a:lnTo>
                  <a:lnTo>
                    <a:pt x="1533" y="696"/>
                  </a:lnTo>
                  <a:lnTo>
                    <a:pt x="1529" y="699"/>
                  </a:lnTo>
                  <a:lnTo>
                    <a:pt x="1525" y="700"/>
                  </a:lnTo>
                  <a:lnTo>
                    <a:pt x="1521" y="702"/>
                  </a:lnTo>
                  <a:lnTo>
                    <a:pt x="1516" y="702"/>
                  </a:lnTo>
                  <a:lnTo>
                    <a:pt x="1510" y="703"/>
                  </a:lnTo>
                  <a:lnTo>
                    <a:pt x="1506" y="703"/>
                  </a:lnTo>
                  <a:lnTo>
                    <a:pt x="1502" y="703"/>
                  </a:lnTo>
                  <a:lnTo>
                    <a:pt x="1498" y="703"/>
                  </a:lnTo>
                  <a:lnTo>
                    <a:pt x="1493" y="703"/>
                  </a:lnTo>
                  <a:lnTo>
                    <a:pt x="1488" y="701"/>
                  </a:lnTo>
                  <a:lnTo>
                    <a:pt x="1483" y="700"/>
                  </a:lnTo>
                  <a:lnTo>
                    <a:pt x="1476" y="699"/>
                  </a:lnTo>
                  <a:lnTo>
                    <a:pt x="1470" y="698"/>
                  </a:lnTo>
                  <a:lnTo>
                    <a:pt x="1463" y="699"/>
                  </a:lnTo>
                  <a:lnTo>
                    <a:pt x="1457" y="702"/>
                  </a:lnTo>
                  <a:lnTo>
                    <a:pt x="1452" y="707"/>
                  </a:lnTo>
                  <a:lnTo>
                    <a:pt x="1445" y="715"/>
                  </a:lnTo>
                  <a:lnTo>
                    <a:pt x="1441" y="716"/>
                  </a:lnTo>
                  <a:lnTo>
                    <a:pt x="1434" y="714"/>
                  </a:lnTo>
                  <a:lnTo>
                    <a:pt x="1419" y="710"/>
                  </a:lnTo>
                  <a:lnTo>
                    <a:pt x="1409" y="709"/>
                  </a:lnTo>
                  <a:lnTo>
                    <a:pt x="1401" y="708"/>
                  </a:lnTo>
                  <a:lnTo>
                    <a:pt x="1393" y="706"/>
                  </a:lnTo>
                  <a:lnTo>
                    <a:pt x="1386" y="704"/>
                  </a:lnTo>
                  <a:lnTo>
                    <a:pt x="1380" y="702"/>
                  </a:lnTo>
                  <a:lnTo>
                    <a:pt x="1377" y="700"/>
                  </a:lnTo>
                  <a:lnTo>
                    <a:pt x="1374" y="696"/>
                  </a:lnTo>
                  <a:lnTo>
                    <a:pt x="1373" y="693"/>
                  </a:lnTo>
                  <a:lnTo>
                    <a:pt x="1373" y="685"/>
                  </a:lnTo>
                  <a:lnTo>
                    <a:pt x="1373" y="676"/>
                  </a:lnTo>
                  <a:lnTo>
                    <a:pt x="1373" y="665"/>
                  </a:lnTo>
                  <a:lnTo>
                    <a:pt x="1373" y="654"/>
                  </a:lnTo>
                  <a:lnTo>
                    <a:pt x="1373" y="640"/>
                  </a:lnTo>
                  <a:lnTo>
                    <a:pt x="1371" y="628"/>
                  </a:lnTo>
                  <a:lnTo>
                    <a:pt x="1366" y="621"/>
                  </a:lnTo>
                  <a:lnTo>
                    <a:pt x="1356" y="618"/>
                  </a:lnTo>
                  <a:lnTo>
                    <a:pt x="1343" y="620"/>
                  </a:lnTo>
                  <a:lnTo>
                    <a:pt x="1335" y="626"/>
                  </a:lnTo>
                  <a:lnTo>
                    <a:pt x="1329" y="633"/>
                  </a:lnTo>
                  <a:lnTo>
                    <a:pt x="1327" y="635"/>
                  </a:lnTo>
                  <a:lnTo>
                    <a:pt x="1324" y="636"/>
                  </a:lnTo>
                  <a:lnTo>
                    <a:pt x="1317" y="640"/>
                  </a:lnTo>
                  <a:lnTo>
                    <a:pt x="1309" y="646"/>
                  </a:lnTo>
                  <a:lnTo>
                    <a:pt x="1305" y="654"/>
                  </a:lnTo>
                  <a:lnTo>
                    <a:pt x="1305" y="668"/>
                  </a:lnTo>
                  <a:lnTo>
                    <a:pt x="1306" y="687"/>
                  </a:lnTo>
                  <a:lnTo>
                    <a:pt x="1309" y="707"/>
                  </a:lnTo>
                  <a:lnTo>
                    <a:pt x="1313" y="721"/>
                  </a:lnTo>
                  <a:lnTo>
                    <a:pt x="1317" y="730"/>
                  </a:lnTo>
                  <a:lnTo>
                    <a:pt x="1316" y="738"/>
                  </a:lnTo>
                  <a:lnTo>
                    <a:pt x="1311" y="744"/>
                  </a:lnTo>
                  <a:lnTo>
                    <a:pt x="1302" y="746"/>
                  </a:lnTo>
                  <a:lnTo>
                    <a:pt x="1295" y="746"/>
                  </a:lnTo>
                  <a:lnTo>
                    <a:pt x="1285" y="746"/>
                  </a:lnTo>
                  <a:lnTo>
                    <a:pt x="1273" y="747"/>
                  </a:lnTo>
                  <a:lnTo>
                    <a:pt x="1260" y="747"/>
                  </a:lnTo>
                  <a:lnTo>
                    <a:pt x="1248" y="747"/>
                  </a:lnTo>
                  <a:lnTo>
                    <a:pt x="1236" y="746"/>
                  </a:lnTo>
                  <a:lnTo>
                    <a:pt x="1227" y="745"/>
                  </a:lnTo>
                  <a:lnTo>
                    <a:pt x="1221" y="742"/>
                  </a:lnTo>
                  <a:lnTo>
                    <a:pt x="1215" y="740"/>
                  </a:lnTo>
                  <a:lnTo>
                    <a:pt x="1209" y="737"/>
                  </a:lnTo>
                  <a:lnTo>
                    <a:pt x="1200" y="734"/>
                  </a:lnTo>
                  <a:lnTo>
                    <a:pt x="1191" y="732"/>
                  </a:lnTo>
                  <a:lnTo>
                    <a:pt x="1183" y="731"/>
                  </a:lnTo>
                  <a:lnTo>
                    <a:pt x="1176" y="729"/>
                  </a:lnTo>
                  <a:lnTo>
                    <a:pt x="1172" y="727"/>
                  </a:lnTo>
                  <a:lnTo>
                    <a:pt x="1171" y="727"/>
                  </a:lnTo>
                  <a:lnTo>
                    <a:pt x="1169" y="725"/>
                  </a:lnTo>
                  <a:lnTo>
                    <a:pt x="1166" y="719"/>
                  </a:lnTo>
                  <a:lnTo>
                    <a:pt x="1159" y="716"/>
                  </a:lnTo>
                  <a:lnTo>
                    <a:pt x="1150" y="717"/>
                  </a:lnTo>
                  <a:lnTo>
                    <a:pt x="1144" y="719"/>
                  </a:lnTo>
                  <a:lnTo>
                    <a:pt x="1137" y="719"/>
                  </a:lnTo>
                  <a:lnTo>
                    <a:pt x="1131" y="719"/>
                  </a:lnTo>
                  <a:lnTo>
                    <a:pt x="1124" y="718"/>
                  </a:lnTo>
                  <a:lnTo>
                    <a:pt x="1119" y="717"/>
                  </a:lnTo>
                  <a:lnTo>
                    <a:pt x="1114" y="715"/>
                  </a:lnTo>
                  <a:lnTo>
                    <a:pt x="1112" y="714"/>
                  </a:lnTo>
                  <a:lnTo>
                    <a:pt x="1111" y="714"/>
                  </a:lnTo>
                  <a:lnTo>
                    <a:pt x="1111" y="712"/>
                  </a:lnTo>
                  <a:lnTo>
                    <a:pt x="1110" y="709"/>
                  </a:lnTo>
                  <a:lnTo>
                    <a:pt x="1107" y="703"/>
                  </a:lnTo>
                  <a:lnTo>
                    <a:pt x="1104" y="698"/>
                  </a:lnTo>
                  <a:lnTo>
                    <a:pt x="1098" y="692"/>
                  </a:lnTo>
                  <a:lnTo>
                    <a:pt x="1091" y="686"/>
                  </a:lnTo>
                  <a:lnTo>
                    <a:pt x="1083" y="683"/>
                  </a:lnTo>
                  <a:lnTo>
                    <a:pt x="1072" y="681"/>
                  </a:lnTo>
                  <a:lnTo>
                    <a:pt x="1059" y="681"/>
                  </a:lnTo>
                  <a:lnTo>
                    <a:pt x="1045" y="681"/>
                  </a:lnTo>
                  <a:lnTo>
                    <a:pt x="1030" y="680"/>
                  </a:lnTo>
                  <a:lnTo>
                    <a:pt x="1017" y="679"/>
                  </a:lnTo>
                  <a:lnTo>
                    <a:pt x="1005" y="679"/>
                  </a:lnTo>
                  <a:lnTo>
                    <a:pt x="995" y="678"/>
                  </a:lnTo>
                  <a:lnTo>
                    <a:pt x="989" y="678"/>
                  </a:lnTo>
                  <a:lnTo>
                    <a:pt x="986" y="678"/>
                  </a:lnTo>
                  <a:lnTo>
                    <a:pt x="986" y="677"/>
                  </a:lnTo>
                  <a:lnTo>
                    <a:pt x="985" y="676"/>
                  </a:lnTo>
                  <a:lnTo>
                    <a:pt x="983" y="672"/>
                  </a:lnTo>
                  <a:lnTo>
                    <a:pt x="979" y="669"/>
                  </a:lnTo>
                  <a:lnTo>
                    <a:pt x="974" y="666"/>
                  </a:lnTo>
                  <a:lnTo>
                    <a:pt x="967" y="663"/>
                  </a:lnTo>
                  <a:lnTo>
                    <a:pt x="959" y="662"/>
                  </a:lnTo>
                  <a:lnTo>
                    <a:pt x="947" y="661"/>
                  </a:lnTo>
                  <a:lnTo>
                    <a:pt x="946" y="659"/>
                  </a:lnTo>
                  <a:lnTo>
                    <a:pt x="944" y="658"/>
                  </a:lnTo>
                  <a:lnTo>
                    <a:pt x="940" y="655"/>
                  </a:lnTo>
                  <a:lnTo>
                    <a:pt x="936" y="651"/>
                  </a:lnTo>
                  <a:lnTo>
                    <a:pt x="930" y="649"/>
                  </a:lnTo>
                  <a:lnTo>
                    <a:pt x="923" y="647"/>
                  </a:lnTo>
                  <a:lnTo>
                    <a:pt x="916" y="646"/>
                  </a:lnTo>
                  <a:lnTo>
                    <a:pt x="908" y="647"/>
                  </a:lnTo>
                  <a:lnTo>
                    <a:pt x="906" y="645"/>
                  </a:lnTo>
                  <a:lnTo>
                    <a:pt x="899" y="640"/>
                  </a:lnTo>
                  <a:lnTo>
                    <a:pt x="888" y="632"/>
                  </a:lnTo>
                  <a:lnTo>
                    <a:pt x="877" y="623"/>
                  </a:lnTo>
                  <a:lnTo>
                    <a:pt x="864" y="615"/>
                  </a:lnTo>
                  <a:lnTo>
                    <a:pt x="852" y="606"/>
                  </a:lnTo>
                  <a:lnTo>
                    <a:pt x="841" y="602"/>
                  </a:lnTo>
                  <a:lnTo>
                    <a:pt x="834" y="600"/>
                  </a:lnTo>
                  <a:lnTo>
                    <a:pt x="826" y="597"/>
                  </a:lnTo>
                  <a:lnTo>
                    <a:pt x="820" y="593"/>
                  </a:lnTo>
                  <a:lnTo>
                    <a:pt x="818" y="588"/>
                  </a:lnTo>
                  <a:lnTo>
                    <a:pt x="817" y="586"/>
                  </a:lnTo>
                  <a:lnTo>
                    <a:pt x="818" y="583"/>
                  </a:lnTo>
                  <a:lnTo>
                    <a:pt x="823" y="578"/>
                  </a:lnTo>
                  <a:lnTo>
                    <a:pt x="827" y="570"/>
                  </a:lnTo>
                  <a:lnTo>
                    <a:pt x="831" y="557"/>
                  </a:lnTo>
                  <a:lnTo>
                    <a:pt x="833" y="544"/>
                  </a:lnTo>
                  <a:lnTo>
                    <a:pt x="837" y="532"/>
                  </a:lnTo>
                  <a:lnTo>
                    <a:pt x="842" y="522"/>
                  </a:lnTo>
                  <a:lnTo>
                    <a:pt x="849" y="514"/>
                  </a:lnTo>
                  <a:lnTo>
                    <a:pt x="857" y="509"/>
                  </a:lnTo>
                  <a:lnTo>
                    <a:pt x="863" y="502"/>
                  </a:lnTo>
                  <a:lnTo>
                    <a:pt x="863" y="492"/>
                  </a:lnTo>
                  <a:lnTo>
                    <a:pt x="856" y="483"/>
                  </a:lnTo>
                  <a:lnTo>
                    <a:pt x="849" y="477"/>
                  </a:lnTo>
                  <a:lnTo>
                    <a:pt x="841" y="473"/>
                  </a:lnTo>
                  <a:lnTo>
                    <a:pt x="832" y="467"/>
                  </a:lnTo>
                  <a:lnTo>
                    <a:pt x="825" y="464"/>
                  </a:lnTo>
                  <a:lnTo>
                    <a:pt x="817" y="459"/>
                  </a:lnTo>
                  <a:lnTo>
                    <a:pt x="811" y="457"/>
                  </a:lnTo>
                  <a:lnTo>
                    <a:pt x="808" y="456"/>
                  </a:lnTo>
                  <a:lnTo>
                    <a:pt x="807" y="454"/>
                  </a:lnTo>
                  <a:lnTo>
                    <a:pt x="804" y="451"/>
                  </a:lnTo>
                  <a:lnTo>
                    <a:pt x="799" y="442"/>
                  </a:lnTo>
                  <a:lnTo>
                    <a:pt x="789" y="431"/>
                  </a:lnTo>
                  <a:lnTo>
                    <a:pt x="778" y="426"/>
                  </a:lnTo>
                  <a:lnTo>
                    <a:pt x="765" y="422"/>
                  </a:lnTo>
                  <a:lnTo>
                    <a:pt x="755" y="419"/>
                  </a:lnTo>
                  <a:lnTo>
                    <a:pt x="748" y="416"/>
                  </a:lnTo>
                  <a:lnTo>
                    <a:pt x="746" y="415"/>
                  </a:lnTo>
                  <a:lnTo>
                    <a:pt x="743" y="413"/>
                  </a:lnTo>
                  <a:lnTo>
                    <a:pt x="739" y="407"/>
                  </a:lnTo>
                  <a:lnTo>
                    <a:pt x="733" y="397"/>
                  </a:lnTo>
                  <a:lnTo>
                    <a:pt x="725" y="383"/>
                  </a:lnTo>
                  <a:lnTo>
                    <a:pt x="720" y="374"/>
                  </a:lnTo>
                  <a:lnTo>
                    <a:pt x="721" y="373"/>
                  </a:lnTo>
                  <a:lnTo>
                    <a:pt x="720" y="371"/>
                  </a:lnTo>
                  <a:lnTo>
                    <a:pt x="714" y="362"/>
                  </a:lnTo>
                  <a:lnTo>
                    <a:pt x="710" y="356"/>
                  </a:lnTo>
                  <a:lnTo>
                    <a:pt x="706" y="351"/>
                  </a:lnTo>
                  <a:lnTo>
                    <a:pt x="704" y="346"/>
                  </a:lnTo>
                  <a:lnTo>
                    <a:pt x="702" y="343"/>
                  </a:lnTo>
                  <a:lnTo>
                    <a:pt x="702" y="340"/>
                  </a:lnTo>
                  <a:lnTo>
                    <a:pt x="703" y="338"/>
                  </a:lnTo>
                  <a:lnTo>
                    <a:pt x="704" y="336"/>
                  </a:lnTo>
                  <a:lnTo>
                    <a:pt x="705" y="333"/>
                  </a:lnTo>
                  <a:lnTo>
                    <a:pt x="710" y="330"/>
                  </a:lnTo>
                  <a:lnTo>
                    <a:pt x="716" y="332"/>
                  </a:lnTo>
                  <a:lnTo>
                    <a:pt x="723" y="339"/>
                  </a:lnTo>
                  <a:lnTo>
                    <a:pt x="731" y="348"/>
                  </a:lnTo>
                  <a:lnTo>
                    <a:pt x="735" y="351"/>
                  </a:lnTo>
                  <a:lnTo>
                    <a:pt x="739" y="352"/>
                  </a:lnTo>
                  <a:lnTo>
                    <a:pt x="743" y="351"/>
                  </a:lnTo>
                  <a:lnTo>
                    <a:pt x="748" y="348"/>
                  </a:lnTo>
                  <a:lnTo>
                    <a:pt x="752" y="346"/>
                  </a:lnTo>
                  <a:lnTo>
                    <a:pt x="757" y="343"/>
                  </a:lnTo>
                  <a:lnTo>
                    <a:pt x="762" y="339"/>
                  </a:lnTo>
                  <a:lnTo>
                    <a:pt x="766" y="336"/>
                  </a:lnTo>
                  <a:lnTo>
                    <a:pt x="771" y="327"/>
                  </a:lnTo>
                  <a:lnTo>
                    <a:pt x="770" y="314"/>
                  </a:lnTo>
                  <a:lnTo>
                    <a:pt x="764" y="302"/>
                  </a:lnTo>
                  <a:lnTo>
                    <a:pt x="757" y="293"/>
                  </a:lnTo>
                  <a:lnTo>
                    <a:pt x="754" y="290"/>
                  </a:lnTo>
                  <a:lnTo>
                    <a:pt x="751" y="285"/>
                  </a:lnTo>
                  <a:lnTo>
                    <a:pt x="750" y="279"/>
                  </a:lnTo>
                  <a:lnTo>
                    <a:pt x="748" y="274"/>
                  </a:lnTo>
                  <a:lnTo>
                    <a:pt x="748" y="271"/>
                  </a:lnTo>
                  <a:lnTo>
                    <a:pt x="748" y="269"/>
                  </a:lnTo>
                  <a:lnTo>
                    <a:pt x="747" y="267"/>
                  </a:lnTo>
                  <a:lnTo>
                    <a:pt x="746" y="264"/>
                  </a:lnTo>
                  <a:lnTo>
                    <a:pt x="744" y="261"/>
                  </a:lnTo>
                  <a:lnTo>
                    <a:pt x="742" y="257"/>
                  </a:lnTo>
                  <a:lnTo>
                    <a:pt x="741" y="254"/>
                  </a:lnTo>
                  <a:lnTo>
                    <a:pt x="739" y="250"/>
                  </a:lnTo>
                  <a:lnTo>
                    <a:pt x="735" y="244"/>
                  </a:lnTo>
                  <a:lnTo>
                    <a:pt x="738" y="238"/>
                  </a:lnTo>
                  <a:lnTo>
                    <a:pt x="744" y="234"/>
                  </a:lnTo>
                  <a:lnTo>
                    <a:pt x="754" y="233"/>
                  </a:lnTo>
                  <a:lnTo>
                    <a:pt x="761" y="231"/>
                  </a:lnTo>
                  <a:lnTo>
                    <a:pt x="765" y="227"/>
                  </a:lnTo>
                  <a:lnTo>
                    <a:pt x="766" y="223"/>
                  </a:lnTo>
                  <a:lnTo>
                    <a:pt x="767" y="216"/>
                  </a:lnTo>
                  <a:lnTo>
                    <a:pt x="769" y="211"/>
                  </a:lnTo>
                  <a:lnTo>
                    <a:pt x="772" y="206"/>
                  </a:lnTo>
                  <a:lnTo>
                    <a:pt x="776" y="200"/>
                  </a:lnTo>
                  <a:lnTo>
                    <a:pt x="780" y="193"/>
                  </a:lnTo>
                  <a:lnTo>
                    <a:pt x="786" y="186"/>
                  </a:lnTo>
                  <a:lnTo>
                    <a:pt x="792" y="179"/>
                  </a:lnTo>
                  <a:lnTo>
                    <a:pt x="797" y="172"/>
                  </a:lnTo>
                  <a:lnTo>
                    <a:pt x="803" y="165"/>
                  </a:lnTo>
                  <a:lnTo>
                    <a:pt x="810" y="150"/>
                  </a:lnTo>
                  <a:lnTo>
                    <a:pt x="811" y="134"/>
                  </a:lnTo>
                  <a:lnTo>
                    <a:pt x="807" y="120"/>
                  </a:lnTo>
                  <a:lnTo>
                    <a:pt x="800" y="112"/>
                  </a:lnTo>
                  <a:lnTo>
                    <a:pt x="792" y="108"/>
                  </a:lnTo>
                  <a:lnTo>
                    <a:pt x="784" y="101"/>
                  </a:lnTo>
                  <a:lnTo>
                    <a:pt x="776" y="93"/>
                  </a:lnTo>
                  <a:lnTo>
                    <a:pt x="766" y="82"/>
                  </a:lnTo>
                  <a:lnTo>
                    <a:pt x="761" y="78"/>
                  </a:lnTo>
                  <a:lnTo>
                    <a:pt x="752" y="76"/>
                  </a:lnTo>
                  <a:lnTo>
                    <a:pt x="743" y="76"/>
                  </a:lnTo>
                  <a:lnTo>
                    <a:pt x="733" y="79"/>
                  </a:lnTo>
                  <a:lnTo>
                    <a:pt x="721" y="82"/>
                  </a:lnTo>
                  <a:lnTo>
                    <a:pt x="710" y="87"/>
                  </a:lnTo>
                  <a:lnTo>
                    <a:pt x="698" y="93"/>
                  </a:lnTo>
                  <a:lnTo>
                    <a:pt x="688" y="98"/>
                  </a:lnTo>
                  <a:lnTo>
                    <a:pt x="680" y="104"/>
                  </a:lnTo>
                  <a:lnTo>
                    <a:pt x="674" y="109"/>
                  </a:lnTo>
                  <a:lnTo>
                    <a:pt x="668" y="115"/>
                  </a:lnTo>
                  <a:lnTo>
                    <a:pt x="665" y="119"/>
                  </a:lnTo>
                  <a:lnTo>
                    <a:pt x="660" y="116"/>
                  </a:lnTo>
                  <a:lnTo>
                    <a:pt x="656" y="113"/>
                  </a:lnTo>
                  <a:lnTo>
                    <a:pt x="649" y="112"/>
                  </a:lnTo>
                  <a:lnTo>
                    <a:pt x="643" y="112"/>
                  </a:lnTo>
                  <a:lnTo>
                    <a:pt x="636" y="112"/>
                  </a:lnTo>
                  <a:lnTo>
                    <a:pt x="630" y="111"/>
                  </a:lnTo>
                  <a:lnTo>
                    <a:pt x="626" y="111"/>
                  </a:lnTo>
                  <a:lnTo>
                    <a:pt x="622" y="109"/>
                  </a:lnTo>
                  <a:lnTo>
                    <a:pt x="619" y="106"/>
                  </a:lnTo>
                  <a:lnTo>
                    <a:pt x="615" y="105"/>
                  </a:lnTo>
                  <a:lnTo>
                    <a:pt x="610" y="104"/>
                  </a:lnTo>
                  <a:lnTo>
                    <a:pt x="605" y="103"/>
                  </a:lnTo>
                  <a:lnTo>
                    <a:pt x="599" y="103"/>
                  </a:lnTo>
                  <a:lnTo>
                    <a:pt x="595" y="101"/>
                  </a:lnTo>
                  <a:lnTo>
                    <a:pt x="590" y="98"/>
                  </a:lnTo>
                  <a:lnTo>
                    <a:pt x="587" y="95"/>
                  </a:lnTo>
                  <a:lnTo>
                    <a:pt x="581" y="89"/>
                  </a:lnTo>
                  <a:lnTo>
                    <a:pt x="576" y="86"/>
                  </a:lnTo>
                  <a:lnTo>
                    <a:pt x="571" y="83"/>
                  </a:lnTo>
                  <a:lnTo>
                    <a:pt x="564" y="80"/>
                  </a:lnTo>
                  <a:lnTo>
                    <a:pt x="557" y="74"/>
                  </a:lnTo>
                  <a:lnTo>
                    <a:pt x="551" y="68"/>
                  </a:lnTo>
                  <a:lnTo>
                    <a:pt x="549" y="62"/>
                  </a:lnTo>
                  <a:lnTo>
                    <a:pt x="549" y="53"/>
                  </a:lnTo>
                  <a:lnTo>
                    <a:pt x="550" y="44"/>
                  </a:lnTo>
                  <a:lnTo>
                    <a:pt x="546" y="36"/>
                  </a:lnTo>
                  <a:lnTo>
                    <a:pt x="541" y="30"/>
                  </a:lnTo>
                  <a:lnTo>
                    <a:pt x="534" y="28"/>
                  </a:lnTo>
                  <a:lnTo>
                    <a:pt x="528" y="27"/>
                  </a:lnTo>
                  <a:lnTo>
                    <a:pt x="523" y="23"/>
                  </a:lnTo>
                  <a:lnTo>
                    <a:pt x="519" y="18"/>
                  </a:lnTo>
                  <a:lnTo>
                    <a:pt x="515" y="10"/>
                  </a:lnTo>
                  <a:lnTo>
                    <a:pt x="509" y="4"/>
                  </a:lnTo>
                  <a:lnTo>
                    <a:pt x="501" y="2"/>
                  </a:lnTo>
                  <a:lnTo>
                    <a:pt x="491" y="3"/>
                  </a:lnTo>
                  <a:lnTo>
                    <a:pt x="483" y="2"/>
                  </a:lnTo>
                  <a:lnTo>
                    <a:pt x="480" y="0"/>
                  </a:lnTo>
                  <a:lnTo>
                    <a:pt x="475" y="0"/>
                  </a:lnTo>
                  <a:lnTo>
                    <a:pt x="470" y="0"/>
                  </a:lnTo>
                  <a:lnTo>
                    <a:pt x="466" y="2"/>
                  </a:lnTo>
                  <a:lnTo>
                    <a:pt x="461" y="3"/>
                  </a:lnTo>
                  <a:lnTo>
                    <a:pt x="457" y="5"/>
                  </a:lnTo>
                  <a:lnTo>
                    <a:pt x="452" y="7"/>
                  </a:lnTo>
                  <a:lnTo>
                    <a:pt x="448" y="10"/>
                  </a:lnTo>
                  <a:lnTo>
                    <a:pt x="445" y="13"/>
                  </a:lnTo>
                  <a:lnTo>
                    <a:pt x="440" y="15"/>
                  </a:lnTo>
                  <a:lnTo>
                    <a:pt x="435" y="18"/>
                  </a:lnTo>
                  <a:lnTo>
                    <a:pt x="430" y="19"/>
                  </a:lnTo>
                  <a:lnTo>
                    <a:pt x="424" y="20"/>
                  </a:lnTo>
                  <a:lnTo>
                    <a:pt x="419" y="21"/>
                  </a:lnTo>
                  <a:lnTo>
                    <a:pt x="414" y="21"/>
                  </a:lnTo>
                  <a:lnTo>
                    <a:pt x="410" y="21"/>
                  </a:lnTo>
                  <a:lnTo>
                    <a:pt x="404" y="21"/>
                  </a:lnTo>
                  <a:lnTo>
                    <a:pt x="395" y="23"/>
                  </a:lnTo>
                  <a:lnTo>
                    <a:pt x="386" y="26"/>
                  </a:lnTo>
                  <a:lnTo>
                    <a:pt x="379" y="29"/>
                  </a:lnTo>
                  <a:lnTo>
                    <a:pt x="372" y="36"/>
                  </a:lnTo>
                  <a:lnTo>
                    <a:pt x="362" y="45"/>
                  </a:lnTo>
                  <a:lnTo>
                    <a:pt x="353" y="56"/>
                  </a:lnTo>
                  <a:lnTo>
                    <a:pt x="347" y="63"/>
                  </a:lnTo>
                  <a:lnTo>
                    <a:pt x="346" y="67"/>
                  </a:lnTo>
                  <a:lnTo>
                    <a:pt x="348" y="72"/>
                  </a:lnTo>
                  <a:lnTo>
                    <a:pt x="353" y="75"/>
                  </a:lnTo>
                  <a:lnTo>
                    <a:pt x="360" y="78"/>
                  </a:lnTo>
                  <a:lnTo>
                    <a:pt x="363" y="79"/>
                  </a:lnTo>
                  <a:lnTo>
                    <a:pt x="367" y="81"/>
                  </a:lnTo>
                  <a:lnTo>
                    <a:pt x="370" y="83"/>
                  </a:lnTo>
                  <a:lnTo>
                    <a:pt x="374" y="87"/>
                  </a:lnTo>
                  <a:lnTo>
                    <a:pt x="378" y="90"/>
                  </a:lnTo>
                  <a:lnTo>
                    <a:pt x="384" y="94"/>
                  </a:lnTo>
                  <a:lnTo>
                    <a:pt x="390" y="98"/>
                  </a:lnTo>
                  <a:lnTo>
                    <a:pt x="397" y="102"/>
                  </a:lnTo>
                  <a:lnTo>
                    <a:pt x="409" y="111"/>
                  </a:lnTo>
                  <a:lnTo>
                    <a:pt x="419" y="123"/>
                  </a:lnTo>
                  <a:lnTo>
                    <a:pt x="424" y="134"/>
                  </a:lnTo>
                  <a:lnTo>
                    <a:pt x="427" y="142"/>
                  </a:lnTo>
                  <a:lnTo>
                    <a:pt x="423" y="150"/>
                  </a:lnTo>
                  <a:lnTo>
                    <a:pt x="415" y="161"/>
                  </a:lnTo>
                  <a:lnTo>
                    <a:pt x="406" y="172"/>
                  </a:lnTo>
                  <a:lnTo>
                    <a:pt x="398" y="179"/>
                  </a:lnTo>
                  <a:lnTo>
                    <a:pt x="394" y="185"/>
                  </a:lnTo>
                  <a:lnTo>
                    <a:pt x="393" y="193"/>
                  </a:lnTo>
                  <a:lnTo>
                    <a:pt x="394" y="203"/>
                  </a:lnTo>
                  <a:lnTo>
                    <a:pt x="397" y="215"/>
                  </a:lnTo>
                  <a:lnTo>
                    <a:pt x="398" y="231"/>
                  </a:lnTo>
                  <a:lnTo>
                    <a:pt x="399" y="249"/>
                  </a:lnTo>
                  <a:lnTo>
                    <a:pt x="400" y="268"/>
                  </a:lnTo>
                  <a:lnTo>
                    <a:pt x="404" y="280"/>
                  </a:lnTo>
                  <a:lnTo>
                    <a:pt x="407" y="285"/>
                  </a:lnTo>
                  <a:lnTo>
                    <a:pt x="412" y="290"/>
                  </a:lnTo>
                  <a:lnTo>
                    <a:pt x="417" y="293"/>
                  </a:lnTo>
                  <a:lnTo>
                    <a:pt x="424" y="298"/>
                  </a:lnTo>
                  <a:lnTo>
                    <a:pt x="430" y="301"/>
                  </a:lnTo>
                  <a:lnTo>
                    <a:pt x="436" y="303"/>
                  </a:lnTo>
                  <a:lnTo>
                    <a:pt x="442" y="306"/>
                  </a:lnTo>
                  <a:lnTo>
                    <a:pt x="447" y="308"/>
                  </a:lnTo>
                  <a:lnTo>
                    <a:pt x="447" y="309"/>
                  </a:lnTo>
                  <a:lnTo>
                    <a:pt x="447" y="317"/>
                  </a:lnTo>
                  <a:lnTo>
                    <a:pt x="448" y="324"/>
                  </a:lnTo>
                  <a:lnTo>
                    <a:pt x="453" y="330"/>
                  </a:lnTo>
                  <a:lnTo>
                    <a:pt x="458" y="335"/>
                  </a:lnTo>
                  <a:lnTo>
                    <a:pt x="463" y="338"/>
                  </a:lnTo>
                  <a:lnTo>
                    <a:pt x="469" y="340"/>
                  </a:lnTo>
                  <a:lnTo>
                    <a:pt x="476" y="343"/>
                  </a:lnTo>
                  <a:lnTo>
                    <a:pt x="483" y="344"/>
                  </a:lnTo>
                  <a:lnTo>
                    <a:pt x="488" y="345"/>
                  </a:lnTo>
                  <a:lnTo>
                    <a:pt x="490" y="347"/>
                  </a:lnTo>
                  <a:lnTo>
                    <a:pt x="489" y="350"/>
                  </a:lnTo>
                  <a:lnTo>
                    <a:pt x="485" y="351"/>
                  </a:lnTo>
                  <a:lnTo>
                    <a:pt x="481" y="353"/>
                  </a:lnTo>
                  <a:lnTo>
                    <a:pt x="475" y="355"/>
                  </a:lnTo>
                  <a:lnTo>
                    <a:pt x="470" y="358"/>
                  </a:lnTo>
                  <a:lnTo>
                    <a:pt x="466" y="359"/>
                  </a:lnTo>
                  <a:lnTo>
                    <a:pt x="457" y="362"/>
                  </a:lnTo>
                  <a:lnTo>
                    <a:pt x="448" y="367"/>
                  </a:lnTo>
                  <a:lnTo>
                    <a:pt x="443" y="375"/>
                  </a:lnTo>
                  <a:lnTo>
                    <a:pt x="440" y="386"/>
                  </a:lnTo>
                  <a:lnTo>
                    <a:pt x="439" y="400"/>
                  </a:lnTo>
                  <a:lnTo>
                    <a:pt x="437" y="415"/>
                  </a:lnTo>
                  <a:lnTo>
                    <a:pt x="433" y="428"/>
                  </a:lnTo>
                  <a:lnTo>
                    <a:pt x="427" y="441"/>
                  </a:lnTo>
                  <a:lnTo>
                    <a:pt x="416" y="452"/>
                  </a:lnTo>
                  <a:lnTo>
                    <a:pt x="406" y="465"/>
                  </a:lnTo>
                  <a:lnTo>
                    <a:pt x="398" y="479"/>
                  </a:lnTo>
                  <a:lnTo>
                    <a:pt x="394" y="490"/>
                  </a:lnTo>
                  <a:lnTo>
                    <a:pt x="391" y="497"/>
                  </a:lnTo>
                  <a:lnTo>
                    <a:pt x="382" y="502"/>
                  </a:lnTo>
                  <a:lnTo>
                    <a:pt x="371" y="507"/>
                  </a:lnTo>
                  <a:lnTo>
                    <a:pt x="362" y="519"/>
                  </a:lnTo>
                  <a:lnTo>
                    <a:pt x="354" y="532"/>
                  </a:lnTo>
                  <a:lnTo>
                    <a:pt x="346" y="541"/>
                  </a:lnTo>
                  <a:lnTo>
                    <a:pt x="340" y="550"/>
                  </a:lnTo>
                  <a:lnTo>
                    <a:pt x="338" y="562"/>
                  </a:lnTo>
                  <a:lnTo>
                    <a:pt x="337" y="567"/>
                  </a:lnTo>
                  <a:lnTo>
                    <a:pt x="332" y="571"/>
                  </a:lnTo>
                  <a:lnTo>
                    <a:pt x="326" y="572"/>
                  </a:lnTo>
                  <a:lnTo>
                    <a:pt x="319" y="574"/>
                  </a:lnTo>
                  <a:lnTo>
                    <a:pt x="311" y="575"/>
                  </a:lnTo>
                  <a:lnTo>
                    <a:pt x="305" y="579"/>
                  </a:lnTo>
                  <a:lnTo>
                    <a:pt x="299" y="582"/>
                  </a:lnTo>
                  <a:lnTo>
                    <a:pt x="295" y="589"/>
                  </a:lnTo>
                  <a:lnTo>
                    <a:pt x="288" y="604"/>
                  </a:lnTo>
                  <a:lnTo>
                    <a:pt x="279" y="617"/>
                  </a:lnTo>
                  <a:lnTo>
                    <a:pt x="271" y="628"/>
                  </a:lnTo>
                  <a:lnTo>
                    <a:pt x="266" y="639"/>
                  </a:lnTo>
                  <a:lnTo>
                    <a:pt x="224" y="650"/>
                  </a:lnTo>
                  <a:lnTo>
                    <a:pt x="223" y="651"/>
                  </a:lnTo>
                  <a:lnTo>
                    <a:pt x="218" y="653"/>
                  </a:lnTo>
                  <a:lnTo>
                    <a:pt x="212" y="651"/>
                  </a:lnTo>
                  <a:lnTo>
                    <a:pt x="207" y="647"/>
                  </a:lnTo>
                  <a:lnTo>
                    <a:pt x="201" y="638"/>
                  </a:lnTo>
                  <a:lnTo>
                    <a:pt x="194" y="631"/>
                  </a:lnTo>
                  <a:lnTo>
                    <a:pt x="186" y="627"/>
                  </a:lnTo>
                  <a:lnTo>
                    <a:pt x="174" y="628"/>
                  </a:lnTo>
                  <a:lnTo>
                    <a:pt x="167" y="632"/>
                  </a:lnTo>
                  <a:lnTo>
                    <a:pt x="161" y="638"/>
                  </a:lnTo>
                  <a:lnTo>
                    <a:pt x="155" y="643"/>
                  </a:lnTo>
                  <a:lnTo>
                    <a:pt x="150" y="650"/>
                  </a:lnTo>
                  <a:lnTo>
                    <a:pt x="146" y="657"/>
                  </a:lnTo>
                  <a:lnTo>
                    <a:pt x="142" y="663"/>
                  </a:lnTo>
                  <a:lnTo>
                    <a:pt x="140" y="666"/>
                  </a:lnTo>
                  <a:lnTo>
                    <a:pt x="139" y="668"/>
                  </a:lnTo>
                  <a:lnTo>
                    <a:pt x="134" y="670"/>
                  </a:lnTo>
                  <a:lnTo>
                    <a:pt x="123" y="677"/>
                  </a:lnTo>
                  <a:lnTo>
                    <a:pt x="111" y="689"/>
                  </a:lnTo>
                  <a:lnTo>
                    <a:pt x="106" y="710"/>
                  </a:lnTo>
                  <a:lnTo>
                    <a:pt x="109" y="732"/>
                  </a:lnTo>
                  <a:lnTo>
                    <a:pt x="116" y="747"/>
                  </a:lnTo>
                  <a:lnTo>
                    <a:pt x="125" y="757"/>
                  </a:lnTo>
                  <a:lnTo>
                    <a:pt x="135" y="763"/>
                  </a:lnTo>
                  <a:lnTo>
                    <a:pt x="136" y="770"/>
                  </a:lnTo>
                  <a:lnTo>
                    <a:pt x="139" y="787"/>
                  </a:lnTo>
                  <a:lnTo>
                    <a:pt x="144" y="806"/>
                  </a:lnTo>
                  <a:lnTo>
                    <a:pt x="152" y="817"/>
                  </a:lnTo>
                  <a:lnTo>
                    <a:pt x="164" y="827"/>
                  </a:lnTo>
                  <a:lnTo>
                    <a:pt x="174" y="842"/>
                  </a:lnTo>
                  <a:lnTo>
                    <a:pt x="181" y="854"/>
                  </a:lnTo>
                  <a:lnTo>
                    <a:pt x="185" y="860"/>
                  </a:lnTo>
                  <a:lnTo>
                    <a:pt x="188" y="913"/>
                  </a:lnTo>
                  <a:lnTo>
                    <a:pt x="187" y="912"/>
                  </a:lnTo>
                  <a:lnTo>
                    <a:pt x="185" y="908"/>
                  </a:lnTo>
                  <a:lnTo>
                    <a:pt x="181" y="905"/>
                  </a:lnTo>
                  <a:lnTo>
                    <a:pt x="176" y="900"/>
                  </a:lnTo>
                  <a:lnTo>
                    <a:pt x="167" y="898"/>
                  </a:lnTo>
                  <a:lnTo>
                    <a:pt x="158" y="897"/>
                  </a:lnTo>
                  <a:lnTo>
                    <a:pt x="148" y="898"/>
                  </a:lnTo>
                  <a:lnTo>
                    <a:pt x="135" y="903"/>
                  </a:lnTo>
                  <a:lnTo>
                    <a:pt x="133" y="903"/>
                  </a:lnTo>
                  <a:lnTo>
                    <a:pt x="126" y="900"/>
                  </a:lnTo>
                  <a:lnTo>
                    <a:pt x="116" y="899"/>
                  </a:lnTo>
                  <a:lnTo>
                    <a:pt x="103" y="897"/>
                  </a:lnTo>
                  <a:lnTo>
                    <a:pt x="90" y="895"/>
                  </a:lnTo>
                  <a:lnTo>
                    <a:pt x="78" y="893"/>
                  </a:lnTo>
                  <a:lnTo>
                    <a:pt x="67" y="891"/>
                  </a:lnTo>
                  <a:lnTo>
                    <a:pt x="60" y="891"/>
                  </a:lnTo>
                  <a:lnTo>
                    <a:pt x="51" y="896"/>
                  </a:lnTo>
                  <a:lnTo>
                    <a:pt x="45" y="905"/>
                  </a:lnTo>
                  <a:lnTo>
                    <a:pt x="41" y="915"/>
                  </a:lnTo>
                  <a:lnTo>
                    <a:pt x="40" y="920"/>
                  </a:lnTo>
                  <a:lnTo>
                    <a:pt x="38" y="920"/>
                  </a:lnTo>
                  <a:lnTo>
                    <a:pt x="35" y="920"/>
                  </a:lnTo>
                  <a:lnTo>
                    <a:pt x="29" y="921"/>
                  </a:lnTo>
                  <a:lnTo>
                    <a:pt x="22" y="922"/>
                  </a:lnTo>
                  <a:lnTo>
                    <a:pt x="15" y="924"/>
                  </a:lnTo>
                  <a:lnTo>
                    <a:pt x="10" y="927"/>
                  </a:lnTo>
                  <a:lnTo>
                    <a:pt x="4" y="931"/>
                  </a:lnTo>
                  <a:lnTo>
                    <a:pt x="0" y="937"/>
                  </a:lnTo>
                  <a:lnTo>
                    <a:pt x="3" y="937"/>
                  </a:lnTo>
                  <a:lnTo>
                    <a:pt x="9" y="939"/>
                  </a:lnTo>
                  <a:lnTo>
                    <a:pt x="15" y="943"/>
                  </a:lnTo>
                  <a:lnTo>
                    <a:pt x="21" y="952"/>
                  </a:lnTo>
                  <a:lnTo>
                    <a:pt x="50" y="941"/>
                  </a:lnTo>
                  <a:lnTo>
                    <a:pt x="49" y="944"/>
                  </a:lnTo>
                  <a:lnTo>
                    <a:pt x="44" y="952"/>
                  </a:lnTo>
                  <a:lnTo>
                    <a:pt x="37" y="960"/>
                  </a:lnTo>
                  <a:lnTo>
                    <a:pt x="28" y="966"/>
                  </a:lnTo>
                  <a:lnTo>
                    <a:pt x="32" y="969"/>
                  </a:lnTo>
                  <a:lnTo>
                    <a:pt x="38" y="979"/>
                  </a:lnTo>
                  <a:lnTo>
                    <a:pt x="48" y="990"/>
                  </a:lnTo>
                  <a:lnTo>
                    <a:pt x="57" y="1002"/>
                  </a:lnTo>
                  <a:lnTo>
                    <a:pt x="62" y="1006"/>
                  </a:lnTo>
                  <a:lnTo>
                    <a:pt x="65" y="1011"/>
                  </a:lnTo>
                  <a:lnTo>
                    <a:pt x="71" y="1014"/>
                  </a:lnTo>
                  <a:lnTo>
                    <a:pt x="75" y="1017"/>
                  </a:lnTo>
                  <a:lnTo>
                    <a:pt x="81" y="1019"/>
                  </a:lnTo>
                  <a:lnTo>
                    <a:pt x="87" y="1021"/>
                  </a:lnTo>
                  <a:lnTo>
                    <a:pt x="93" y="1022"/>
                  </a:lnTo>
                  <a:lnTo>
                    <a:pt x="100" y="1022"/>
                  </a:lnTo>
                  <a:lnTo>
                    <a:pt x="106" y="1022"/>
                  </a:lnTo>
                  <a:lnTo>
                    <a:pt x="114" y="1021"/>
                  </a:lnTo>
                  <a:lnTo>
                    <a:pt x="121" y="1019"/>
                  </a:lnTo>
                  <a:lnTo>
                    <a:pt x="129" y="1017"/>
                  </a:lnTo>
                  <a:lnTo>
                    <a:pt x="135" y="1016"/>
                  </a:lnTo>
                  <a:lnTo>
                    <a:pt x="141" y="1013"/>
                  </a:lnTo>
                  <a:lnTo>
                    <a:pt x="144" y="1012"/>
                  </a:lnTo>
                  <a:lnTo>
                    <a:pt x="146" y="1012"/>
                  </a:lnTo>
                  <a:lnTo>
                    <a:pt x="147" y="1016"/>
                  </a:lnTo>
                  <a:lnTo>
                    <a:pt x="149" y="1024"/>
                  </a:lnTo>
                  <a:lnTo>
                    <a:pt x="149" y="1034"/>
                  </a:lnTo>
                  <a:lnTo>
                    <a:pt x="142" y="1041"/>
                  </a:lnTo>
                  <a:lnTo>
                    <a:pt x="133" y="1044"/>
                  </a:lnTo>
                  <a:lnTo>
                    <a:pt x="125" y="1045"/>
                  </a:lnTo>
                  <a:lnTo>
                    <a:pt x="118" y="1048"/>
                  </a:lnTo>
                  <a:lnTo>
                    <a:pt x="110" y="1051"/>
                  </a:lnTo>
                  <a:lnTo>
                    <a:pt x="101" y="1055"/>
                  </a:lnTo>
                  <a:lnTo>
                    <a:pt x="90" y="1056"/>
                  </a:lnTo>
                  <a:lnTo>
                    <a:pt x="82" y="1055"/>
                  </a:lnTo>
                  <a:lnTo>
                    <a:pt x="79" y="1055"/>
                  </a:lnTo>
                  <a:lnTo>
                    <a:pt x="60" y="1048"/>
                  </a:lnTo>
                  <a:lnTo>
                    <a:pt x="64" y="1065"/>
                  </a:lnTo>
                  <a:lnTo>
                    <a:pt x="67" y="1069"/>
                  </a:lnTo>
                  <a:lnTo>
                    <a:pt x="75" y="1075"/>
                  </a:lnTo>
                  <a:lnTo>
                    <a:pt x="86" y="1087"/>
                  </a:lnTo>
                  <a:lnTo>
                    <a:pt x="93" y="1097"/>
                  </a:lnTo>
                  <a:lnTo>
                    <a:pt x="96" y="1103"/>
                  </a:lnTo>
                  <a:lnTo>
                    <a:pt x="100" y="1111"/>
                  </a:lnTo>
                  <a:lnTo>
                    <a:pt x="104" y="1119"/>
                  </a:lnTo>
                  <a:lnTo>
                    <a:pt x="110" y="1128"/>
                  </a:lnTo>
                  <a:lnTo>
                    <a:pt x="117" y="1138"/>
                  </a:lnTo>
                  <a:lnTo>
                    <a:pt x="124" y="1147"/>
                  </a:lnTo>
                  <a:lnTo>
                    <a:pt x="131" y="1154"/>
                  </a:lnTo>
                  <a:lnTo>
                    <a:pt x="139" y="1161"/>
                  </a:lnTo>
                  <a:lnTo>
                    <a:pt x="146" y="1165"/>
                  </a:lnTo>
                  <a:lnTo>
                    <a:pt x="151" y="1169"/>
                  </a:lnTo>
                  <a:lnTo>
                    <a:pt x="156" y="1172"/>
                  </a:lnTo>
                  <a:lnTo>
                    <a:pt x="161" y="1174"/>
                  </a:lnTo>
                  <a:lnTo>
                    <a:pt x="164" y="1176"/>
                  </a:lnTo>
                  <a:lnTo>
                    <a:pt x="170" y="1177"/>
                  </a:lnTo>
                  <a:lnTo>
                    <a:pt x="177" y="1178"/>
                  </a:lnTo>
                  <a:lnTo>
                    <a:pt x="185" y="1178"/>
                  </a:lnTo>
                  <a:lnTo>
                    <a:pt x="195" y="1177"/>
                  </a:lnTo>
                  <a:lnTo>
                    <a:pt x="205" y="1174"/>
                  </a:lnTo>
                  <a:lnTo>
                    <a:pt x="216" y="1171"/>
                  </a:lnTo>
                  <a:lnTo>
                    <a:pt x="226" y="1168"/>
                  </a:lnTo>
                  <a:lnTo>
                    <a:pt x="235" y="1163"/>
                  </a:lnTo>
                  <a:lnTo>
                    <a:pt x="243" y="1160"/>
                  </a:lnTo>
                  <a:lnTo>
                    <a:pt x="250" y="1156"/>
                  </a:lnTo>
                  <a:lnTo>
                    <a:pt x="256" y="1154"/>
                  </a:lnTo>
                  <a:lnTo>
                    <a:pt x="264" y="1148"/>
                  </a:lnTo>
                  <a:lnTo>
                    <a:pt x="270" y="1140"/>
                  </a:lnTo>
                  <a:lnTo>
                    <a:pt x="275" y="1128"/>
                  </a:lnTo>
                  <a:lnTo>
                    <a:pt x="277" y="1116"/>
                  </a:lnTo>
                  <a:lnTo>
                    <a:pt x="278" y="1102"/>
                  </a:lnTo>
                  <a:lnTo>
                    <a:pt x="281" y="1090"/>
                  </a:lnTo>
                  <a:lnTo>
                    <a:pt x="287" y="1083"/>
                  </a:lnTo>
                  <a:lnTo>
                    <a:pt x="295" y="1083"/>
                  </a:lnTo>
                  <a:lnTo>
                    <a:pt x="301" y="1090"/>
                  </a:lnTo>
                  <a:lnTo>
                    <a:pt x="302" y="1098"/>
                  </a:lnTo>
                  <a:lnTo>
                    <a:pt x="302" y="1110"/>
                  </a:lnTo>
                  <a:lnTo>
                    <a:pt x="302" y="1123"/>
                  </a:lnTo>
                  <a:lnTo>
                    <a:pt x="305" y="1135"/>
                  </a:lnTo>
                  <a:lnTo>
                    <a:pt x="310" y="1149"/>
                  </a:lnTo>
                  <a:lnTo>
                    <a:pt x="315" y="1163"/>
                  </a:lnTo>
                  <a:lnTo>
                    <a:pt x="316" y="1178"/>
                  </a:lnTo>
                  <a:lnTo>
                    <a:pt x="313" y="1193"/>
                  </a:lnTo>
                  <a:lnTo>
                    <a:pt x="309" y="1208"/>
                  </a:lnTo>
                  <a:lnTo>
                    <a:pt x="306" y="1225"/>
                  </a:lnTo>
                  <a:lnTo>
                    <a:pt x="302" y="1246"/>
                  </a:lnTo>
                  <a:lnTo>
                    <a:pt x="303" y="1267"/>
                  </a:lnTo>
                  <a:lnTo>
                    <a:pt x="309" y="1283"/>
                  </a:lnTo>
                  <a:lnTo>
                    <a:pt x="315" y="1297"/>
                  </a:lnTo>
                  <a:lnTo>
                    <a:pt x="316" y="1309"/>
                  </a:lnTo>
                  <a:lnTo>
                    <a:pt x="313" y="1323"/>
                  </a:lnTo>
                  <a:lnTo>
                    <a:pt x="309" y="1338"/>
                  </a:lnTo>
                  <a:lnTo>
                    <a:pt x="308" y="1353"/>
                  </a:lnTo>
                  <a:lnTo>
                    <a:pt x="313" y="1367"/>
                  </a:lnTo>
                  <a:lnTo>
                    <a:pt x="317" y="1375"/>
                  </a:lnTo>
                  <a:lnTo>
                    <a:pt x="323" y="1386"/>
                  </a:lnTo>
                  <a:lnTo>
                    <a:pt x="329" y="1399"/>
                  </a:lnTo>
                  <a:lnTo>
                    <a:pt x="334" y="1413"/>
                  </a:lnTo>
                  <a:lnTo>
                    <a:pt x="339" y="1427"/>
                  </a:lnTo>
                  <a:lnTo>
                    <a:pt x="343" y="1441"/>
                  </a:lnTo>
                  <a:lnTo>
                    <a:pt x="345" y="1453"/>
                  </a:lnTo>
                  <a:lnTo>
                    <a:pt x="345" y="1463"/>
                  </a:lnTo>
                  <a:lnTo>
                    <a:pt x="343" y="1478"/>
                  </a:lnTo>
                  <a:lnTo>
                    <a:pt x="344" y="1492"/>
                  </a:lnTo>
                  <a:lnTo>
                    <a:pt x="347" y="1510"/>
                  </a:lnTo>
                  <a:lnTo>
                    <a:pt x="355" y="1533"/>
                  </a:lnTo>
                  <a:lnTo>
                    <a:pt x="361" y="1545"/>
                  </a:lnTo>
                  <a:lnTo>
                    <a:pt x="367" y="1558"/>
                  </a:lnTo>
                  <a:lnTo>
                    <a:pt x="372" y="1570"/>
                  </a:lnTo>
                  <a:lnTo>
                    <a:pt x="378" y="1580"/>
                  </a:lnTo>
                  <a:lnTo>
                    <a:pt x="384" y="1592"/>
                  </a:lnTo>
                  <a:lnTo>
                    <a:pt x="389" y="1602"/>
                  </a:lnTo>
                  <a:lnTo>
                    <a:pt x="393" y="1612"/>
                  </a:lnTo>
                  <a:lnTo>
                    <a:pt x="398" y="1623"/>
                  </a:lnTo>
                  <a:lnTo>
                    <a:pt x="402" y="1638"/>
                  </a:lnTo>
                  <a:lnTo>
                    <a:pt x="404" y="1647"/>
                  </a:lnTo>
                  <a:lnTo>
                    <a:pt x="405" y="1660"/>
                  </a:lnTo>
                  <a:lnTo>
                    <a:pt x="412" y="1683"/>
                  </a:lnTo>
                  <a:lnTo>
                    <a:pt x="417" y="1699"/>
                  </a:lnTo>
                  <a:lnTo>
                    <a:pt x="423" y="1714"/>
                  </a:lnTo>
                  <a:lnTo>
                    <a:pt x="430" y="1729"/>
                  </a:lnTo>
                  <a:lnTo>
                    <a:pt x="435" y="1743"/>
                  </a:lnTo>
                  <a:lnTo>
                    <a:pt x="440" y="1755"/>
                  </a:lnTo>
                  <a:lnTo>
                    <a:pt x="444" y="1767"/>
                  </a:lnTo>
                  <a:lnTo>
                    <a:pt x="446" y="1775"/>
                  </a:lnTo>
                  <a:lnTo>
                    <a:pt x="447" y="1782"/>
                  </a:lnTo>
                  <a:lnTo>
                    <a:pt x="448" y="1789"/>
                  </a:lnTo>
                  <a:lnTo>
                    <a:pt x="452" y="1796"/>
                  </a:lnTo>
                  <a:lnTo>
                    <a:pt x="457" y="1805"/>
                  </a:lnTo>
                  <a:lnTo>
                    <a:pt x="462" y="1813"/>
                  </a:lnTo>
                  <a:lnTo>
                    <a:pt x="469" y="1822"/>
                  </a:lnTo>
                  <a:lnTo>
                    <a:pt x="476" y="1829"/>
                  </a:lnTo>
                  <a:lnTo>
                    <a:pt x="483" y="1835"/>
                  </a:lnTo>
                  <a:lnTo>
                    <a:pt x="490" y="1839"/>
                  </a:lnTo>
                  <a:lnTo>
                    <a:pt x="493" y="1849"/>
                  </a:lnTo>
                  <a:lnTo>
                    <a:pt x="503" y="1869"/>
                  </a:lnTo>
                  <a:lnTo>
                    <a:pt x="513" y="1896"/>
                  </a:lnTo>
                  <a:lnTo>
                    <a:pt x="519" y="1921"/>
                  </a:lnTo>
                  <a:lnTo>
                    <a:pt x="523" y="1938"/>
                  </a:lnTo>
                  <a:lnTo>
                    <a:pt x="530" y="1951"/>
                  </a:lnTo>
                  <a:lnTo>
                    <a:pt x="537" y="1964"/>
                  </a:lnTo>
                  <a:lnTo>
                    <a:pt x="539" y="1978"/>
                  </a:lnTo>
                  <a:lnTo>
                    <a:pt x="542" y="1995"/>
                  </a:lnTo>
                  <a:lnTo>
                    <a:pt x="548" y="2012"/>
                  </a:lnTo>
                  <a:lnTo>
                    <a:pt x="556" y="2031"/>
                  </a:lnTo>
                  <a:lnTo>
                    <a:pt x="565" y="2046"/>
                  </a:lnTo>
                  <a:lnTo>
                    <a:pt x="571" y="2052"/>
                  </a:lnTo>
                  <a:lnTo>
                    <a:pt x="577" y="2062"/>
                  </a:lnTo>
                  <a:lnTo>
                    <a:pt x="586" y="2070"/>
                  </a:lnTo>
                  <a:lnTo>
                    <a:pt x="594" y="2079"/>
                  </a:lnTo>
                  <a:lnTo>
                    <a:pt x="600" y="2086"/>
                  </a:lnTo>
                  <a:lnTo>
                    <a:pt x="605" y="2093"/>
                  </a:lnTo>
                  <a:lnTo>
                    <a:pt x="610" y="2097"/>
                  </a:lnTo>
                  <a:lnTo>
                    <a:pt x="611" y="2099"/>
                  </a:lnTo>
                  <a:lnTo>
                    <a:pt x="612" y="2099"/>
                  </a:lnTo>
                  <a:lnTo>
                    <a:pt x="615" y="2100"/>
                  </a:lnTo>
                  <a:lnTo>
                    <a:pt x="620" y="2101"/>
                  </a:lnTo>
                  <a:lnTo>
                    <a:pt x="626" y="2101"/>
                  </a:lnTo>
                  <a:lnTo>
                    <a:pt x="629" y="2101"/>
                  </a:lnTo>
                  <a:lnTo>
                    <a:pt x="634" y="2101"/>
                  </a:lnTo>
                  <a:lnTo>
                    <a:pt x="637" y="2100"/>
                  </a:lnTo>
                  <a:lnTo>
                    <a:pt x="642" y="2099"/>
                  </a:lnTo>
                  <a:lnTo>
                    <a:pt x="647" y="2096"/>
                  </a:lnTo>
                  <a:lnTo>
                    <a:pt x="651" y="2095"/>
                  </a:lnTo>
                  <a:lnTo>
                    <a:pt x="656" y="2092"/>
                  </a:lnTo>
                  <a:lnTo>
                    <a:pt x="660" y="2088"/>
                  </a:lnTo>
                  <a:lnTo>
                    <a:pt x="673" y="2072"/>
                  </a:lnTo>
                  <a:lnTo>
                    <a:pt x="678" y="2057"/>
                  </a:lnTo>
                  <a:lnTo>
                    <a:pt x="680" y="2046"/>
                  </a:lnTo>
                  <a:lnTo>
                    <a:pt x="686" y="2037"/>
                  </a:lnTo>
                  <a:lnTo>
                    <a:pt x="691" y="2035"/>
                  </a:lnTo>
                  <a:lnTo>
                    <a:pt x="697" y="2032"/>
                  </a:lnTo>
                  <a:lnTo>
                    <a:pt x="704" y="2029"/>
                  </a:lnTo>
                  <a:lnTo>
                    <a:pt x="711" y="2026"/>
                  </a:lnTo>
                  <a:lnTo>
                    <a:pt x="716" y="2024"/>
                  </a:lnTo>
                  <a:lnTo>
                    <a:pt x="720" y="2021"/>
                  </a:lnTo>
                  <a:lnTo>
                    <a:pt x="724" y="2020"/>
                  </a:lnTo>
                  <a:lnTo>
                    <a:pt x="725" y="2020"/>
                  </a:lnTo>
                  <a:lnTo>
                    <a:pt x="725" y="2018"/>
                  </a:lnTo>
                  <a:lnTo>
                    <a:pt x="726" y="2012"/>
                  </a:lnTo>
                  <a:lnTo>
                    <a:pt x="728" y="2004"/>
                  </a:lnTo>
                  <a:lnTo>
                    <a:pt x="732" y="1995"/>
                  </a:lnTo>
                  <a:lnTo>
                    <a:pt x="738" y="1987"/>
                  </a:lnTo>
                  <a:lnTo>
                    <a:pt x="746" y="1978"/>
                  </a:lnTo>
                  <a:lnTo>
                    <a:pt x="752" y="1968"/>
                  </a:lnTo>
                  <a:lnTo>
                    <a:pt x="757" y="1959"/>
                  </a:lnTo>
                  <a:lnTo>
                    <a:pt x="761" y="1953"/>
                  </a:lnTo>
                  <a:lnTo>
                    <a:pt x="766" y="1950"/>
                  </a:lnTo>
                  <a:lnTo>
                    <a:pt x="773" y="1949"/>
                  </a:lnTo>
                  <a:lnTo>
                    <a:pt x="781" y="1949"/>
                  </a:lnTo>
                  <a:lnTo>
                    <a:pt x="789" y="1948"/>
                  </a:lnTo>
                  <a:lnTo>
                    <a:pt x="796" y="1943"/>
                  </a:lnTo>
                  <a:lnTo>
                    <a:pt x="801" y="1940"/>
                  </a:lnTo>
                  <a:lnTo>
                    <a:pt x="803" y="1938"/>
                  </a:lnTo>
                  <a:lnTo>
                    <a:pt x="803" y="1934"/>
                  </a:lnTo>
                  <a:lnTo>
                    <a:pt x="802" y="1922"/>
                  </a:lnTo>
                  <a:lnTo>
                    <a:pt x="802" y="1908"/>
                  </a:lnTo>
                  <a:lnTo>
                    <a:pt x="803" y="1896"/>
                  </a:lnTo>
                  <a:lnTo>
                    <a:pt x="802" y="1884"/>
                  </a:lnTo>
                  <a:lnTo>
                    <a:pt x="797" y="1872"/>
                  </a:lnTo>
                  <a:lnTo>
                    <a:pt x="791" y="1859"/>
                  </a:lnTo>
                  <a:lnTo>
                    <a:pt x="788" y="1850"/>
                  </a:lnTo>
                  <a:lnTo>
                    <a:pt x="789" y="1842"/>
                  </a:lnTo>
                  <a:lnTo>
                    <a:pt x="794" y="1834"/>
                  </a:lnTo>
                  <a:lnTo>
                    <a:pt x="801" y="1824"/>
                  </a:lnTo>
                  <a:lnTo>
                    <a:pt x="810" y="1810"/>
                  </a:lnTo>
                  <a:lnTo>
                    <a:pt x="820" y="1792"/>
                  </a:lnTo>
                  <a:lnTo>
                    <a:pt x="829" y="1764"/>
                  </a:lnTo>
                  <a:lnTo>
                    <a:pt x="829" y="1725"/>
                  </a:lnTo>
                  <a:lnTo>
                    <a:pt x="817" y="1669"/>
                  </a:lnTo>
                  <a:lnTo>
                    <a:pt x="817" y="1661"/>
                  </a:lnTo>
                  <a:lnTo>
                    <a:pt x="817" y="1640"/>
                  </a:lnTo>
                  <a:lnTo>
                    <a:pt x="816" y="1616"/>
                  </a:lnTo>
                  <a:lnTo>
                    <a:pt x="814" y="1594"/>
                  </a:lnTo>
                  <a:lnTo>
                    <a:pt x="814" y="1577"/>
                  </a:lnTo>
                  <a:lnTo>
                    <a:pt x="819" y="1563"/>
                  </a:lnTo>
                  <a:lnTo>
                    <a:pt x="830" y="1552"/>
                  </a:lnTo>
                  <a:lnTo>
                    <a:pt x="842" y="1548"/>
                  </a:lnTo>
                  <a:lnTo>
                    <a:pt x="853" y="1547"/>
                  </a:lnTo>
                  <a:lnTo>
                    <a:pt x="858" y="1548"/>
                  </a:lnTo>
                  <a:lnTo>
                    <a:pt x="861" y="1550"/>
                  </a:lnTo>
                  <a:lnTo>
                    <a:pt x="862" y="1551"/>
                  </a:lnTo>
                  <a:lnTo>
                    <a:pt x="867" y="1550"/>
                  </a:lnTo>
                  <a:lnTo>
                    <a:pt x="877" y="1545"/>
                  </a:lnTo>
                  <a:lnTo>
                    <a:pt x="887" y="1537"/>
                  </a:lnTo>
                  <a:lnTo>
                    <a:pt x="894" y="1526"/>
                  </a:lnTo>
                  <a:lnTo>
                    <a:pt x="900" y="1516"/>
                  </a:lnTo>
                  <a:lnTo>
                    <a:pt x="908" y="1509"/>
                  </a:lnTo>
                  <a:lnTo>
                    <a:pt x="915" y="1506"/>
                  </a:lnTo>
                  <a:lnTo>
                    <a:pt x="918" y="1505"/>
                  </a:lnTo>
                  <a:lnTo>
                    <a:pt x="921" y="1505"/>
                  </a:lnTo>
                  <a:lnTo>
                    <a:pt x="925" y="1505"/>
                  </a:lnTo>
                  <a:lnTo>
                    <a:pt x="933" y="1504"/>
                  </a:lnTo>
                  <a:lnTo>
                    <a:pt x="943" y="1503"/>
                  </a:lnTo>
                  <a:lnTo>
                    <a:pt x="952" y="1502"/>
                  </a:lnTo>
                  <a:lnTo>
                    <a:pt x="961" y="1499"/>
                  </a:lnTo>
                  <a:lnTo>
                    <a:pt x="968" y="1495"/>
                  </a:lnTo>
                  <a:lnTo>
                    <a:pt x="972" y="1490"/>
                  </a:lnTo>
                  <a:lnTo>
                    <a:pt x="974" y="1484"/>
                  </a:lnTo>
                  <a:lnTo>
                    <a:pt x="972" y="1479"/>
                  </a:lnTo>
                  <a:lnTo>
                    <a:pt x="969" y="1472"/>
                  </a:lnTo>
                  <a:lnTo>
                    <a:pt x="967" y="1465"/>
                  </a:lnTo>
                  <a:lnTo>
                    <a:pt x="966" y="1458"/>
                  </a:lnTo>
                  <a:lnTo>
                    <a:pt x="967" y="1451"/>
                  </a:lnTo>
                  <a:lnTo>
                    <a:pt x="972" y="1445"/>
                  </a:lnTo>
                  <a:lnTo>
                    <a:pt x="983" y="1441"/>
                  </a:lnTo>
                  <a:lnTo>
                    <a:pt x="995" y="1436"/>
                  </a:lnTo>
                  <a:lnTo>
                    <a:pt x="1005" y="1430"/>
                  </a:lnTo>
                  <a:lnTo>
                    <a:pt x="1013" y="1423"/>
                  </a:lnTo>
                  <a:lnTo>
                    <a:pt x="1021" y="1416"/>
                  </a:lnTo>
                  <a:lnTo>
                    <a:pt x="1028" y="1408"/>
                  </a:lnTo>
                  <a:lnTo>
                    <a:pt x="1033" y="1400"/>
                  </a:lnTo>
                  <a:lnTo>
                    <a:pt x="1042" y="1392"/>
                  </a:lnTo>
                  <a:lnTo>
                    <a:pt x="1050" y="1384"/>
                  </a:lnTo>
                  <a:lnTo>
                    <a:pt x="1060" y="1376"/>
                  </a:lnTo>
                  <a:lnTo>
                    <a:pt x="1070" y="1368"/>
                  </a:lnTo>
                  <a:lnTo>
                    <a:pt x="1082" y="1359"/>
                  </a:lnTo>
                  <a:lnTo>
                    <a:pt x="1093" y="1351"/>
                  </a:lnTo>
                  <a:lnTo>
                    <a:pt x="1104" y="1342"/>
                  </a:lnTo>
                  <a:lnTo>
                    <a:pt x="1113" y="1331"/>
                  </a:lnTo>
                  <a:lnTo>
                    <a:pt x="1122" y="1321"/>
                  </a:lnTo>
                  <a:lnTo>
                    <a:pt x="1128" y="1309"/>
                  </a:lnTo>
                  <a:lnTo>
                    <a:pt x="1135" y="1298"/>
                  </a:lnTo>
                  <a:lnTo>
                    <a:pt x="1142" y="1287"/>
                  </a:lnTo>
                  <a:lnTo>
                    <a:pt x="1151" y="1279"/>
                  </a:lnTo>
                  <a:lnTo>
                    <a:pt x="1160" y="1271"/>
                  </a:lnTo>
                  <a:lnTo>
                    <a:pt x="1169" y="1264"/>
                  </a:lnTo>
                  <a:lnTo>
                    <a:pt x="1179" y="1259"/>
                  </a:lnTo>
                  <a:lnTo>
                    <a:pt x="1186" y="1254"/>
                  </a:lnTo>
                  <a:lnTo>
                    <a:pt x="1192" y="1249"/>
                  </a:lnTo>
                  <a:lnTo>
                    <a:pt x="1198" y="1246"/>
                  </a:lnTo>
                  <a:lnTo>
                    <a:pt x="1206" y="1244"/>
                  </a:lnTo>
                  <a:lnTo>
                    <a:pt x="1214" y="1242"/>
                  </a:lnTo>
                  <a:lnTo>
                    <a:pt x="1222" y="1241"/>
                  </a:lnTo>
                  <a:lnTo>
                    <a:pt x="1230" y="1240"/>
                  </a:lnTo>
                  <a:lnTo>
                    <a:pt x="1237" y="1239"/>
                  </a:lnTo>
                  <a:lnTo>
                    <a:pt x="1243" y="1236"/>
                  </a:lnTo>
                  <a:lnTo>
                    <a:pt x="1245" y="1231"/>
                  </a:lnTo>
                  <a:lnTo>
                    <a:pt x="1250" y="1218"/>
                  </a:lnTo>
                  <a:lnTo>
                    <a:pt x="1259" y="1204"/>
                  </a:lnTo>
                  <a:lnTo>
                    <a:pt x="1268" y="1192"/>
                  </a:lnTo>
                  <a:lnTo>
                    <a:pt x="1278" y="1181"/>
                  </a:lnTo>
                  <a:lnTo>
                    <a:pt x="1281" y="1172"/>
                  </a:lnTo>
                  <a:lnTo>
                    <a:pt x="1278" y="1162"/>
                  </a:lnTo>
                  <a:lnTo>
                    <a:pt x="1273" y="1153"/>
                  </a:lnTo>
                  <a:lnTo>
                    <a:pt x="1271" y="1149"/>
                  </a:lnTo>
                  <a:lnTo>
                    <a:pt x="1270" y="1147"/>
                  </a:lnTo>
                  <a:lnTo>
                    <a:pt x="1270" y="1140"/>
                  </a:lnTo>
                  <a:lnTo>
                    <a:pt x="1274" y="1130"/>
                  </a:lnTo>
                  <a:lnTo>
                    <a:pt x="1288" y="1116"/>
                  </a:lnTo>
                  <a:lnTo>
                    <a:pt x="1297" y="1109"/>
                  </a:lnTo>
                  <a:lnTo>
                    <a:pt x="1306" y="1103"/>
                  </a:lnTo>
                  <a:lnTo>
                    <a:pt x="1315" y="1098"/>
                  </a:lnTo>
                  <a:lnTo>
                    <a:pt x="1321" y="1096"/>
                  </a:lnTo>
                  <a:lnTo>
                    <a:pt x="1328" y="1094"/>
                  </a:lnTo>
                  <a:lnTo>
                    <a:pt x="1335" y="1094"/>
                  </a:lnTo>
                  <a:lnTo>
                    <a:pt x="1340" y="1095"/>
                  </a:lnTo>
                  <a:lnTo>
                    <a:pt x="1344" y="1097"/>
                  </a:lnTo>
                  <a:lnTo>
                    <a:pt x="1349" y="1100"/>
                  </a:lnTo>
                  <a:lnTo>
                    <a:pt x="1354" y="1101"/>
                  </a:lnTo>
                  <a:lnTo>
                    <a:pt x="1358" y="1102"/>
                  </a:lnTo>
                  <a:lnTo>
                    <a:pt x="1363" y="1103"/>
                  </a:lnTo>
                  <a:lnTo>
                    <a:pt x="1369" y="1103"/>
                  </a:lnTo>
                  <a:lnTo>
                    <a:pt x="1373" y="1103"/>
                  </a:lnTo>
                  <a:lnTo>
                    <a:pt x="1379" y="1102"/>
                  </a:lnTo>
                  <a:lnTo>
                    <a:pt x="1384" y="1101"/>
                  </a:lnTo>
                  <a:lnTo>
                    <a:pt x="1395" y="1098"/>
                  </a:lnTo>
                  <a:lnTo>
                    <a:pt x="1405" y="1096"/>
                  </a:lnTo>
                  <a:lnTo>
                    <a:pt x="1412" y="1095"/>
                  </a:lnTo>
                  <a:lnTo>
                    <a:pt x="1416" y="1094"/>
                  </a:lnTo>
                  <a:lnTo>
                    <a:pt x="1415" y="1086"/>
                  </a:lnTo>
                  <a:lnTo>
                    <a:pt x="1414" y="1069"/>
                  </a:lnTo>
                  <a:lnTo>
                    <a:pt x="1411" y="1045"/>
                  </a:lnTo>
                  <a:lnTo>
                    <a:pt x="1409" y="1026"/>
                  </a:lnTo>
                  <a:lnTo>
                    <a:pt x="1404" y="1005"/>
                  </a:lnTo>
                  <a:lnTo>
                    <a:pt x="1397" y="981"/>
                  </a:lnTo>
                  <a:lnTo>
                    <a:pt x="1387" y="959"/>
                  </a:lnTo>
                  <a:lnTo>
                    <a:pt x="1377" y="949"/>
                  </a:lnTo>
                  <a:lnTo>
                    <a:pt x="1379" y="945"/>
                  </a:lnTo>
                  <a:lnTo>
                    <a:pt x="1384" y="937"/>
                  </a:lnTo>
                  <a:lnTo>
                    <a:pt x="1387" y="927"/>
                  </a:lnTo>
                  <a:lnTo>
                    <a:pt x="1387" y="916"/>
                  </a:lnTo>
                  <a:lnTo>
                    <a:pt x="1385" y="907"/>
                  </a:lnTo>
                  <a:lnTo>
                    <a:pt x="1381" y="901"/>
                  </a:lnTo>
                  <a:lnTo>
                    <a:pt x="1377" y="898"/>
                  </a:lnTo>
                  <a:lnTo>
                    <a:pt x="1370" y="895"/>
                  </a:lnTo>
                  <a:lnTo>
                    <a:pt x="1365" y="892"/>
                  </a:lnTo>
                  <a:lnTo>
                    <a:pt x="1359" y="890"/>
                  </a:lnTo>
                  <a:lnTo>
                    <a:pt x="1354" y="888"/>
                  </a:lnTo>
                  <a:lnTo>
                    <a:pt x="1348" y="884"/>
                  </a:lnTo>
                  <a:lnTo>
                    <a:pt x="1342" y="882"/>
                  </a:lnTo>
                  <a:lnTo>
                    <a:pt x="1339" y="880"/>
                  </a:lnTo>
                  <a:lnTo>
                    <a:pt x="1335" y="878"/>
                  </a:lnTo>
                  <a:lnTo>
                    <a:pt x="1334" y="877"/>
                  </a:lnTo>
                  <a:lnTo>
                    <a:pt x="1335" y="876"/>
                  </a:lnTo>
                  <a:lnTo>
                    <a:pt x="1339" y="873"/>
                  </a:lnTo>
                  <a:lnTo>
                    <a:pt x="1344" y="867"/>
                  </a:lnTo>
                  <a:lnTo>
                    <a:pt x="1350" y="861"/>
                  </a:lnTo>
                  <a:lnTo>
                    <a:pt x="1357" y="855"/>
                  </a:lnTo>
                  <a:lnTo>
                    <a:pt x="1364" y="850"/>
                  </a:lnTo>
                  <a:lnTo>
                    <a:pt x="1371" y="846"/>
                  </a:lnTo>
                  <a:lnTo>
                    <a:pt x="1377" y="845"/>
                  </a:lnTo>
                  <a:lnTo>
                    <a:pt x="1385" y="840"/>
                  </a:lnTo>
                  <a:lnTo>
                    <a:pt x="1387" y="829"/>
                  </a:lnTo>
                  <a:lnTo>
                    <a:pt x="1384" y="817"/>
                  </a:lnTo>
                  <a:lnTo>
                    <a:pt x="1373" y="813"/>
                  </a:lnTo>
                  <a:lnTo>
                    <a:pt x="1366" y="813"/>
                  </a:lnTo>
                  <a:lnTo>
                    <a:pt x="1361" y="810"/>
                  </a:lnTo>
                  <a:lnTo>
                    <a:pt x="1354" y="807"/>
                  </a:lnTo>
                  <a:lnTo>
                    <a:pt x="1349" y="802"/>
                  </a:lnTo>
                  <a:lnTo>
                    <a:pt x="1346" y="795"/>
                  </a:lnTo>
                  <a:lnTo>
                    <a:pt x="1343" y="786"/>
                  </a:lnTo>
                  <a:lnTo>
                    <a:pt x="1344" y="775"/>
                  </a:lnTo>
                  <a:lnTo>
                    <a:pt x="1348" y="760"/>
                  </a:lnTo>
                  <a:lnTo>
                    <a:pt x="1350" y="761"/>
                  </a:lnTo>
                  <a:lnTo>
                    <a:pt x="1356" y="763"/>
                  </a:lnTo>
                  <a:lnTo>
                    <a:pt x="1365" y="767"/>
                  </a:lnTo>
                  <a:lnTo>
                    <a:pt x="1376" y="772"/>
                  </a:lnTo>
                  <a:lnTo>
                    <a:pt x="1387" y="777"/>
                  </a:lnTo>
                  <a:lnTo>
                    <a:pt x="1397" y="783"/>
                  </a:lnTo>
                  <a:lnTo>
                    <a:pt x="1408" y="787"/>
                  </a:lnTo>
                  <a:lnTo>
                    <a:pt x="1416" y="792"/>
                  </a:lnTo>
                  <a:lnTo>
                    <a:pt x="1425" y="801"/>
                  </a:lnTo>
                  <a:lnTo>
                    <a:pt x="1430" y="814"/>
                  </a:lnTo>
                  <a:lnTo>
                    <a:pt x="1433" y="827"/>
                  </a:lnTo>
                  <a:lnTo>
                    <a:pt x="1441" y="838"/>
                  </a:lnTo>
                  <a:lnTo>
                    <a:pt x="1447" y="843"/>
                  </a:lnTo>
                  <a:lnTo>
                    <a:pt x="1454" y="845"/>
                  </a:lnTo>
                  <a:lnTo>
                    <a:pt x="1462" y="847"/>
                  </a:lnTo>
                  <a:lnTo>
                    <a:pt x="1470" y="848"/>
                  </a:lnTo>
                  <a:lnTo>
                    <a:pt x="1479" y="848"/>
                  </a:lnTo>
                  <a:lnTo>
                    <a:pt x="1488" y="847"/>
                  </a:lnTo>
                  <a:lnTo>
                    <a:pt x="1496" y="846"/>
                  </a:lnTo>
                  <a:lnTo>
                    <a:pt x="1505" y="845"/>
                  </a:lnTo>
                  <a:lnTo>
                    <a:pt x="1515" y="844"/>
                  </a:lnTo>
                  <a:lnTo>
                    <a:pt x="1528" y="844"/>
                  </a:lnTo>
                  <a:lnTo>
                    <a:pt x="1543" y="844"/>
                  </a:lnTo>
                  <a:lnTo>
                    <a:pt x="1558" y="844"/>
                  </a:lnTo>
                  <a:lnTo>
                    <a:pt x="1571" y="844"/>
                  </a:lnTo>
                  <a:lnTo>
                    <a:pt x="1583" y="845"/>
                  </a:lnTo>
                  <a:lnTo>
                    <a:pt x="1590" y="845"/>
                  </a:lnTo>
                  <a:lnTo>
                    <a:pt x="1593" y="845"/>
                  </a:lnTo>
                  <a:lnTo>
                    <a:pt x="1591" y="850"/>
                  </a:lnTo>
                  <a:lnTo>
                    <a:pt x="1586" y="862"/>
                  </a:lnTo>
                  <a:lnTo>
                    <a:pt x="1581" y="875"/>
                  </a:lnTo>
                  <a:lnTo>
                    <a:pt x="1572" y="884"/>
                  </a:lnTo>
                  <a:lnTo>
                    <a:pt x="1568" y="888"/>
                  </a:lnTo>
                  <a:lnTo>
                    <a:pt x="1561" y="892"/>
                  </a:lnTo>
                  <a:lnTo>
                    <a:pt x="1553" y="898"/>
                  </a:lnTo>
                  <a:lnTo>
                    <a:pt x="1545" y="905"/>
                  </a:lnTo>
                  <a:lnTo>
                    <a:pt x="1538" y="912"/>
                  </a:lnTo>
                  <a:lnTo>
                    <a:pt x="1531" y="919"/>
                  </a:lnTo>
                  <a:lnTo>
                    <a:pt x="1525" y="924"/>
                  </a:lnTo>
                  <a:lnTo>
                    <a:pt x="1523" y="930"/>
                  </a:lnTo>
                  <a:lnTo>
                    <a:pt x="1524" y="941"/>
                  </a:lnTo>
                  <a:lnTo>
                    <a:pt x="1530" y="951"/>
                  </a:lnTo>
                  <a:lnTo>
                    <a:pt x="1537" y="961"/>
                  </a:lnTo>
                  <a:lnTo>
                    <a:pt x="1544" y="973"/>
                  </a:lnTo>
                  <a:lnTo>
                    <a:pt x="1551" y="987"/>
                  </a:lnTo>
                  <a:lnTo>
                    <a:pt x="1561" y="997"/>
                  </a:lnTo>
                  <a:lnTo>
                    <a:pt x="1569" y="1005"/>
                  </a:lnTo>
                  <a:lnTo>
                    <a:pt x="1572" y="1009"/>
                  </a:lnTo>
                  <a:lnTo>
                    <a:pt x="1576" y="1006"/>
                  </a:lnTo>
                  <a:lnTo>
                    <a:pt x="1585" y="999"/>
                  </a:lnTo>
                  <a:lnTo>
                    <a:pt x="1593" y="989"/>
                  </a:lnTo>
                  <a:lnTo>
                    <a:pt x="1597" y="976"/>
                  </a:lnTo>
                  <a:lnTo>
                    <a:pt x="1598" y="963"/>
                  </a:lnTo>
                  <a:lnTo>
                    <a:pt x="1601" y="951"/>
                  </a:lnTo>
                  <a:lnTo>
                    <a:pt x="1606" y="949"/>
                  </a:lnTo>
                  <a:lnTo>
                    <a:pt x="1612" y="963"/>
                  </a:lnTo>
                  <a:lnTo>
                    <a:pt x="1619" y="987"/>
                  </a:lnTo>
                  <a:lnTo>
                    <a:pt x="1627" y="1010"/>
                  </a:lnTo>
                  <a:lnTo>
                    <a:pt x="1634" y="1029"/>
                  </a:lnTo>
                  <a:lnTo>
                    <a:pt x="1636" y="1041"/>
                  </a:lnTo>
                  <a:lnTo>
                    <a:pt x="1637" y="1044"/>
                  </a:lnTo>
                  <a:lnTo>
                    <a:pt x="1639" y="1049"/>
                  </a:lnTo>
                  <a:lnTo>
                    <a:pt x="1643" y="1052"/>
                  </a:lnTo>
                  <a:lnTo>
                    <a:pt x="1647" y="1056"/>
                  </a:lnTo>
                  <a:lnTo>
                    <a:pt x="1653" y="1059"/>
                  </a:lnTo>
                  <a:lnTo>
                    <a:pt x="1659" y="1062"/>
                  </a:lnTo>
                  <a:lnTo>
                    <a:pt x="1665" y="1062"/>
                  </a:lnTo>
                  <a:lnTo>
                    <a:pt x="1672" y="1062"/>
                  </a:lnTo>
                  <a:lnTo>
                    <a:pt x="1682" y="1057"/>
                  </a:lnTo>
                  <a:lnTo>
                    <a:pt x="1688" y="1049"/>
                  </a:lnTo>
                  <a:lnTo>
                    <a:pt x="1690" y="1040"/>
                  </a:lnTo>
                  <a:lnTo>
                    <a:pt x="1690" y="1030"/>
                  </a:lnTo>
                  <a:lnTo>
                    <a:pt x="1689" y="1020"/>
                  </a:lnTo>
                  <a:lnTo>
                    <a:pt x="1686" y="1006"/>
                  </a:lnTo>
                  <a:lnTo>
                    <a:pt x="1686" y="994"/>
                  </a:lnTo>
                  <a:lnTo>
                    <a:pt x="1690" y="983"/>
                  </a:lnTo>
                  <a:lnTo>
                    <a:pt x="1693" y="976"/>
                  </a:lnTo>
                  <a:lnTo>
                    <a:pt x="1696" y="971"/>
                  </a:lnTo>
                  <a:lnTo>
                    <a:pt x="1697" y="963"/>
                  </a:lnTo>
                  <a:lnTo>
                    <a:pt x="1697" y="949"/>
                  </a:lnTo>
                  <a:lnTo>
                    <a:pt x="1697" y="933"/>
                  </a:lnTo>
                  <a:lnTo>
                    <a:pt x="1697" y="922"/>
                  </a:lnTo>
                  <a:lnTo>
                    <a:pt x="1700" y="916"/>
                  </a:lnTo>
                  <a:lnTo>
                    <a:pt x="1707" y="916"/>
                  </a:lnTo>
                  <a:lnTo>
                    <a:pt x="1713" y="918"/>
                  </a:lnTo>
                  <a:lnTo>
                    <a:pt x="1718" y="919"/>
                  </a:lnTo>
                  <a:lnTo>
                    <a:pt x="1723" y="921"/>
                  </a:lnTo>
                  <a:lnTo>
                    <a:pt x="1729" y="921"/>
                  </a:lnTo>
                  <a:lnTo>
                    <a:pt x="1734" y="921"/>
                  </a:lnTo>
                  <a:lnTo>
                    <a:pt x="1738" y="920"/>
                  </a:lnTo>
                  <a:lnTo>
                    <a:pt x="1741" y="918"/>
                  </a:lnTo>
                  <a:lnTo>
                    <a:pt x="1743" y="913"/>
                  </a:lnTo>
                  <a:lnTo>
                    <a:pt x="1749" y="900"/>
                  </a:lnTo>
                  <a:lnTo>
                    <a:pt x="1757" y="884"/>
                  </a:lnTo>
                  <a:lnTo>
                    <a:pt x="1764" y="867"/>
                  </a:lnTo>
                  <a:lnTo>
                    <a:pt x="1767" y="848"/>
                  </a:lnTo>
                  <a:lnTo>
                    <a:pt x="1767" y="831"/>
                  </a:lnTo>
                  <a:lnTo>
                    <a:pt x="1767" y="816"/>
                  </a:lnTo>
                  <a:lnTo>
                    <a:pt x="1767" y="806"/>
                  </a:lnTo>
                  <a:lnTo>
                    <a:pt x="1767" y="802"/>
                  </a:lnTo>
                  <a:lnTo>
                    <a:pt x="1782" y="775"/>
                  </a:lnTo>
                  <a:lnTo>
                    <a:pt x="1783" y="771"/>
                  </a:lnTo>
                  <a:lnTo>
                    <a:pt x="1786" y="761"/>
                  </a:lnTo>
                  <a:lnTo>
                    <a:pt x="1787" y="746"/>
                  </a:lnTo>
                  <a:lnTo>
                    <a:pt x="1786" y="727"/>
                  </a:lnTo>
                  <a:lnTo>
                    <a:pt x="1786" y="712"/>
                  </a:lnTo>
                  <a:lnTo>
                    <a:pt x="1789" y="702"/>
                  </a:lnTo>
                  <a:lnTo>
                    <a:pt x="1795" y="696"/>
                  </a:lnTo>
                  <a:lnTo>
                    <a:pt x="1803" y="693"/>
                  </a:lnTo>
                  <a:lnTo>
                    <a:pt x="1810" y="689"/>
                  </a:lnTo>
                  <a:lnTo>
                    <a:pt x="1817" y="686"/>
                  </a:lnTo>
                  <a:lnTo>
                    <a:pt x="1821" y="680"/>
                  </a:lnTo>
                  <a:lnTo>
                    <a:pt x="1825" y="671"/>
                  </a:lnTo>
                  <a:lnTo>
                    <a:pt x="1826" y="666"/>
                  </a:lnTo>
                  <a:lnTo>
                    <a:pt x="1828" y="662"/>
                  </a:lnTo>
                  <a:lnTo>
                    <a:pt x="1832" y="658"/>
                  </a:lnTo>
                  <a:lnTo>
                    <a:pt x="1836" y="655"/>
                  </a:lnTo>
                  <a:lnTo>
                    <a:pt x="1842" y="653"/>
                  </a:lnTo>
                  <a:lnTo>
                    <a:pt x="1850" y="650"/>
                  </a:lnTo>
                  <a:lnTo>
                    <a:pt x="1862" y="648"/>
                  </a:lnTo>
                  <a:lnTo>
                    <a:pt x="1874" y="647"/>
                  </a:lnTo>
                  <a:lnTo>
                    <a:pt x="1885" y="632"/>
                  </a:lnTo>
                  <a:lnTo>
                    <a:pt x="1883" y="630"/>
                  </a:lnTo>
                  <a:lnTo>
                    <a:pt x="1882" y="625"/>
                  </a:lnTo>
                  <a:lnTo>
                    <a:pt x="1883" y="619"/>
                  </a:lnTo>
                  <a:lnTo>
                    <a:pt x="1888" y="615"/>
                  </a:lnTo>
                  <a:lnTo>
                    <a:pt x="1895" y="605"/>
                  </a:lnTo>
                  <a:lnTo>
                    <a:pt x="1900" y="590"/>
                  </a:lnTo>
                  <a:lnTo>
                    <a:pt x="1902" y="575"/>
                  </a:lnTo>
                  <a:lnTo>
                    <a:pt x="1903" y="568"/>
                  </a:lnTo>
                  <a:lnTo>
                    <a:pt x="1856" y="553"/>
                  </a:lnTo>
                  <a:close/>
                </a:path>
              </a:pathLst>
            </a:custGeom>
            <a:pattFill prst="pct50">
              <a:fgClr>
                <a:schemeClr val="accent5"/>
              </a:fgClr>
              <a:bgClr>
                <a:schemeClr val="accent5">
                  <a:lumMod val="50000"/>
                </a:schemeClr>
              </a:bgClr>
            </a:pattFill>
            <a:ln w="6350">
              <a:solidFill>
                <a:srgbClr val="FFFFFF"/>
              </a:solidFill>
              <a:round/>
              <a:headEnd/>
              <a:tailEnd/>
            </a:ln>
          </p:spPr>
          <p:txBody>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29" name="TextBox 290"/>
            <p:cNvSpPr txBox="1">
              <a:spLocks noChangeArrowheads="1"/>
            </p:cNvSpPr>
            <p:nvPr/>
          </p:nvSpPr>
          <p:spPr bwMode="auto">
            <a:xfrm>
              <a:off x="1311659" y="2518436"/>
              <a:ext cx="489738"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New Delhi</a:t>
              </a:r>
            </a:p>
          </p:txBody>
        </p:sp>
        <p:sp>
          <p:nvSpPr>
            <p:cNvPr id="130" name="Oval 129"/>
            <p:cNvSpPr/>
            <p:nvPr/>
          </p:nvSpPr>
          <p:spPr>
            <a:xfrm>
              <a:off x="2030823" y="3069788"/>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1" name="Oval 130"/>
            <p:cNvSpPr/>
            <p:nvPr/>
          </p:nvSpPr>
          <p:spPr>
            <a:xfrm>
              <a:off x="2334872" y="3193508"/>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2" name="Oval 131"/>
            <p:cNvSpPr/>
            <p:nvPr/>
          </p:nvSpPr>
          <p:spPr>
            <a:xfrm>
              <a:off x="1461723" y="2666488"/>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3" name="Oval 132"/>
            <p:cNvSpPr/>
            <p:nvPr/>
          </p:nvSpPr>
          <p:spPr>
            <a:xfrm>
              <a:off x="1112626" y="3154727"/>
              <a:ext cx="58967" cy="58967"/>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4" name="Oval 133"/>
            <p:cNvSpPr/>
            <p:nvPr/>
          </p:nvSpPr>
          <p:spPr>
            <a:xfrm>
              <a:off x="1201416" y="3197592"/>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5" name="Oval 134"/>
            <p:cNvSpPr/>
            <p:nvPr/>
          </p:nvSpPr>
          <p:spPr>
            <a:xfrm>
              <a:off x="1292098" y="3549855"/>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6" name="Oval 135"/>
            <p:cNvSpPr/>
            <p:nvPr/>
          </p:nvSpPr>
          <p:spPr>
            <a:xfrm>
              <a:off x="1159881" y="3459400"/>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7" name="Oval 136"/>
            <p:cNvSpPr/>
            <p:nvPr/>
          </p:nvSpPr>
          <p:spPr>
            <a:xfrm>
              <a:off x="1680587" y="3594396"/>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8" name="Oval 137"/>
            <p:cNvSpPr/>
            <p:nvPr/>
          </p:nvSpPr>
          <p:spPr>
            <a:xfrm>
              <a:off x="1179594" y="3768050"/>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39" name="Oval 138"/>
            <p:cNvSpPr/>
            <p:nvPr/>
          </p:nvSpPr>
          <p:spPr>
            <a:xfrm>
              <a:off x="1490724" y="4018330"/>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40" name="Oval 139"/>
            <p:cNvSpPr/>
            <p:nvPr/>
          </p:nvSpPr>
          <p:spPr>
            <a:xfrm>
              <a:off x="1794309" y="4072523"/>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41" name="Oval 140"/>
            <p:cNvSpPr/>
            <p:nvPr/>
          </p:nvSpPr>
          <p:spPr>
            <a:xfrm>
              <a:off x="1497560" y="4241617"/>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42" name="Oval 141"/>
            <p:cNvSpPr/>
            <p:nvPr/>
          </p:nvSpPr>
          <p:spPr>
            <a:xfrm>
              <a:off x="1393176" y="4291325"/>
              <a:ext cx="58968" cy="58968"/>
            </a:xfrm>
            <a:prstGeom prst="ellipse">
              <a:avLst/>
            </a:prstGeom>
            <a:solidFill>
              <a:schemeClr val="bg1"/>
            </a:solidFill>
            <a:ln w="952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chemeClr val="tx1"/>
                </a:solidFill>
                <a:effectLst/>
                <a:uLnTx/>
                <a:uFillTx/>
                <a:latin typeface="Verdana"/>
                <a:ea typeface="+mn-ea"/>
                <a:cs typeface="+mn-cs"/>
              </a:endParaRPr>
            </a:p>
          </p:txBody>
        </p:sp>
        <p:sp>
          <p:nvSpPr>
            <p:cNvPr id="143" name="TextBox 290"/>
            <p:cNvSpPr txBox="1">
              <a:spLocks noChangeArrowheads="1"/>
            </p:cNvSpPr>
            <p:nvPr/>
          </p:nvSpPr>
          <p:spPr bwMode="auto">
            <a:xfrm>
              <a:off x="1101600" y="3014761"/>
              <a:ext cx="568677"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Ahmedabad</a:t>
              </a:r>
            </a:p>
          </p:txBody>
        </p:sp>
        <p:sp>
          <p:nvSpPr>
            <p:cNvPr id="144" name="TextBox 290"/>
            <p:cNvSpPr txBox="1">
              <a:spLocks noChangeArrowheads="1"/>
            </p:cNvSpPr>
            <p:nvPr/>
          </p:nvSpPr>
          <p:spPr bwMode="auto">
            <a:xfrm>
              <a:off x="1287926" y="3164170"/>
              <a:ext cx="568677"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Vadodara</a:t>
              </a:r>
            </a:p>
          </p:txBody>
        </p:sp>
        <p:sp>
          <p:nvSpPr>
            <p:cNvPr id="145" name="TextBox 290"/>
            <p:cNvSpPr txBox="1">
              <a:spLocks noChangeArrowheads="1"/>
            </p:cNvSpPr>
            <p:nvPr/>
          </p:nvSpPr>
          <p:spPr bwMode="auto">
            <a:xfrm>
              <a:off x="788921" y="3449554"/>
              <a:ext cx="350566" cy="203027"/>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Mumbai</a:t>
              </a:r>
            </a:p>
          </p:txBody>
        </p:sp>
        <p:sp>
          <p:nvSpPr>
            <p:cNvPr id="146" name="TextBox 290"/>
            <p:cNvSpPr txBox="1">
              <a:spLocks noChangeArrowheads="1"/>
            </p:cNvSpPr>
            <p:nvPr/>
          </p:nvSpPr>
          <p:spPr bwMode="auto">
            <a:xfrm>
              <a:off x="1217036" y="3618346"/>
              <a:ext cx="226740" cy="203027"/>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Pune</a:t>
              </a:r>
            </a:p>
          </p:txBody>
        </p:sp>
        <p:sp>
          <p:nvSpPr>
            <p:cNvPr id="147" name="TextBox 290"/>
            <p:cNvSpPr txBox="1">
              <a:spLocks noChangeArrowheads="1"/>
            </p:cNvSpPr>
            <p:nvPr/>
          </p:nvSpPr>
          <p:spPr bwMode="auto">
            <a:xfrm>
              <a:off x="1293470" y="3741165"/>
              <a:ext cx="226740"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Goa</a:t>
              </a:r>
            </a:p>
          </p:txBody>
        </p:sp>
        <p:sp>
          <p:nvSpPr>
            <p:cNvPr id="148" name="TextBox 290"/>
            <p:cNvSpPr txBox="1">
              <a:spLocks noChangeArrowheads="1"/>
            </p:cNvSpPr>
            <p:nvPr/>
          </p:nvSpPr>
          <p:spPr bwMode="auto">
            <a:xfrm>
              <a:off x="1669958" y="3478683"/>
              <a:ext cx="486763" cy="203027"/>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Hyderabad</a:t>
              </a:r>
            </a:p>
          </p:txBody>
        </p:sp>
        <p:sp>
          <p:nvSpPr>
            <p:cNvPr id="149" name="TextBox 290"/>
            <p:cNvSpPr txBox="1">
              <a:spLocks noChangeArrowheads="1"/>
            </p:cNvSpPr>
            <p:nvPr/>
          </p:nvSpPr>
          <p:spPr bwMode="auto">
            <a:xfrm>
              <a:off x="1884300" y="4046274"/>
              <a:ext cx="486763"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Chennai</a:t>
              </a:r>
            </a:p>
          </p:txBody>
        </p:sp>
        <p:sp>
          <p:nvSpPr>
            <p:cNvPr id="150" name="TextBox 290"/>
            <p:cNvSpPr txBox="1">
              <a:spLocks noChangeArrowheads="1"/>
            </p:cNvSpPr>
            <p:nvPr/>
          </p:nvSpPr>
          <p:spPr bwMode="auto">
            <a:xfrm>
              <a:off x="1601943" y="4214760"/>
              <a:ext cx="486763" cy="203027"/>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Coimbatore</a:t>
              </a:r>
            </a:p>
          </p:txBody>
        </p:sp>
        <p:sp>
          <p:nvSpPr>
            <p:cNvPr id="151" name="TextBox 290"/>
            <p:cNvSpPr txBox="1">
              <a:spLocks noChangeArrowheads="1"/>
            </p:cNvSpPr>
            <p:nvPr/>
          </p:nvSpPr>
          <p:spPr bwMode="auto">
            <a:xfrm>
              <a:off x="1101599" y="4281862"/>
              <a:ext cx="280987"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Kochi</a:t>
              </a:r>
            </a:p>
          </p:txBody>
        </p:sp>
        <p:sp>
          <p:nvSpPr>
            <p:cNvPr id="152" name="TextBox 290"/>
            <p:cNvSpPr txBox="1">
              <a:spLocks noChangeArrowheads="1"/>
            </p:cNvSpPr>
            <p:nvPr/>
          </p:nvSpPr>
          <p:spPr bwMode="auto">
            <a:xfrm>
              <a:off x="1309290" y="3902619"/>
              <a:ext cx="486763"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Bengaluru</a:t>
              </a:r>
            </a:p>
          </p:txBody>
        </p:sp>
        <p:sp>
          <p:nvSpPr>
            <p:cNvPr id="153" name="TextBox 290"/>
            <p:cNvSpPr txBox="1">
              <a:spLocks noChangeArrowheads="1"/>
            </p:cNvSpPr>
            <p:nvPr/>
          </p:nvSpPr>
          <p:spPr bwMode="auto">
            <a:xfrm>
              <a:off x="1955458" y="2950205"/>
              <a:ext cx="611014" cy="101514"/>
            </a:xfrm>
            <a:prstGeom prst="rect">
              <a:avLst/>
            </a:prstGeom>
            <a:noFill/>
            <a:ln w="9525">
              <a:noFill/>
              <a:miter lim="800000"/>
              <a:headEnd/>
              <a:tailEnd/>
            </a:ln>
          </p:spPr>
          <p:txBody>
            <a:bodyPr wrap="square" lIns="0" tIns="0" r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Jamshedpur</a:t>
              </a:r>
            </a:p>
          </p:txBody>
        </p:sp>
        <p:sp>
          <p:nvSpPr>
            <p:cNvPr id="154" name="TextBox 290"/>
            <p:cNvSpPr txBox="1">
              <a:spLocks noChangeArrowheads="1"/>
            </p:cNvSpPr>
            <p:nvPr/>
          </p:nvSpPr>
          <p:spPr bwMode="auto">
            <a:xfrm>
              <a:off x="1993175" y="3230084"/>
              <a:ext cx="341697" cy="203027"/>
            </a:xfrm>
            <a:prstGeom prst="rect">
              <a:avLst/>
            </a:prstGeom>
            <a:noFill/>
            <a:ln w="9525">
              <a:noFill/>
              <a:miter lim="800000"/>
              <a:headEnd/>
              <a:tailEnd/>
            </a:ln>
          </p:spPr>
          <p:txBody>
            <a:bodyPr wrap="square" lIns="0" tIns="0" rIns="0" bIns="0">
              <a:spAutoFit/>
            </a:bodyPr>
            <a:lstStyle/>
            <a:p>
              <a:pPr marL="0" marR="0" lvl="0" indent="0" algn="r" defTabSz="89901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effectLst/>
                  <a:uLnTx/>
                  <a:uFillTx/>
                  <a:latin typeface="Verdana"/>
                  <a:ea typeface="+mn-ea"/>
                  <a:cs typeface="+mn-cs"/>
                </a:rPr>
                <a:t>Kolkata</a:t>
              </a:r>
            </a:p>
          </p:txBody>
        </p:sp>
      </p:grpSp>
      <p:grpSp>
        <p:nvGrpSpPr>
          <p:cNvPr id="155" name="Group 154"/>
          <p:cNvGrpSpPr/>
          <p:nvPr/>
        </p:nvGrpSpPr>
        <p:grpSpPr>
          <a:xfrm>
            <a:off x="6004853" y="2217823"/>
            <a:ext cx="4058243" cy="3491682"/>
            <a:chOff x="5904103" y="2314062"/>
            <a:chExt cx="4243969" cy="3671954"/>
          </a:xfrm>
        </p:grpSpPr>
        <p:sp>
          <p:nvSpPr>
            <p:cNvPr id="156" name="Rectangle 155"/>
            <p:cNvSpPr/>
            <p:nvPr/>
          </p:nvSpPr>
          <p:spPr>
            <a:xfrm>
              <a:off x="6394469" y="2371537"/>
              <a:ext cx="3728135" cy="457128"/>
            </a:xfrm>
            <a:prstGeom prst="rect">
              <a:avLst/>
            </a:prstGeom>
          </p:spPr>
          <p:txBody>
            <a:bodyPr wrap="squar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Verdana"/>
                  <a:ea typeface="+mn-ea"/>
                  <a:cs typeface="Arial" charset="0"/>
                </a:rPr>
                <a:t>India clientele (November 2019 BT500*)</a:t>
              </a:r>
            </a:p>
          </p:txBody>
        </p:sp>
        <p:grpSp>
          <p:nvGrpSpPr>
            <p:cNvPr id="157" name="Group 156"/>
            <p:cNvGrpSpPr/>
            <p:nvPr/>
          </p:nvGrpSpPr>
          <p:grpSpPr>
            <a:xfrm>
              <a:off x="6034167" y="2948621"/>
              <a:ext cx="2000830" cy="900427"/>
              <a:chOff x="6679062" y="4021069"/>
              <a:chExt cx="2000830" cy="900427"/>
            </a:xfrm>
          </p:grpSpPr>
          <p:grpSp>
            <p:nvGrpSpPr>
              <p:cNvPr id="238" name="Group 237"/>
              <p:cNvGrpSpPr/>
              <p:nvPr/>
            </p:nvGrpSpPr>
            <p:grpSpPr>
              <a:xfrm>
                <a:off x="7898643" y="4021069"/>
                <a:ext cx="781249" cy="900427"/>
                <a:chOff x="6760515" y="3143193"/>
                <a:chExt cx="781249" cy="900427"/>
              </a:xfrm>
            </p:grpSpPr>
            <p:sp>
              <p:nvSpPr>
                <p:cNvPr id="246" name="Rectangle 245"/>
                <p:cNvSpPr/>
                <p:nvPr/>
              </p:nvSpPr>
              <p:spPr bwMode="gray">
                <a:xfrm>
                  <a:off x="6917392" y="3143193"/>
                  <a:ext cx="599925" cy="900427"/>
                </a:xfrm>
                <a:prstGeom prst="rect">
                  <a:avLst/>
                </a:prstGeom>
                <a:solidFill>
                  <a:schemeClr val="bg1"/>
                </a:solidFill>
                <a:ln w="19050" algn="ctr">
                  <a:solidFill>
                    <a:schemeClr val="accent3"/>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247" name="Rectangle 246"/>
                <p:cNvSpPr/>
                <p:nvPr/>
              </p:nvSpPr>
              <p:spPr>
                <a:xfrm>
                  <a:off x="6903836" y="3274737"/>
                  <a:ext cx="546013"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Arial" charset="0"/>
                    </a:rPr>
                    <a:t>79</a:t>
                  </a:r>
                  <a:endParaRPr kumimoji="0" lang="en-IN" sz="1400" b="1" i="0" u="none" strike="noStrike" kern="1200" cap="none" spc="0" normalizeH="0" baseline="0" noProof="0" dirty="0">
                    <a:ln>
                      <a:noFill/>
                    </a:ln>
                    <a:effectLst/>
                    <a:uLnTx/>
                    <a:uFillTx/>
                    <a:latin typeface="Verdana"/>
                    <a:ea typeface="+mn-ea"/>
                  </a:endParaRPr>
                </a:p>
              </p:txBody>
            </p:sp>
            <p:sp>
              <p:nvSpPr>
                <p:cNvPr id="248" name="Rectangle 247"/>
                <p:cNvSpPr/>
                <p:nvPr/>
              </p:nvSpPr>
              <p:spPr>
                <a:xfrm>
                  <a:off x="6975971" y="3723078"/>
                  <a:ext cx="532126"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130</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249" name="Rectangle 248"/>
                <p:cNvSpPr/>
                <p:nvPr/>
              </p:nvSpPr>
              <p:spPr>
                <a:xfrm>
                  <a:off x="6760515" y="3538179"/>
                  <a:ext cx="756803" cy="171422"/>
                </a:xfrm>
                <a:prstGeom prst="rect">
                  <a:avLst/>
                </a:prstGeom>
                <a:solidFill>
                  <a:schemeClr val="accent3"/>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250" name="Rectangle 249"/>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251" name="Rectangle 250"/>
                <p:cNvSpPr/>
                <p:nvPr/>
              </p:nvSpPr>
              <p:spPr>
                <a:xfrm>
                  <a:off x="7054047"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grpSp>
            <p:nvGrpSpPr>
              <p:cNvPr id="239" name="Group 238"/>
              <p:cNvGrpSpPr/>
              <p:nvPr/>
            </p:nvGrpSpPr>
            <p:grpSpPr>
              <a:xfrm>
                <a:off x="7585253" y="4297064"/>
                <a:ext cx="405566" cy="405566"/>
                <a:chOff x="8160584" y="4119087"/>
                <a:chExt cx="405566" cy="405566"/>
              </a:xfrm>
            </p:grpSpPr>
            <p:sp>
              <p:nvSpPr>
                <p:cNvPr id="242" name="Oval 241"/>
                <p:cNvSpPr/>
                <p:nvPr/>
              </p:nvSpPr>
              <p:spPr bwMode="gray">
                <a:xfrm>
                  <a:off x="8160584" y="4119087"/>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nvGrpSpPr>
                <p:cNvPr id="243" name="Group 682"/>
                <p:cNvGrpSpPr>
                  <a:grpSpLocks/>
                </p:cNvGrpSpPr>
                <p:nvPr/>
              </p:nvGrpSpPr>
              <p:grpSpPr bwMode="auto">
                <a:xfrm>
                  <a:off x="8187636" y="4146617"/>
                  <a:ext cx="351462" cy="353672"/>
                  <a:chOff x="1144" y="2344"/>
                  <a:chExt cx="340" cy="340"/>
                </a:xfrm>
                <a:solidFill>
                  <a:schemeClr val="accent3"/>
                </a:solidFill>
              </p:grpSpPr>
              <p:sp>
                <p:nvSpPr>
                  <p:cNvPr id="244" name="Freeform 683"/>
                  <p:cNvSpPr>
                    <a:spLocks noEditPoints="1"/>
                  </p:cNvSpPr>
                  <p:nvPr/>
                </p:nvSpPr>
                <p:spPr bwMode="auto">
                  <a:xfrm>
                    <a:off x="1144" y="234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245" name="Freeform 684"/>
                  <p:cNvSpPr>
                    <a:spLocks noEditPoints="1"/>
                  </p:cNvSpPr>
                  <p:nvPr/>
                </p:nvSpPr>
                <p:spPr bwMode="auto">
                  <a:xfrm>
                    <a:off x="1207" y="2435"/>
                    <a:ext cx="214" cy="171"/>
                  </a:xfrm>
                  <a:custGeom>
                    <a:avLst/>
                    <a:gdLst>
                      <a:gd name="T0" fmla="*/ 313 w 322"/>
                      <a:gd name="T1" fmla="*/ 22 h 257"/>
                      <a:gd name="T2" fmla="*/ 276 w 322"/>
                      <a:gd name="T3" fmla="*/ 31 h 257"/>
                      <a:gd name="T4" fmla="*/ 246 w 322"/>
                      <a:gd name="T5" fmla="*/ 185 h 257"/>
                      <a:gd name="T6" fmla="*/ 235 w 322"/>
                      <a:gd name="T7" fmla="*/ 193 h 257"/>
                      <a:gd name="T8" fmla="*/ 235 w 322"/>
                      <a:gd name="T9" fmla="*/ 193 h 257"/>
                      <a:gd name="T10" fmla="*/ 235 w 322"/>
                      <a:gd name="T11" fmla="*/ 193 h 257"/>
                      <a:gd name="T12" fmla="*/ 54 w 322"/>
                      <a:gd name="T13" fmla="*/ 193 h 257"/>
                      <a:gd name="T14" fmla="*/ 43 w 322"/>
                      <a:gd name="T15" fmla="*/ 183 h 257"/>
                      <a:gd name="T16" fmla="*/ 54 w 322"/>
                      <a:gd name="T17" fmla="*/ 172 h 257"/>
                      <a:gd name="T18" fmla="*/ 227 w 322"/>
                      <a:gd name="T19" fmla="*/ 172 h 257"/>
                      <a:gd name="T20" fmla="*/ 257 w 322"/>
                      <a:gd name="T21" fmla="*/ 21 h 257"/>
                      <a:gd name="T22" fmla="*/ 265 w 322"/>
                      <a:gd name="T23" fmla="*/ 12 h 257"/>
                      <a:gd name="T24" fmla="*/ 307 w 322"/>
                      <a:gd name="T25" fmla="*/ 2 h 257"/>
                      <a:gd name="T26" fmla="*/ 320 w 322"/>
                      <a:gd name="T27" fmla="*/ 9 h 257"/>
                      <a:gd name="T28" fmla="*/ 313 w 322"/>
                      <a:gd name="T29" fmla="*/ 22 h 257"/>
                      <a:gd name="T30" fmla="*/ 203 w 322"/>
                      <a:gd name="T31" fmla="*/ 140 h 257"/>
                      <a:gd name="T32" fmla="*/ 193 w 322"/>
                      <a:gd name="T33" fmla="*/ 129 h 257"/>
                      <a:gd name="T34" fmla="*/ 41 w 322"/>
                      <a:gd name="T35" fmla="*/ 129 h 257"/>
                      <a:gd name="T36" fmla="*/ 25 w 322"/>
                      <a:gd name="T37" fmla="*/ 65 h 257"/>
                      <a:gd name="T38" fmla="*/ 214 w 322"/>
                      <a:gd name="T39" fmla="*/ 65 h 257"/>
                      <a:gd name="T40" fmla="*/ 225 w 322"/>
                      <a:gd name="T41" fmla="*/ 55 h 257"/>
                      <a:gd name="T42" fmla="*/ 214 w 322"/>
                      <a:gd name="T43" fmla="*/ 44 h 257"/>
                      <a:gd name="T44" fmla="*/ 11 w 322"/>
                      <a:gd name="T45" fmla="*/ 44 h 257"/>
                      <a:gd name="T46" fmla="*/ 3 w 322"/>
                      <a:gd name="T47" fmla="*/ 48 h 257"/>
                      <a:gd name="T48" fmla="*/ 1 w 322"/>
                      <a:gd name="T49" fmla="*/ 57 h 257"/>
                      <a:gd name="T50" fmla="*/ 22 w 322"/>
                      <a:gd name="T51" fmla="*/ 143 h 257"/>
                      <a:gd name="T52" fmla="*/ 33 w 322"/>
                      <a:gd name="T53" fmla="*/ 151 h 257"/>
                      <a:gd name="T54" fmla="*/ 193 w 322"/>
                      <a:gd name="T55" fmla="*/ 151 h 257"/>
                      <a:gd name="T56" fmla="*/ 203 w 322"/>
                      <a:gd name="T57" fmla="*/ 140 h 257"/>
                      <a:gd name="T58" fmla="*/ 65 w 322"/>
                      <a:gd name="T59" fmla="*/ 87 h 257"/>
                      <a:gd name="T60" fmla="*/ 54 w 322"/>
                      <a:gd name="T61" fmla="*/ 97 h 257"/>
                      <a:gd name="T62" fmla="*/ 65 w 322"/>
                      <a:gd name="T63" fmla="*/ 108 h 257"/>
                      <a:gd name="T64" fmla="*/ 203 w 322"/>
                      <a:gd name="T65" fmla="*/ 108 h 257"/>
                      <a:gd name="T66" fmla="*/ 214 w 322"/>
                      <a:gd name="T67" fmla="*/ 97 h 257"/>
                      <a:gd name="T68" fmla="*/ 203 w 322"/>
                      <a:gd name="T69" fmla="*/ 87 h 257"/>
                      <a:gd name="T70" fmla="*/ 65 w 322"/>
                      <a:gd name="T71" fmla="*/ 87 h 257"/>
                      <a:gd name="T72" fmla="*/ 75 w 322"/>
                      <a:gd name="T73" fmla="*/ 215 h 257"/>
                      <a:gd name="T74" fmla="*/ 54 w 322"/>
                      <a:gd name="T75" fmla="*/ 236 h 257"/>
                      <a:gd name="T76" fmla="*/ 75 w 322"/>
                      <a:gd name="T77" fmla="*/ 257 h 257"/>
                      <a:gd name="T78" fmla="*/ 97 w 322"/>
                      <a:gd name="T79" fmla="*/ 236 h 257"/>
                      <a:gd name="T80" fmla="*/ 75 w 322"/>
                      <a:gd name="T81" fmla="*/ 215 h 257"/>
                      <a:gd name="T82" fmla="*/ 214 w 322"/>
                      <a:gd name="T83" fmla="*/ 215 h 257"/>
                      <a:gd name="T84" fmla="*/ 193 w 322"/>
                      <a:gd name="T85" fmla="*/ 236 h 257"/>
                      <a:gd name="T86" fmla="*/ 214 w 322"/>
                      <a:gd name="T87" fmla="*/ 257 h 257"/>
                      <a:gd name="T88" fmla="*/ 235 w 322"/>
                      <a:gd name="T89" fmla="*/ 236 h 257"/>
                      <a:gd name="T90" fmla="*/ 214 w 322"/>
                      <a:gd name="T91" fmla="*/ 21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2" h="257">
                        <a:moveTo>
                          <a:pt x="313" y="22"/>
                        </a:moveTo>
                        <a:cubicBezTo>
                          <a:pt x="276" y="31"/>
                          <a:pt x="276" y="31"/>
                          <a:pt x="276" y="31"/>
                        </a:cubicBezTo>
                        <a:cubicBezTo>
                          <a:pt x="246" y="185"/>
                          <a:pt x="246" y="185"/>
                          <a:pt x="246" y="185"/>
                        </a:cubicBezTo>
                        <a:cubicBezTo>
                          <a:pt x="245" y="190"/>
                          <a:pt x="240" y="193"/>
                          <a:pt x="235" y="193"/>
                        </a:cubicBezTo>
                        <a:cubicBezTo>
                          <a:pt x="235" y="193"/>
                          <a:pt x="235" y="193"/>
                          <a:pt x="235" y="193"/>
                        </a:cubicBezTo>
                        <a:cubicBezTo>
                          <a:pt x="235" y="193"/>
                          <a:pt x="235" y="193"/>
                          <a:pt x="235" y="193"/>
                        </a:cubicBezTo>
                        <a:cubicBezTo>
                          <a:pt x="54" y="193"/>
                          <a:pt x="54" y="193"/>
                          <a:pt x="54" y="193"/>
                        </a:cubicBezTo>
                        <a:cubicBezTo>
                          <a:pt x="48" y="193"/>
                          <a:pt x="43" y="189"/>
                          <a:pt x="43" y="183"/>
                        </a:cubicBezTo>
                        <a:cubicBezTo>
                          <a:pt x="43" y="177"/>
                          <a:pt x="48" y="172"/>
                          <a:pt x="54" y="172"/>
                        </a:cubicBezTo>
                        <a:cubicBezTo>
                          <a:pt x="227" y="172"/>
                          <a:pt x="227" y="172"/>
                          <a:pt x="227" y="172"/>
                        </a:cubicBezTo>
                        <a:cubicBezTo>
                          <a:pt x="257" y="21"/>
                          <a:pt x="257" y="21"/>
                          <a:pt x="257" y="21"/>
                        </a:cubicBezTo>
                        <a:cubicBezTo>
                          <a:pt x="258" y="17"/>
                          <a:pt x="261" y="13"/>
                          <a:pt x="265" y="12"/>
                        </a:cubicBezTo>
                        <a:cubicBezTo>
                          <a:pt x="307" y="2"/>
                          <a:pt x="307" y="2"/>
                          <a:pt x="307" y="2"/>
                        </a:cubicBezTo>
                        <a:cubicBezTo>
                          <a:pt x="313" y="0"/>
                          <a:pt x="319" y="4"/>
                          <a:pt x="320" y="9"/>
                        </a:cubicBezTo>
                        <a:cubicBezTo>
                          <a:pt x="322" y="15"/>
                          <a:pt x="318" y="21"/>
                          <a:pt x="313" y="22"/>
                        </a:cubicBezTo>
                        <a:close/>
                        <a:moveTo>
                          <a:pt x="203" y="140"/>
                        </a:moveTo>
                        <a:cubicBezTo>
                          <a:pt x="203" y="134"/>
                          <a:pt x="199" y="129"/>
                          <a:pt x="193" y="129"/>
                        </a:cubicBezTo>
                        <a:cubicBezTo>
                          <a:pt x="41" y="129"/>
                          <a:pt x="41" y="129"/>
                          <a:pt x="41" y="129"/>
                        </a:cubicBezTo>
                        <a:cubicBezTo>
                          <a:pt x="25" y="65"/>
                          <a:pt x="25" y="65"/>
                          <a:pt x="25" y="65"/>
                        </a:cubicBezTo>
                        <a:cubicBezTo>
                          <a:pt x="214" y="65"/>
                          <a:pt x="214" y="65"/>
                          <a:pt x="214" y="65"/>
                        </a:cubicBezTo>
                        <a:cubicBezTo>
                          <a:pt x="220" y="65"/>
                          <a:pt x="225" y="61"/>
                          <a:pt x="225" y="55"/>
                        </a:cubicBezTo>
                        <a:cubicBezTo>
                          <a:pt x="225" y="49"/>
                          <a:pt x="220" y="44"/>
                          <a:pt x="214" y="44"/>
                        </a:cubicBezTo>
                        <a:cubicBezTo>
                          <a:pt x="11" y="44"/>
                          <a:pt x="11" y="44"/>
                          <a:pt x="11" y="44"/>
                        </a:cubicBezTo>
                        <a:cubicBezTo>
                          <a:pt x="8" y="44"/>
                          <a:pt x="5" y="46"/>
                          <a:pt x="3" y="48"/>
                        </a:cubicBezTo>
                        <a:cubicBezTo>
                          <a:pt x="1" y="51"/>
                          <a:pt x="0" y="54"/>
                          <a:pt x="1" y="57"/>
                        </a:cubicBezTo>
                        <a:cubicBezTo>
                          <a:pt x="22" y="143"/>
                          <a:pt x="22" y="143"/>
                          <a:pt x="22" y="143"/>
                        </a:cubicBezTo>
                        <a:cubicBezTo>
                          <a:pt x="24" y="147"/>
                          <a:pt x="28" y="151"/>
                          <a:pt x="33" y="151"/>
                        </a:cubicBezTo>
                        <a:cubicBezTo>
                          <a:pt x="193" y="151"/>
                          <a:pt x="193" y="151"/>
                          <a:pt x="193" y="151"/>
                        </a:cubicBezTo>
                        <a:cubicBezTo>
                          <a:pt x="199" y="151"/>
                          <a:pt x="203" y="146"/>
                          <a:pt x="203" y="140"/>
                        </a:cubicBezTo>
                        <a:close/>
                        <a:moveTo>
                          <a:pt x="65" y="87"/>
                        </a:moveTo>
                        <a:cubicBezTo>
                          <a:pt x="59" y="87"/>
                          <a:pt x="54" y="91"/>
                          <a:pt x="54" y="97"/>
                        </a:cubicBezTo>
                        <a:cubicBezTo>
                          <a:pt x="54" y="103"/>
                          <a:pt x="59" y="108"/>
                          <a:pt x="65" y="108"/>
                        </a:cubicBezTo>
                        <a:cubicBezTo>
                          <a:pt x="203" y="108"/>
                          <a:pt x="203" y="108"/>
                          <a:pt x="203" y="108"/>
                        </a:cubicBezTo>
                        <a:cubicBezTo>
                          <a:pt x="209" y="108"/>
                          <a:pt x="214" y="103"/>
                          <a:pt x="214" y="97"/>
                        </a:cubicBezTo>
                        <a:cubicBezTo>
                          <a:pt x="214" y="91"/>
                          <a:pt x="209" y="87"/>
                          <a:pt x="203" y="87"/>
                        </a:cubicBezTo>
                        <a:lnTo>
                          <a:pt x="65" y="87"/>
                        </a:lnTo>
                        <a:close/>
                        <a:moveTo>
                          <a:pt x="75" y="215"/>
                        </a:moveTo>
                        <a:cubicBezTo>
                          <a:pt x="64" y="215"/>
                          <a:pt x="54" y="224"/>
                          <a:pt x="54" y="236"/>
                        </a:cubicBezTo>
                        <a:cubicBezTo>
                          <a:pt x="54" y="248"/>
                          <a:pt x="64" y="257"/>
                          <a:pt x="75" y="257"/>
                        </a:cubicBezTo>
                        <a:cubicBezTo>
                          <a:pt x="87" y="257"/>
                          <a:pt x="97" y="248"/>
                          <a:pt x="97" y="236"/>
                        </a:cubicBezTo>
                        <a:cubicBezTo>
                          <a:pt x="97" y="224"/>
                          <a:pt x="87" y="215"/>
                          <a:pt x="75" y="215"/>
                        </a:cubicBezTo>
                        <a:close/>
                        <a:moveTo>
                          <a:pt x="214" y="215"/>
                        </a:moveTo>
                        <a:cubicBezTo>
                          <a:pt x="202" y="215"/>
                          <a:pt x="193" y="224"/>
                          <a:pt x="193" y="236"/>
                        </a:cubicBezTo>
                        <a:cubicBezTo>
                          <a:pt x="193" y="248"/>
                          <a:pt x="202" y="257"/>
                          <a:pt x="214" y="257"/>
                        </a:cubicBezTo>
                        <a:cubicBezTo>
                          <a:pt x="226" y="257"/>
                          <a:pt x="235" y="248"/>
                          <a:pt x="235" y="236"/>
                        </a:cubicBezTo>
                        <a:cubicBezTo>
                          <a:pt x="235" y="224"/>
                          <a:pt x="226" y="215"/>
                          <a:pt x="214" y="2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sp>
            <p:nvSpPr>
              <p:cNvPr id="240" name="Rectangle 239"/>
              <p:cNvSpPr/>
              <p:nvPr/>
            </p:nvSpPr>
            <p:spPr>
              <a:xfrm>
                <a:off x="6679062" y="4270846"/>
                <a:ext cx="827972" cy="622202"/>
              </a:xfrm>
              <a:prstGeom prst="rect">
                <a:avLst/>
              </a:prstGeom>
            </p:spPr>
            <p:txBody>
              <a:bodyPr wrap="square" l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Consumer and Industrial Products</a:t>
                </a:r>
                <a:endParaRPr kumimoji="0" lang="en-US" sz="700" b="0" i="0" u="none" strike="noStrike" kern="1200" cap="none" spc="0" normalizeH="0" baseline="0" noProof="0" dirty="0">
                  <a:ln>
                    <a:noFill/>
                  </a:ln>
                  <a:effectLst/>
                  <a:uLnTx/>
                  <a:uFillTx/>
                  <a:latin typeface="Verdana"/>
                  <a:ea typeface="+mn-ea"/>
                  <a:cs typeface="Arial" charset="0"/>
                </a:endParaRPr>
              </a:p>
            </p:txBody>
          </p:sp>
          <p:sp>
            <p:nvSpPr>
              <p:cNvPr id="241" name="Isosceles Triangle 240"/>
              <p:cNvSpPr/>
              <p:nvPr/>
            </p:nvSpPr>
            <p:spPr bwMode="gray">
              <a:xfrm rot="5400000">
                <a:off x="7482135" y="4461895"/>
                <a:ext cx="103948" cy="89610"/>
              </a:xfrm>
              <a:prstGeom prst="triangle">
                <a:avLst/>
              </a:prstGeom>
              <a:solidFill>
                <a:schemeClr val="accent3"/>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grpSp>
          <p:nvGrpSpPr>
            <p:cNvPr id="158" name="Group 157"/>
            <p:cNvGrpSpPr/>
            <p:nvPr/>
          </p:nvGrpSpPr>
          <p:grpSpPr>
            <a:xfrm>
              <a:off x="6096366" y="3961285"/>
              <a:ext cx="1938631" cy="900427"/>
              <a:chOff x="6207241" y="3961285"/>
              <a:chExt cx="1938631" cy="900427"/>
            </a:xfrm>
          </p:grpSpPr>
          <p:grpSp>
            <p:nvGrpSpPr>
              <p:cNvPr id="225" name="Group 224"/>
              <p:cNvGrpSpPr/>
              <p:nvPr/>
            </p:nvGrpSpPr>
            <p:grpSpPr>
              <a:xfrm>
                <a:off x="7364623" y="3961285"/>
                <a:ext cx="781249" cy="900427"/>
                <a:chOff x="6760515" y="3143193"/>
                <a:chExt cx="781249" cy="900427"/>
              </a:xfrm>
            </p:grpSpPr>
            <p:sp>
              <p:nvSpPr>
                <p:cNvPr id="232" name="Rectangle 231"/>
                <p:cNvSpPr/>
                <p:nvPr/>
              </p:nvSpPr>
              <p:spPr bwMode="gray">
                <a:xfrm>
                  <a:off x="6917392" y="3143193"/>
                  <a:ext cx="599925" cy="900427"/>
                </a:xfrm>
                <a:prstGeom prst="rect">
                  <a:avLst/>
                </a:prstGeom>
                <a:solidFill>
                  <a:schemeClr val="bg1"/>
                </a:solidFill>
                <a:ln w="19050" algn="ctr">
                  <a:solidFill>
                    <a:schemeClr val="accent1"/>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4</a:t>
                  </a:r>
                  <a:endParaRPr kumimoji="0" lang="en-IN" sz="1400" b="1" i="0" u="none" strike="noStrike" kern="1200" cap="none" spc="0" normalizeH="0" baseline="0" noProof="0" dirty="0">
                    <a:ln>
                      <a:noFill/>
                    </a:ln>
                    <a:effectLst/>
                    <a:uLnTx/>
                    <a:uFillTx/>
                    <a:latin typeface="Verdana"/>
                    <a:ea typeface="+mn-ea"/>
                    <a:cs typeface="+mn-cs"/>
                  </a:endParaRPr>
                </a:p>
              </p:txBody>
            </p:sp>
            <p:sp>
              <p:nvSpPr>
                <p:cNvPr id="233" name="Rectangle 232"/>
                <p:cNvSpPr/>
                <p:nvPr/>
              </p:nvSpPr>
              <p:spPr>
                <a:xfrm>
                  <a:off x="6986420" y="3274737"/>
                  <a:ext cx="546013"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Arial" charset="0"/>
                    </a:rPr>
                    <a:t>61</a:t>
                  </a:r>
                  <a:endParaRPr kumimoji="0" lang="en-IN" sz="1400" b="1" i="0" u="none" strike="noStrike" kern="1200" cap="none" spc="0" normalizeH="0" baseline="0" noProof="0" dirty="0">
                    <a:ln>
                      <a:noFill/>
                    </a:ln>
                    <a:effectLst/>
                    <a:uLnTx/>
                    <a:uFillTx/>
                    <a:latin typeface="Verdana"/>
                    <a:ea typeface="+mn-ea"/>
                  </a:endParaRPr>
                </a:p>
              </p:txBody>
            </p:sp>
            <p:sp>
              <p:nvSpPr>
                <p:cNvPr id="234" name="Rectangle 233"/>
                <p:cNvSpPr/>
                <p:nvPr/>
              </p:nvSpPr>
              <p:spPr>
                <a:xfrm>
                  <a:off x="6975971" y="3723078"/>
                  <a:ext cx="430938"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95</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235" name="Rectangle 234"/>
                <p:cNvSpPr/>
                <p:nvPr/>
              </p:nvSpPr>
              <p:spPr>
                <a:xfrm>
                  <a:off x="6760515" y="3538179"/>
                  <a:ext cx="756803" cy="171422"/>
                </a:xfrm>
                <a:prstGeom prst="rect">
                  <a:avLst/>
                </a:prstGeom>
                <a:solidFill>
                  <a:schemeClr val="accent1"/>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236" name="Rectangle 235"/>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237" name="Rectangle 236"/>
                <p:cNvSpPr/>
                <p:nvPr/>
              </p:nvSpPr>
              <p:spPr>
                <a:xfrm>
                  <a:off x="7054045"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sp>
            <p:nvSpPr>
              <p:cNvPr id="226" name="Oval 225"/>
              <p:cNvSpPr/>
              <p:nvPr/>
            </p:nvSpPr>
            <p:spPr bwMode="gray">
              <a:xfrm>
                <a:off x="7051233" y="4237280"/>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227" name="Rectangle 226"/>
              <p:cNvSpPr/>
              <p:nvPr/>
            </p:nvSpPr>
            <p:spPr>
              <a:xfrm>
                <a:off x="6207241" y="4312937"/>
                <a:ext cx="687724" cy="368241"/>
              </a:xfrm>
              <a:prstGeom prst="rect">
                <a:avLst/>
              </a:prstGeom>
            </p:spPr>
            <p:txBody>
              <a:bodyPr wrap="square" lIns="0" r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Financial Services </a:t>
                </a:r>
              </a:p>
            </p:txBody>
          </p:sp>
          <p:sp>
            <p:nvSpPr>
              <p:cNvPr id="228" name="Isosceles Triangle 227"/>
              <p:cNvSpPr/>
              <p:nvPr/>
            </p:nvSpPr>
            <p:spPr bwMode="gray">
              <a:xfrm rot="5400000">
                <a:off x="6948115" y="4402111"/>
                <a:ext cx="103948" cy="89610"/>
              </a:xfrm>
              <a:prstGeom prst="triangle">
                <a:avLst/>
              </a:prstGeom>
              <a:solidFill>
                <a:schemeClr val="accent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nvGrpSpPr>
              <p:cNvPr id="229" name="Group 345"/>
              <p:cNvGrpSpPr>
                <a:grpSpLocks/>
              </p:cNvGrpSpPr>
              <p:nvPr/>
            </p:nvGrpSpPr>
            <p:grpSpPr bwMode="auto">
              <a:xfrm>
                <a:off x="7078285" y="4264100"/>
                <a:ext cx="351923" cy="351923"/>
                <a:chOff x="3451" y="1171"/>
                <a:chExt cx="340" cy="340"/>
              </a:xfrm>
              <a:solidFill>
                <a:schemeClr val="accent1"/>
              </a:solidFill>
            </p:grpSpPr>
            <p:sp>
              <p:nvSpPr>
                <p:cNvPr id="230" name="Freeform 346"/>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231" name="Freeform 347"/>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grpSp>
          <p:nvGrpSpPr>
            <p:cNvPr id="159" name="Group 158"/>
            <p:cNvGrpSpPr/>
            <p:nvPr/>
          </p:nvGrpSpPr>
          <p:grpSpPr>
            <a:xfrm>
              <a:off x="9341269" y="2948621"/>
              <a:ext cx="806803" cy="900427"/>
              <a:chOff x="6760515" y="3143193"/>
              <a:chExt cx="806803" cy="900427"/>
            </a:xfrm>
          </p:grpSpPr>
          <p:sp>
            <p:nvSpPr>
              <p:cNvPr id="219" name="Rectangle 218"/>
              <p:cNvSpPr/>
              <p:nvPr/>
            </p:nvSpPr>
            <p:spPr bwMode="gray">
              <a:xfrm>
                <a:off x="6893566" y="3143193"/>
                <a:ext cx="599925" cy="900427"/>
              </a:xfrm>
              <a:prstGeom prst="rect">
                <a:avLst/>
              </a:prstGeom>
              <a:solidFill>
                <a:schemeClr val="bg1"/>
              </a:solidFill>
              <a:ln w="19050" algn="ctr">
                <a:solidFill>
                  <a:schemeClr val="accent5"/>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220" name="Rectangle 219"/>
              <p:cNvSpPr/>
              <p:nvPr/>
            </p:nvSpPr>
            <p:spPr>
              <a:xfrm>
                <a:off x="6862578" y="3274737"/>
                <a:ext cx="704740"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108</a:t>
                </a:r>
                <a:endParaRPr kumimoji="0" lang="en-IN" sz="1400" b="1" i="0" u="none" strike="noStrike" kern="1200" cap="none" spc="0" normalizeH="0" baseline="0" noProof="0" dirty="0">
                  <a:ln>
                    <a:noFill/>
                  </a:ln>
                  <a:effectLst/>
                  <a:uLnTx/>
                  <a:uFillTx/>
                  <a:latin typeface="Verdana"/>
                  <a:ea typeface="+mn-ea"/>
                  <a:cs typeface="+mn-cs"/>
                </a:endParaRPr>
              </a:p>
            </p:txBody>
          </p:sp>
          <p:sp>
            <p:nvSpPr>
              <p:cNvPr id="221" name="Rectangle 220"/>
              <p:cNvSpPr/>
              <p:nvPr/>
            </p:nvSpPr>
            <p:spPr>
              <a:xfrm>
                <a:off x="6943531" y="3723078"/>
                <a:ext cx="532126"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173</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222" name="Rectangle 221"/>
              <p:cNvSpPr/>
              <p:nvPr/>
            </p:nvSpPr>
            <p:spPr>
              <a:xfrm>
                <a:off x="6760515" y="3538179"/>
                <a:ext cx="756803" cy="171422"/>
              </a:xfrm>
              <a:prstGeom prst="rect">
                <a:avLst/>
              </a:prstGeom>
              <a:solidFill>
                <a:schemeClr val="accent5"/>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223" name="Rectangle 222"/>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224" name="Rectangle 223"/>
              <p:cNvSpPr/>
              <p:nvPr/>
            </p:nvSpPr>
            <p:spPr>
              <a:xfrm>
                <a:off x="7054044"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sp>
          <p:nvSpPr>
            <p:cNvPr id="160" name="Oval 159"/>
            <p:cNvSpPr/>
            <p:nvPr/>
          </p:nvSpPr>
          <p:spPr bwMode="gray">
            <a:xfrm>
              <a:off x="9027879" y="3224616"/>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161" name="Rectangle 160"/>
            <p:cNvSpPr/>
            <p:nvPr/>
          </p:nvSpPr>
          <p:spPr>
            <a:xfrm>
              <a:off x="8038591" y="3251957"/>
              <a:ext cx="827972" cy="368241"/>
            </a:xfrm>
            <a:prstGeom prst="rect">
              <a:avLst/>
            </a:prstGeom>
          </p:spPr>
          <p:txBody>
            <a:bodyPr wrap="square" lIns="0" r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Energy &amp; Resources</a:t>
              </a:r>
            </a:p>
          </p:txBody>
        </p:sp>
        <p:sp>
          <p:nvSpPr>
            <p:cNvPr id="162" name="Isosceles Triangle 161"/>
            <p:cNvSpPr/>
            <p:nvPr/>
          </p:nvSpPr>
          <p:spPr bwMode="gray">
            <a:xfrm rot="5400000">
              <a:off x="8924761" y="3389447"/>
              <a:ext cx="103948" cy="89610"/>
            </a:xfrm>
            <a:prstGeom prst="triangle">
              <a:avLst/>
            </a:prstGeom>
            <a:solidFill>
              <a:schemeClr val="accent5"/>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nvGrpSpPr>
            <p:cNvPr id="163" name="Group 162"/>
            <p:cNvGrpSpPr/>
            <p:nvPr/>
          </p:nvGrpSpPr>
          <p:grpSpPr>
            <a:xfrm>
              <a:off x="5956118" y="4969598"/>
              <a:ext cx="2078879" cy="900427"/>
              <a:chOff x="6066993" y="3961285"/>
              <a:chExt cx="2078879" cy="900427"/>
            </a:xfrm>
          </p:grpSpPr>
          <p:grpSp>
            <p:nvGrpSpPr>
              <p:cNvPr id="209" name="Group 208"/>
              <p:cNvGrpSpPr/>
              <p:nvPr/>
            </p:nvGrpSpPr>
            <p:grpSpPr>
              <a:xfrm>
                <a:off x="7364623" y="3961285"/>
                <a:ext cx="781249" cy="900427"/>
                <a:chOff x="6760515" y="3143193"/>
                <a:chExt cx="781249" cy="900427"/>
              </a:xfrm>
            </p:grpSpPr>
            <p:sp>
              <p:nvSpPr>
                <p:cNvPr id="213" name="Rectangle 212"/>
                <p:cNvSpPr/>
                <p:nvPr/>
              </p:nvSpPr>
              <p:spPr bwMode="gray">
                <a:xfrm>
                  <a:off x="6917392" y="3143193"/>
                  <a:ext cx="599925" cy="900427"/>
                </a:xfrm>
                <a:prstGeom prst="rect">
                  <a:avLst/>
                </a:prstGeom>
                <a:solidFill>
                  <a:schemeClr val="bg1"/>
                </a:solidFill>
                <a:ln w="19050" algn="ctr">
                  <a:solidFill>
                    <a:schemeClr val="accent6">
                      <a:lumMod val="50000"/>
                    </a:schemeClr>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4</a:t>
                  </a:r>
                  <a:endParaRPr kumimoji="0" lang="en-IN" sz="1400" b="1" i="0" u="none" strike="noStrike" kern="1200" cap="none" spc="0" normalizeH="0" baseline="0" noProof="0" dirty="0">
                    <a:ln>
                      <a:noFill/>
                    </a:ln>
                    <a:effectLst/>
                    <a:uLnTx/>
                    <a:uFillTx/>
                    <a:latin typeface="Verdana"/>
                    <a:ea typeface="+mn-ea"/>
                    <a:cs typeface="+mn-cs"/>
                  </a:endParaRPr>
                </a:p>
              </p:txBody>
            </p:sp>
            <p:sp>
              <p:nvSpPr>
                <p:cNvPr id="214" name="Rectangle 213"/>
                <p:cNvSpPr/>
                <p:nvPr/>
              </p:nvSpPr>
              <p:spPr>
                <a:xfrm>
                  <a:off x="6986420" y="3274737"/>
                  <a:ext cx="546013"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40</a:t>
                  </a:r>
                  <a:endParaRPr kumimoji="0" lang="en-IN" sz="1400" b="1" i="0" u="none" strike="noStrike" kern="1200" cap="none" spc="0" normalizeH="0" baseline="0" noProof="0" dirty="0">
                    <a:ln>
                      <a:noFill/>
                    </a:ln>
                    <a:effectLst/>
                    <a:uLnTx/>
                    <a:uFillTx/>
                    <a:latin typeface="Verdana"/>
                    <a:ea typeface="+mn-ea"/>
                    <a:cs typeface="+mn-cs"/>
                  </a:endParaRPr>
                </a:p>
              </p:txBody>
            </p:sp>
            <p:sp>
              <p:nvSpPr>
                <p:cNvPr id="215" name="Rectangle 214"/>
                <p:cNvSpPr/>
                <p:nvPr/>
              </p:nvSpPr>
              <p:spPr>
                <a:xfrm>
                  <a:off x="7036022" y="3775075"/>
                  <a:ext cx="430938"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50</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216" name="Rectangle 215"/>
                <p:cNvSpPr/>
                <p:nvPr/>
              </p:nvSpPr>
              <p:spPr>
                <a:xfrm>
                  <a:off x="6760515" y="3538179"/>
                  <a:ext cx="756803" cy="171422"/>
                </a:xfrm>
                <a:prstGeom prst="rect">
                  <a:avLst/>
                </a:prstGeom>
                <a:solidFill>
                  <a:schemeClr val="accent6">
                    <a:lumMod val="50000"/>
                  </a:schemeClr>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217" name="Rectangle 216"/>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218" name="Rectangle 217"/>
                <p:cNvSpPr/>
                <p:nvPr/>
              </p:nvSpPr>
              <p:spPr>
                <a:xfrm>
                  <a:off x="7054046"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sp>
            <p:nvSpPr>
              <p:cNvPr id="210" name="Oval 209"/>
              <p:cNvSpPr/>
              <p:nvPr/>
            </p:nvSpPr>
            <p:spPr bwMode="gray">
              <a:xfrm>
                <a:off x="7044894" y="4246465"/>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211" name="Rectangle 210"/>
              <p:cNvSpPr/>
              <p:nvPr/>
            </p:nvSpPr>
            <p:spPr>
              <a:xfrm>
                <a:off x="6066993" y="4271042"/>
                <a:ext cx="827972" cy="368241"/>
              </a:xfrm>
              <a:prstGeom prst="rect">
                <a:avLst/>
              </a:prstGeom>
            </p:spPr>
            <p:txBody>
              <a:bodyPr wrap="square" lIns="0" r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Tech, media</a:t>
                </a:r>
                <a:br>
                  <a:rPr kumimoji="0" lang="en-GB" sz="700" b="0" i="0" u="none" strike="noStrike" kern="1200" cap="none" spc="0" normalizeH="0" baseline="0" noProof="0" dirty="0">
                    <a:ln>
                      <a:noFill/>
                    </a:ln>
                    <a:effectLst/>
                    <a:uLnTx/>
                    <a:uFillTx/>
                    <a:latin typeface="Verdana"/>
                    <a:ea typeface="+mn-ea"/>
                    <a:cs typeface="Arial" charset="0"/>
                  </a:rPr>
                </a:br>
                <a:r>
                  <a:rPr kumimoji="0" lang="en-GB" sz="700" b="0" i="0" u="none" strike="noStrike" kern="1200" cap="none" spc="0" normalizeH="0" baseline="0" noProof="0" dirty="0">
                    <a:ln>
                      <a:noFill/>
                    </a:ln>
                    <a:effectLst/>
                    <a:uLnTx/>
                    <a:uFillTx/>
                    <a:latin typeface="Verdana"/>
                    <a:ea typeface="+mn-ea"/>
                    <a:cs typeface="Arial" charset="0"/>
                  </a:rPr>
                  <a:t>&amp; Telecom</a:t>
                </a:r>
              </a:p>
            </p:txBody>
          </p:sp>
          <p:sp>
            <p:nvSpPr>
              <p:cNvPr id="212" name="Isosceles Triangle 211"/>
              <p:cNvSpPr/>
              <p:nvPr/>
            </p:nvSpPr>
            <p:spPr bwMode="gray">
              <a:xfrm rot="5400000">
                <a:off x="6948115" y="4402111"/>
                <a:ext cx="103948" cy="89610"/>
              </a:xfrm>
              <a:prstGeom prst="triangle">
                <a:avLst/>
              </a:prstGeom>
              <a:solidFill>
                <a:schemeClr val="accent6">
                  <a:lumMod val="50000"/>
                </a:schemeClr>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cxnSp>
          <p:nvCxnSpPr>
            <p:cNvPr id="164" name="Straight Connector 163"/>
            <p:cNvCxnSpPr/>
            <p:nvPr/>
          </p:nvCxnSpPr>
          <p:spPr>
            <a:xfrm>
              <a:off x="5947025" y="2825810"/>
              <a:ext cx="41510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5947025" y="5986016"/>
              <a:ext cx="415104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6" name="Group 55"/>
            <p:cNvGrpSpPr>
              <a:grpSpLocks/>
            </p:cNvGrpSpPr>
            <p:nvPr/>
          </p:nvGrpSpPr>
          <p:grpSpPr bwMode="auto">
            <a:xfrm>
              <a:off x="9054871" y="3249610"/>
              <a:ext cx="351923" cy="353505"/>
              <a:chOff x="4263" y="0"/>
              <a:chExt cx="340" cy="340"/>
            </a:xfrm>
            <a:solidFill>
              <a:schemeClr val="accent5"/>
            </a:solidFill>
          </p:grpSpPr>
          <p:sp>
            <p:nvSpPr>
              <p:cNvPr id="207" name="Freeform 56"/>
              <p:cNvSpPr>
                <a:spLocks noEditPoints="1"/>
              </p:cNvSpPr>
              <p:nvPr/>
            </p:nvSpPr>
            <p:spPr bwMode="auto">
              <a:xfrm>
                <a:off x="4263" y="0"/>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90 h 512"/>
                  <a:gd name="T12" fmla="*/ 21 w 512"/>
                  <a:gd name="T13" fmla="*/ 256 h 512"/>
                  <a:gd name="T14" fmla="*/ 256 w 512"/>
                  <a:gd name="T15" fmla="*/ 21 h 512"/>
                  <a:gd name="T16" fmla="*/ 490 w 512"/>
                  <a:gd name="T17" fmla="*/ 256 h 512"/>
                  <a:gd name="T18" fmla="*/ 256 w 512"/>
                  <a:gd name="T19" fmla="*/ 49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56" y="490"/>
                    </a:moveTo>
                    <a:cubicBezTo>
                      <a:pt x="126" y="490"/>
                      <a:pt x="21" y="385"/>
                      <a:pt x="21" y="256"/>
                    </a:cubicBezTo>
                    <a:cubicBezTo>
                      <a:pt x="21" y="126"/>
                      <a:pt x="126" y="21"/>
                      <a:pt x="256" y="21"/>
                    </a:cubicBezTo>
                    <a:cubicBezTo>
                      <a:pt x="385" y="21"/>
                      <a:pt x="490" y="126"/>
                      <a:pt x="490" y="256"/>
                    </a:cubicBezTo>
                    <a:cubicBezTo>
                      <a:pt x="490" y="385"/>
                      <a:pt x="385" y="490"/>
                      <a:pt x="256" y="49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208" name="Freeform 57"/>
              <p:cNvSpPr>
                <a:spLocks noEditPoints="1"/>
              </p:cNvSpPr>
              <p:nvPr/>
            </p:nvSpPr>
            <p:spPr bwMode="auto">
              <a:xfrm>
                <a:off x="4341" y="70"/>
                <a:ext cx="188" cy="192"/>
              </a:xfrm>
              <a:custGeom>
                <a:avLst/>
                <a:gdLst>
                  <a:gd name="T0" fmla="*/ 267 w 283"/>
                  <a:gd name="T1" fmla="*/ 268 h 289"/>
                  <a:gd name="T2" fmla="*/ 267 w 283"/>
                  <a:gd name="T3" fmla="*/ 135 h 289"/>
                  <a:gd name="T4" fmla="*/ 264 w 283"/>
                  <a:gd name="T5" fmla="*/ 63 h 289"/>
                  <a:gd name="T6" fmla="*/ 264 w 283"/>
                  <a:gd name="T7" fmla="*/ 63 h 289"/>
                  <a:gd name="T8" fmla="*/ 243 w 283"/>
                  <a:gd name="T9" fmla="*/ 20 h 289"/>
                  <a:gd name="T10" fmla="*/ 196 w 283"/>
                  <a:gd name="T11" fmla="*/ 9 h 289"/>
                  <a:gd name="T12" fmla="*/ 176 w 283"/>
                  <a:gd name="T13" fmla="*/ 53 h 289"/>
                  <a:gd name="T14" fmla="*/ 189 w 283"/>
                  <a:gd name="T15" fmla="*/ 82 h 289"/>
                  <a:gd name="T16" fmla="*/ 27 w 283"/>
                  <a:gd name="T17" fmla="*/ 173 h 289"/>
                  <a:gd name="T18" fmla="*/ 21 w 283"/>
                  <a:gd name="T19" fmla="*/ 183 h 289"/>
                  <a:gd name="T20" fmla="*/ 21 w 283"/>
                  <a:gd name="T21" fmla="*/ 215 h 289"/>
                  <a:gd name="T22" fmla="*/ 11 w 283"/>
                  <a:gd name="T23" fmla="*/ 215 h 289"/>
                  <a:gd name="T24" fmla="*/ 0 w 283"/>
                  <a:gd name="T25" fmla="*/ 225 h 289"/>
                  <a:gd name="T26" fmla="*/ 0 w 283"/>
                  <a:gd name="T27" fmla="*/ 279 h 289"/>
                  <a:gd name="T28" fmla="*/ 11 w 283"/>
                  <a:gd name="T29" fmla="*/ 289 h 289"/>
                  <a:gd name="T30" fmla="*/ 53 w 283"/>
                  <a:gd name="T31" fmla="*/ 289 h 289"/>
                  <a:gd name="T32" fmla="*/ 267 w 283"/>
                  <a:gd name="T33" fmla="*/ 289 h 289"/>
                  <a:gd name="T34" fmla="*/ 277 w 283"/>
                  <a:gd name="T35" fmla="*/ 279 h 289"/>
                  <a:gd name="T36" fmla="*/ 267 w 283"/>
                  <a:gd name="T37" fmla="*/ 268 h 289"/>
                  <a:gd name="T38" fmla="*/ 179 w 283"/>
                  <a:gd name="T39" fmla="*/ 268 h 289"/>
                  <a:gd name="T40" fmla="*/ 149 w 283"/>
                  <a:gd name="T41" fmla="*/ 129 h 289"/>
                  <a:gd name="T42" fmla="*/ 200 w 283"/>
                  <a:gd name="T43" fmla="*/ 100 h 289"/>
                  <a:gd name="T44" fmla="*/ 245 w 283"/>
                  <a:gd name="T45" fmla="*/ 141 h 289"/>
                  <a:gd name="T46" fmla="*/ 245 w 283"/>
                  <a:gd name="T47" fmla="*/ 268 h 289"/>
                  <a:gd name="T48" fmla="*/ 179 w 283"/>
                  <a:gd name="T49" fmla="*/ 268 h 289"/>
                  <a:gd name="T50" fmla="*/ 157 w 283"/>
                  <a:gd name="T51" fmla="*/ 268 h 289"/>
                  <a:gd name="T52" fmla="*/ 120 w 283"/>
                  <a:gd name="T53" fmla="*/ 268 h 289"/>
                  <a:gd name="T54" fmla="*/ 139 w 283"/>
                  <a:gd name="T55" fmla="*/ 180 h 289"/>
                  <a:gd name="T56" fmla="*/ 157 w 283"/>
                  <a:gd name="T57" fmla="*/ 268 h 289"/>
                  <a:gd name="T58" fmla="*/ 205 w 283"/>
                  <a:gd name="T59" fmla="*/ 28 h 289"/>
                  <a:gd name="T60" fmla="*/ 214 w 283"/>
                  <a:gd name="T61" fmla="*/ 26 h 289"/>
                  <a:gd name="T62" fmla="*/ 226 w 283"/>
                  <a:gd name="T63" fmla="*/ 34 h 289"/>
                  <a:gd name="T64" fmla="*/ 244 w 283"/>
                  <a:gd name="T65" fmla="*/ 70 h 289"/>
                  <a:gd name="T66" fmla="*/ 251 w 283"/>
                  <a:gd name="T67" fmla="*/ 120 h 289"/>
                  <a:gd name="T68" fmla="*/ 216 w 283"/>
                  <a:gd name="T69" fmla="*/ 85 h 289"/>
                  <a:gd name="T70" fmla="*/ 197 w 283"/>
                  <a:gd name="T71" fmla="*/ 48 h 289"/>
                  <a:gd name="T72" fmla="*/ 205 w 283"/>
                  <a:gd name="T73" fmla="*/ 28 h 289"/>
                  <a:gd name="T74" fmla="*/ 43 w 283"/>
                  <a:gd name="T75" fmla="*/ 189 h 289"/>
                  <a:gd name="T76" fmla="*/ 125 w 283"/>
                  <a:gd name="T77" fmla="*/ 143 h 289"/>
                  <a:gd name="T78" fmla="*/ 98 w 283"/>
                  <a:gd name="T79" fmla="*/ 268 h 289"/>
                  <a:gd name="T80" fmla="*/ 64 w 283"/>
                  <a:gd name="T81" fmla="*/ 268 h 289"/>
                  <a:gd name="T82" fmla="*/ 64 w 283"/>
                  <a:gd name="T83" fmla="*/ 225 h 289"/>
                  <a:gd name="T84" fmla="*/ 53 w 283"/>
                  <a:gd name="T85" fmla="*/ 215 h 289"/>
                  <a:gd name="T86" fmla="*/ 43 w 283"/>
                  <a:gd name="T87" fmla="*/ 215 h 289"/>
                  <a:gd name="T88" fmla="*/ 43 w 283"/>
                  <a:gd name="T89" fmla="*/ 189 h 289"/>
                  <a:gd name="T90" fmla="*/ 21 w 283"/>
                  <a:gd name="T91" fmla="*/ 236 h 289"/>
                  <a:gd name="T92" fmla="*/ 43 w 283"/>
                  <a:gd name="T93" fmla="*/ 236 h 289"/>
                  <a:gd name="T94" fmla="*/ 43 w 283"/>
                  <a:gd name="T95" fmla="*/ 268 h 289"/>
                  <a:gd name="T96" fmla="*/ 21 w 283"/>
                  <a:gd name="T97" fmla="*/ 268 h 289"/>
                  <a:gd name="T98" fmla="*/ 21 w 283"/>
                  <a:gd name="T99" fmla="*/ 236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 h="289">
                    <a:moveTo>
                      <a:pt x="267" y="268"/>
                    </a:moveTo>
                    <a:cubicBezTo>
                      <a:pt x="267" y="135"/>
                      <a:pt x="267" y="135"/>
                      <a:pt x="267" y="135"/>
                    </a:cubicBezTo>
                    <a:cubicBezTo>
                      <a:pt x="283" y="121"/>
                      <a:pt x="275" y="92"/>
                      <a:pt x="264" y="63"/>
                    </a:cubicBezTo>
                    <a:cubicBezTo>
                      <a:pt x="264" y="63"/>
                      <a:pt x="264" y="63"/>
                      <a:pt x="264" y="63"/>
                    </a:cubicBezTo>
                    <a:cubicBezTo>
                      <a:pt x="261" y="53"/>
                      <a:pt x="251" y="30"/>
                      <a:pt x="243" y="20"/>
                    </a:cubicBezTo>
                    <a:cubicBezTo>
                      <a:pt x="229" y="4"/>
                      <a:pt x="214" y="0"/>
                      <a:pt x="196" y="9"/>
                    </a:cubicBezTo>
                    <a:cubicBezTo>
                      <a:pt x="178" y="18"/>
                      <a:pt x="171" y="33"/>
                      <a:pt x="176" y="53"/>
                    </a:cubicBezTo>
                    <a:cubicBezTo>
                      <a:pt x="178" y="59"/>
                      <a:pt x="182" y="69"/>
                      <a:pt x="189" y="82"/>
                    </a:cubicBezTo>
                    <a:cubicBezTo>
                      <a:pt x="27" y="173"/>
                      <a:pt x="27" y="173"/>
                      <a:pt x="27" y="173"/>
                    </a:cubicBezTo>
                    <a:cubicBezTo>
                      <a:pt x="23" y="175"/>
                      <a:pt x="21" y="179"/>
                      <a:pt x="21" y="183"/>
                    </a:cubicBezTo>
                    <a:cubicBezTo>
                      <a:pt x="21" y="215"/>
                      <a:pt x="21" y="215"/>
                      <a:pt x="21" y="215"/>
                    </a:cubicBezTo>
                    <a:cubicBezTo>
                      <a:pt x="11" y="215"/>
                      <a:pt x="11" y="215"/>
                      <a:pt x="11" y="215"/>
                    </a:cubicBezTo>
                    <a:cubicBezTo>
                      <a:pt x="5" y="215"/>
                      <a:pt x="0" y="219"/>
                      <a:pt x="0" y="225"/>
                    </a:cubicBezTo>
                    <a:cubicBezTo>
                      <a:pt x="0" y="279"/>
                      <a:pt x="0" y="279"/>
                      <a:pt x="0" y="279"/>
                    </a:cubicBezTo>
                    <a:cubicBezTo>
                      <a:pt x="0" y="285"/>
                      <a:pt x="5" y="289"/>
                      <a:pt x="11" y="289"/>
                    </a:cubicBezTo>
                    <a:cubicBezTo>
                      <a:pt x="53" y="289"/>
                      <a:pt x="53" y="289"/>
                      <a:pt x="53" y="289"/>
                    </a:cubicBezTo>
                    <a:cubicBezTo>
                      <a:pt x="267" y="289"/>
                      <a:pt x="267" y="289"/>
                      <a:pt x="267" y="289"/>
                    </a:cubicBezTo>
                    <a:cubicBezTo>
                      <a:pt x="273" y="289"/>
                      <a:pt x="277" y="285"/>
                      <a:pt x="277" y="279"/>
                    </a:cubicBezTo>
                    <a:cubicBezTo>
                      <a:pt x="277" y="273"/>
                      <a:pt x="273" y="268"/>
                      <a:pt x="267" y="268"/>
                    </a:cubicBezTo>
                    <a:close/>
                    <a:moveTo>
                      <a:pt x="179" y="268"/>
                    </a:moveTo>
                    <a:cubicBezTo>
                      <a:pt x="149" y="129"/>
                      <a:pt x="149" y="129"/>
                      <a:pt x="149" y="129"/>
                    </a:cubicBezTo>
                    <a:cubicBezTo>
                      <a:pt x="200" y="100"/>
                      <a:pt x="200" y="100"/>
                      <a:pt x="200" y="100"/>
                    </a:cubicBezTo>
                    <a:cubicBezTo>
                      <a:pt x="216" y="125"/>
                      <a:pt x="231" y="139"/>
                      <a:pt x="245" y="141"/>
                    </a:cubicBezTo>
                    <a:cubicBezTo>
                      <a:pt x="245" y="268"/>
                      <a:pt x="245" y="268"/>
                      <a:pt x="245" y="268"/>
                    </a:cubicBezTo>
                    <a:lnTo>
                      <a:pt x="179" y="268"/>
                    </a:lnTo>
                    <a:close/>
                    <a:moveTo>
                      <a:pt x="157" y="268"/>
                    </a:moveTo>
                    <a:cubicBezTo>
                      <a:pt x="120" y="268"/>
                      <a:pt x="120" y="268"/>
                      <a:pt x="120" y="268"/>
                    </a:cubicBezTo>
                    <a:cubicBezTo>
                      <a:pt x="139" y="180"/>
                      <a:pt x="139" y="180"/>
                      <a:pt x="139" y="180"/>
                    </a:cubicBezTo>
                    <a:lnTo>
                      <a:pt x="157" y="268"/>
                    </a:lnTo>
                    <a:close/>
                    <a:moveTo>
                      <a:pt x="205" y="28"/>
                    </a:moveTo>
                    <a:cubicBezTo>
                      <a:pt x="208" y="27"/>
                      <a:pt x="211" y="26"/>
                      <a:pt x="214" y="26"/>
                    </a:cubicBezTo>
                    <a:cubicBezTo>
                      <a:pt x="217" y="26"/>
                      <a:pt x="221" y="28"/>
                      <a:pt x="226" y="34"/>
                    </a:cubicBezTo>
                    <a:cubicBezTo>
                      <a:pt x="231" y="39"/>
                      <a:pt x="240" y="58"/>
                      <a:pt x="244" y="70"/>
                    </a:cubicBezTo>
                    <a:cubicBezTo>
                      <a:pt x="259" y="110"/>
                      <a:pt x="255" y="118"/>
                      <a:pt x="251" y="120"/>
                    </a:cubicBezTo>
                    <a:cubicBezTo>
                      <a:pt x="247" y="122"/>
                      <a:pt x="235" y="117"/>
                      <a:pt x="216" y="85"/>
                    </a:cubicBezTo>
                    <a:cubicBezTo>
                      <a:pt x="201" y="61"/>
                      <a:pt x="198" y="52"/>
                      <a:pt x="197" y="48"/>
                    </a:cubicBezTo>
                    <a:cubicBezTo>
                      <a:pt x="194" y="35"/>
                      <a:pt x="199" y="32"/>
                      <a:pt x="205" y="28"/>
                    </a:cubicBezTo>
                    <a:close/>
                    <a:moveTo>
                      <a:pt x="43" y="189"/>
                    </a:moveTo>
                    <a:cubicBezTo>
                      <a:pt x="125" y="143"/>
                      <a:pt x="125" y="143"/>
                      <a:pt x="125" y="143"/>
                    </a:cubicBezTo>
                    <a:cubicBezTo>
                      <a:pt x="98" y="268"/>
                      <a:pt x="98" y="268"/>
                      <a:pt x="98" y="268"/>
                    </a:cubicBezTo>
                    <a:cubicBezTo>
                      <a:pt x="64" y="268"/>
                      <a:pt x="64" y="268"/>
                      <a:pt x="64" y="268"/>
                    </a:cubicBezTo>
                    <a:cubicBezTo>
                      <a:pt x="64" y="225"/>
                      <a:pt x="64" y="225"/>
                      <a:pt x="64" y="225"/>
                    </a:cubicBezTo>
                    <a:cubicBezTo>
                      <a:pt x="64" y="219"/>
                      <a:pt x="59" y="215"/>
                      <a:pt x="53" y="215"/>
                    </a:cubicBezTo>
                    <a:cubicBezTo>
                      <a:pt x="43" y="215"/>
                      <a:pt x="43" y="215"/>
                      <a:pt x="43" y="215"/>
                    </a:cubicBezTo>
                    <a:lnTo>
                      <a:pt x="43" y="189"/>
                    </a:lnTo>
                    <a:close/>
                    <a:moveTo>
                      <a:pt x="21" y="236"/>
                    </a:moveTo>
                    <a:cubicBezTo>
                      <a:pt x="43" y="236"/>
                      <a:pt x="43" y="236"/>
                      <a:pt x="43" y="236"/>
                    </a:cubicBezTo>
                    <a:cubicBezTo>
                      <a:pt x="43" y="268"/>
                      <a:pt x="43" y="268"/>
                      <a:pt x="43" y="268"/>
                    </a:cubicBezTo>
                    <a:cubicBezTo>
                      <a:pt x="21" y="268"/>
                      <a:pt x="21" y="268"/>
                      <a:pt x="21" y="268"/>
                    </a:cubicBezTo>
                    <a:lnTo>
                      <a:pt x="21" y="2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nvGrpSpPr>
            <p:cNvPr id="167" name="Group 166"/>
            <p:cNvGrpSpPr/>
            <p:nvPr/>
          </p:nvGrpSpPr>
          <p:grpSpPr>
            <a:xfrm>
              <a:off x="8043685" y="3961285"/>
              <a:ext cx="2078833" cy="900427"/>
              <a:chOff x="8206515" y="3961285"/>
              <a:chExt cx="2078833" cy="900427"/>
            </a:xfrm>
          </p:grpSpPr>
          <p:grpSp>
            <p:nvGrpSpPr>
              <p:cNvPr id="194" name="Group 193"/>
              <p:cNvGrpSpPr/>
              <p:nvPr/>
            </p:nvGrpSpPr>
            <p:grpSpPr>
              <a:xfrm>
                <a:off x="9504099" y="3961285"/>
                <a:ext cx="781249" cy="900427"/>
                <a:chOff x="6760515" y="3143193"/>
                <a:chExt cx="781249" cy="900427"/>
              </a:xfrm>
            </p:grpSpPr>
            <p:sp>
              <p:nvSpPr>
                <p:cNvPr id="201" name="Rectangle 200"/>
                <p:cNvSpPr/>
                <p:nvPr/>
              </p:nvSpPr>
              <p:spPr bwMode="gray">
                <a:xfrm>
                  <a:off x="6917392" y="3143193"/>
                  <a:ext cx="599925" cy="900427"/>
                </a:xfrm>
                <a:prstGeom prst="rect">
                  <a:avLst/>
                </a:prstGeom>
                <a:solidFill>
                  <a:schemeClr val="bg1"/>
                </a:solidFill>
                <a:ln w="19050" algn="ctr">
                  <a:solidFill>
                    <a:schemeClr val="accent2"/>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4</a:t>
                  </a:r>
                  <a:endParaRPr kumimoji="0" lang="en-IN" sz="1400" b="1" i="0" u="none" strike="noStrike" kern="1200" cap="none" spc="0" normalizeH="0" baseline="0" noProof="0" dirty="0">
                    <a:ln>
                      <a:noFill/>
                    </a:ln>
                    <a:effectLst/>
                    <a:uLnTx/>
                    <a:uFillTx/>
                    <a:latin typeface="Verdana"/>
                    <a:ea typeface="+mn-ea"/>
                    <a:cs typeface="+mn-cs"/>
                  </a:endParaRPr>
                </a:p>
              </p:txBody>
            </p:sp>
            <p:sp>
              <p:nvSpPr>
                <p:cNvPr id="202" name="Rectangle 201"/>
                <p:cNvSpPr/>
                <p:nvPr/>
              </p:nvSpPr>
              <p:spPr>
                <a:xfrm>
                  <a:off x="6986420" y="3274737"/>
                  <a:ext cx="546013"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Arial" charset="0"/>
                    </a:rPr>
                    <a:t>26</a:t>
                  </a:r>
                  <a:endParaRPr kumimoji="0" lang="en-IN" sz="1400" b="1" i="0" u="none" strike="noStrike" kern="1200" cap="none" spc="0" normalizeH="0" baseline="0" noProof="0" dirty="0">
                    <a:ln>
                      <a:noFill/>
                    </a:ln>
                    <a:effectLst/>
                    <a:uLnTx/>
                    <a:uFillTx/>
                    <a:latin typeface="Verdana"/>
                    <a:ea typeface="+mn-ea"/>
                  </a:endParaRPr>
                </a:p>
              </p:txBody>
            </p:sp>
            <p:sp>
              <p:nvSpPr>
                <p:cNvPr id="203" name="Rectangle 202"/>
                <p:cNvSpPr/>
                <p:nvPr/>
              </p:nvSpPr>
              <p:spPr>
                <a:xfrm>
                  <a:off x="7038835" y="3723078"/>
                  <a:ext cx="430938"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43</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204" name="Rectangle 203"/>
                <p:cNvSpPr/>
                <p:nvPr/>
              </p:nvSpPr>
              <p:spPr>
                <a:xfrm>
                  <a:off x="6760515" y="3538179"/>
                  <a:ext cx="756803" cy="171422"/>
                </a:xfrm>
                <a:prstGeom prst="rect">
                  <a:avLst/>
                </a:prstGeom>
                <a:solidFill>
                  <a:schemeClr val="accent2"/>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205" name="Rectangle 204"/>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206" name="Rectangle 205"/>
                <p:cNvSpPr/>
                <p:nvPr/>
              </p:nvSpPr>
              <p:spPr>
                <a:xfrm>
                  <a:off x="7054045"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sp>
            <p:nvSpPr>
              <p:cNvPr id="195" name="Oval 194"/>
              <p:cNvSpPr/>
              <p:nvPr/>
            </p:nvSpPr>
            <p:spPr bwMode="gray">
              <a:xfrm>
                <a:off x="9190709" y="4237280"/>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196" name="Rectangle 195"/>
              <p:cNvSpPr/>
              <p:nvPr/>
            </p:nvSpPr>
            <p:spPr>
              <a:xfrm>
                <a:off x="8206515" y="4271042"/>
                <a:ext cx="827972" cy="368241"/>
              </a:xfrm>
              <a:prstGeom prst="rect">
                <a:avLst/>
              </a:prstGeom>
            </p:spPr>
            <p:txBody>
              <a:bodyPr wrap="square" lIns="0" r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Life Sciences &amp; Healthcare </a:t>
                </a:r>
              </a:p>
            </p:txBody>
          </p:sp>
          <p:sp>
            <p:nvSpPr>
              <p:cNvPr id="197" name="Isosceles Triangle 196"/>
              <p:cNvSpPr/>
              <p:nvPr/>
            </p:nvSpPr>
            <p:spPr bwMode="gray">
              <a:xfrm rot="5400000">
                <a:off x="9087591" y="4402111"/>
                <a:ext cx="103948" cy="89610"/>
              </a:xfrm>
              <a:prstGeom prst="triangle">
                <a:avLst/>
              </a:prstGeom>
              <a:solidFill>
                <a:schemeClr val="accent2"/>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nvGrpSpPr>
              <p:cNvPr id="198" name="Group 327"/>
              <p:cNvGrpSpPr>
                <a:grpSpLocks/>
              </p:cNvGrpSpPr>
              <p:nvPr/>
            </p:nvGrpSpPr>
            <p:grpSpPr bwMode="auto">
              <a:xfrm>
                <a:off x="9217701" y="4258169"/>
                <a:ext cx="351923" cy="353505"/>
                <a:chOff x="5029" y="1186"/>
                <a:chExt cx="340" cy="340"/>
              </a:xfrm>
              <a:solidFill>
                <a:schemeClr val="accent2"/>
              </a:solidFill>
            </p:grpSpPr>
            <p:sp>
              <p:nvSpPr>
                <p:cNvPr id="199" name="Freeform 328"/>
                <p:cNvSpPr>
                  <a:spLocks noEditPoints="1"/>
                </p:cNvSpPr>
                <p:nvPr/>
              </p:nvSpPr>
              <p:spPr bwMode="auto">
                <a:xfrm>
                  <a:off x="5109" y="1266"/>
                  <a:ext cx="180" cy="180"/>
                </a:xfrm>
                <a:custGeom>
                  <a:avLst/>
                  <a:gdLst>
                    <a:gd name="T0" fmla="*/ 248 w 270"/>
                    <a:gd name="T1" fmla="*/ 142 h 270"/>
                    <a:gd name="T2" fmla="*/ 187 w 270"/>
                    <a:gd name="T3" fmla="*/ 82 h 270"/>
                    <a:gd name="T4" fmla="*/ 127 w 270"/>
                    <a:gd name="T5" fmla="*/ 22 h 270"/>
                    <a:gd name="T6" fmla="*/ 74 w 270"/>
                    <a:gd name="T7" fmla="*/ 0 h 270"/>
                    <a:gd name="T8" fmla="*/ 22 w 270"/>
                    <a:gd name="T9" fmla="*/ 22 h 270"/>
                    <a:gd name="T10" fmla="*/ 0 w 270"/>
                    <a:gd name="T11" fmla="*/ 74 h 270"/>
                    <a:gd name="T12" fmla="*/ 22 w 270"/>
                    <a:gd name="T13" fmla="*/ 127 h 270"/>
                    <a:gd name="T14" fmla="*/ 82 w 270"/>
                    <a:gd name="T15" fmla="*/ 187 h 270"/>
                    <a:gd name="T16" fmla="*/ 142 w 270"/>
                    <a:gd name="T17" fmla="*/ 248 h 270"/>
                    <a:gd name="T18" fmla="*/ 195 w 270"/>
                    <a:gd name="T19" fmla="*/ 270 h 270"/>
                    <a:gd name="T20" fmla="*/ 248 w 270"/>
                    <a:gd name="T21" fmla="*/ 248 h 270"/>
                    <a:gd name="T22" fmla="*/ 270 w 270"/>
                    <a:gd name="T23" fmla="*/ 195 h 270"/>
                    <a:gd name="T24" fmla="*/ 248 w 270"/>
                    <a:gd name="T25" fmla="*/ 142 h 270"/>
                    <a:gd name="T26" fmla="*/ 240 w 270"/>
                    <a:gd name="T27" fmla="*/ 167 h 270"/>
                    <a:gd name="T28" fmla="*/ 118 w 270"/>
                    <a:gd name="T29" fmla="*/ 167 h 270"/>
                    <a:gd name="T30" fmla="*/ 139 w 270"/>
                    <a:gd name="T31" fmla="*/ 145 h 270"/>
                    <a:gd name="T32" fmla="*/ 220 w 270"/>
                    <a:gd name="T33" fmla="*/ 145 h 270"/>
                    <a:gd name="T34" fmla="*/ 220 w 270"/>
                    <a:gd name="T35" fmla="*/ 145 h 270"/>
                    <a:gd name="T36" fmla="*/ 233 w 270"/>
                    <a:gd name="T37" fmla="*/ 157 h 270"/>
                    <a:gd name="T38" fmla="*/ 240 w 270"/>
                    <a:gd name="T39" fmla="*/ 167 h 270"/>
                    <a:gd name="T40" fmla="*/ 248 w 270"/>
                    <a:gd name="T41" fmla="*/ 195 h 270"/>
                    <a:gd name="T42" fmla="*/ 246 w 270"/>
                    <a:gd name="T43" fmla="*/ 209 h 270"/>
                    <a:gd name="T44" fmla="*/ 135 w 270"/>
                    <a:gd name="T45" fmla="*/ 209 h 270"/>
                    <a:gd name="T46" fmla="*/ 135 w 270"/>
                    <a:gd name="T47" fmla="*/ 210 h 270"/>
                    <a:gd name="T48" fmla="*/ 113 w 270"/>
                    <a:gd name="T49" fmla="*/ 188 h 270"/>
                    <a:gd name="T50" fmla="*/ 248 w 270"/>
                    <a:gd name="T51" fmla="*/ 188 h 270"/>
                    <a:gd name="T52" fmla="*/ 248 w 270"/>
                    <a:gd name="T53" fmla="*/ 195 h 270"/>
                    <a:gd name="T54" fmla="*/ 180 w 270"/>
                    <a:gd name="T55" fmla="*/ 105 h 270"/>
                    <a:gd name="T56" fmla="*/ 199 w 270"/>
                    <a:gd name="T57" fmla="*/ 124 h 270"/>
                    <a:gd name="T58" fmla="*/ 160 w 270"/>
                    <a:gd name="T59" fmla="*/ 124 h 270"/>
                    <a:gd name="T60" fmla="*/ 180 w 270"/>
                    <a:gd name="T61" fmla="*/ 105 h 270"/>
                    <a:gd name="T62" fmla="*/ 21 w 270"/>
                    <a:gd name="T63" fmla="*/ 74 h 270"/>
                    <a:gd name="T64" fmla="*/ 37 w 270"/>
                    <a:gd name="T65" fmla="*/ 37 h 270"/>
                    <a:gd name="T66" fmla="*/ 74 w 270"/>
                    <a:gd name="T67" fmla="*/ 21 h 270"/>
                    <a:gd name="T68" fmla="*/ 112 w 270"/>
                    <a:gd name="T69" fmla="*/ 37 h 270"/>
                    <a:gd name="T70" fmla="*/ 165 w 270"/>
                    <a:gd name="T71" fmla="*/ 89 h 270"/>
                    <a:gd name="T72" fmla="*/ 89 w 270"/>
                    <a:gd name="T73" fmla="*/ 165 h 270"/>
                    <a:gd name="T74" fmla="*/ 37 w 270"/>
                    <a:gd name="T75" fmla="*/ 112 h 270"/>
                    <a:gd name="T76" fmla="*/ 21 w 270"/>
                    <a:gd name="T77" fmla="*/ 74 h 270"/>
                    <a:gd name="T78" fmla="*/ 195 w 270"/>
                    <a:gd name="T79" fmla="*/ 248 h 270"/>
                    <a:gd name="T80" fmla="*/ 157 w 270"/>
                    <a:gd name="T81" fmla="*/ 233 h 270"/>
                    <a:gd name="T82" fmla="*/ 155 w 270"/>
                    <a:gd name="T83" fmla="*/ 231 h 270"/>
                    <a:gd name="T84" fmla="*/ 234 w 270"/>
                    <a:gd name="T85" fmla="*/ 231 h 270"/>
                    <a:gd name="T86" fmla="*/ 233 w 270"/>
                    <a:gd name="T87" fmla="*/ 233 h 270"/>
                    <a:gd name="T88" fmla="*/ 195 w 270"/>
                    <a:gd name="T89" fmla="*/ 2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0" h="270">
                      <a:moveTo>
                        <a:pt x="248" y="142"/>
                      </a:moveTo>
                      <a:cubicBezTo>
                        <a:pt x="187" y="82"/>
                        <a:pt x="187" y="82"/>
                        <a:pt x="187" y="82"/>
                      </a:cubicBezTo>
                      <a:cubicBezTo>
                        <a:pt x="127" y="22"/>
                        <a:pt x="127" y="22"/>
                        <a:pt x="127" y="22"/>
                      </a:cubicBezTo>
                      <a:cubicBezTo>
                        <a:pt x="113" y="7"/>
                        <a:pt x="94" y="0"/>
                        <a:pt x="74" y="0"/>
                      </a:cubicBezTo>
                      <a:cubicBezTo>
                        <a:pt x="54" y="0"/>
                        <a:pt x="36" y="7"/>
                        <a:pt x="22" y="22"/>
                      </a:cubicBezTo>
                      <a:cubicBezTo>
                        <a:pt x="7" y="36"/>
                        <a:pt x="0" y="54"/>
                        <a:pt x="0" y="74"/>
                      </a:cubicBezTo>
                      <a:cubicBezTo>
                        <a:pt x="0" y="94"/>
                        <a:pt x="7" y="113"/>
                        <a:pt x="22" y="127"/>
                      </a:cubicBezTo>
                      <a:cubicBezTo>
                        <a:pt x="82" y="187"/>
                        <a:pt x="82" y="187"/>
                        <a:pt x="82" y="187"/>
                      </a:cubicBezTo>
                      <a:cubicBezTo>
                        <a:pt x="142" y="248"/>
                        <a:pt x="142" y="248"/>
                        <a:pt x="142" y="248"/>
                      </a:cubicBezTo>
                      <a:cubicBezTo>
                        <a:pt x="156" y="262"/>
                        <a:pt x="175" y="270"/>
                        <a:pt x="195" y="270"/>
                      </a:cubicBezTo>
                      <a:cubicBezTo>
                        <a:pt x="215" y="270"/>
                        <a:pt x="234" y="262"/>
                        <a:pt x="248" y="248"/>
                      </a:cubicBezTo>
                      <a:cubicBezTo>
                        <a:pt x="262" y="234"/>
                        <a:pt x="270" y="215"/>
                        <a:pt x="270" y="195"/>
                      </a:cubicBezTo>
                      <a:cubicBezTo>
                        <a:pt x="270" y="175"/>
                        <a:pt x="262" y="156"/>
                        <a:pt x="248" y="142"/>
                      </a:cubicBezTo>
                      <a:close/>
                      <a:moveTo>
                        <a:pt x="240" y="167"/>
                      </a:moveTo>
                      <a:cubicBezTo>
                        <a:pt x="118" y="167"/>
                        <a:pt x="118" y="167"/>
                        <a:pt x="118" y="167"/>
                      </a:cubicBezTo>
                      <a:cubicBezTo>
                        <a:pt x="139" y="145"/>
                        <a:pt x="139" y="145"/>
                        <a:pt x="139" y="145"/>
                      </a:cubicBezTo>
                      <a:cubicBezTo>
                        <a:pt x="220" y="145"/>
                        <a:pt x="220" y="145"/>
                        <a:pt x="220" y="145"/>
                      </a:cubicBezTo>
                      <a:cubicBezTo>
                        <a:pt x="220" y="145"/>
                        <a:pt x="220" y="145"/>
                        <a:pt x="220" y="145"/>
                      </a:cubicBezTo>
                      <a:cubicBezTo>
                        <a:pt x="233" y="157"/>
                        <a:pt x="233" y="157"/>
                        <a:pt x="233" y="157"/>
                      </a:cubicBezTo>
                      <a:cubicBezTo>
                        <a:pt x="236" y="160"/>
                        <a:pt x="238" y="163"/>
                        <a:pt x="240" y="167"/>
                      </a:cubicBezTo>
                      <a:close/>
                      <a:moveTo>
                        <a:pt x="248" y="195"/>
                      </a:moveTo>
                      <a:cubicBezTo>
                        <a:pt x="248" y="200"/>
                        <a:pt x="247" y="205"/>
                        <a:pt x="246" y="209"/>
                      </a:cubicBezTo>
                      <a:cubicBezTo>
                        <a:pt x="135" y="209"/>
                        <a:pt x="135" y="209"/>
                        <a:pt x="135" y="209"/>
                      </a:cubicBezTo>
                      <a:cubicBezTo>
                        <a:pt x="135" y="210"/>
                        <a:pt x="135" y="210"/>
                        <a:pt x="135" y="210"/>
                      </a:cubicBezTo>
                      <a:cubicBezTo>
                        <a:pt x="113" y="188"/>
                        <a:pt x="113" y="188"/>
                        <a:pt x="113" y="188"/>
                      </a:cubicBezTo>
                      <a:cubicBezTo>
                        <a:pt x="248" y="188"/>
                        <a:pt x="248" y="188"/>
                        <a:pt x="248" y="188"/>
                      </a:cubicBezTo>
                      <a:cubicBezTo>
                        <a:pt x="248" y="190"/>
                        <a:pt x="248" y="193"/>
                        <a:pt x="248" y="195"/>
                      </a:cubicBezTo>
                      <a:close/>
                      <a:moveTo>
                        <a:pt x="180" y="105"/>
                      </a:moveTo>
                      <a:cubicBezTo>
                        <a:pt x="199" y="124"/>
                        <a:pt x="199" y="124"/>
                        <a:pt x="199" y="124"/>
                      </a:cubicBezTo>
                      <a:cubicBezTo>
                        <a:pt x="160" y="124"/>
                        <a:pt x="160" y="124"/>
                        <a:pt x="160" y="124"/>
                      </a:cubicBezTo>
                      <a:lnTo>
                        <a:pt x="180" y="105"/>
                      </a:lnTo>
                      <a:close/>
                      <a:moveTo>
                        <a:pt x="21" y="74"/>
                      </a:moveTo>
                      <a:cubicBezTo>
                        <a:pt x="21" y="60"/>
                        <a:pt x="27" y="47"/>
                        <a:pt x="37" y="37"/>
                      </a:cubicBezTo>
                      <a:cubicBezTo>
                        <a:pt x="47" y="27"/>
                        <a:pt x="60" y="21"/>
                        <a:pt x="74" y="21"/>
                      </a:cubicBezTo>
                      <a:cubicBezTo>
                        <a:pt x="89" y="21"/>
                        <a:pt x="102" y="27"/>
                        <a:pt x="112" y="37"/>
                      </a:cubicBezTo>
                      <a:cubicBezTo>
                        <a:pt x="165" y="89"/>
                        <a:pt x="165" y="89"/>
                        <a:pt x="165" y="89"/>
                      </a:cubicBezTo>
                      <a:cubicBezTo>
                        <a:pt x="89" y="165"/>
                        <a:pt x="89" y="165"/>
                        <a:pt x="89" y="165"/>
                      </a:cubicBezTo>
                      <a:cubicBezTo>
                        <a:pt x="37" y="112"/>
                        <a:pt x="37" y="112"/>
                        <a:pt x="37" y="112"/>
                      </a:cubicBezTo>
                      <a:cubicBezTo>
                        <a:pt x="27" y="102"/>
                        <a:pt x="21" y="89"/>
                        <a:pt x="21" y="74"/>
                      </a:cubicBezTo>
                      <a:close/>
                      <a:moveTo>
                        <a:pt x="195" y="248"/>
                      </a:moveTo>
                      <a:cubicBezTo>
                        <a:pt x="181" y="248"/>
                        <a:pt x="167" y="243"/>
                        <a:pt x="157" y="233"/>
                      </a:cubicBezTo>
                      <a:cubicBezTo>
                        <a:pt x="155" y="231"/>
                        <a:pt x="155" y="231"/>
                        <a:pt x="155" y="231"/>
                      </a:cubicBezTo>
                      <a:cubicBezTo>
                        <a:pt x="234" y="231"/>
                        <a:pt x="234" y="231"/>
                        <a:pt x="234" y="231"/>
                      </a:cubicBezTo>
                      <a:cubicBezTo>
                        <a:pt x="234" y="231"/>
                        <a:pt x="233" y="232"/>
                        <a:pt x="233" y="233"/>
                      </a:cubicBezTo>
                      <a:cubicBezTo>
                        <a:pt x="223" y="243"/>
                        <a:pt x="209" y="248"/>
                        <a:pt x="195" y="2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200" name="Freeform 329"/>
                <p:cNvSpPr>
                  <a:spLocks noEditPoints="1"/>
                </p:cNvSpPr>
                <p:nvPr/>
              </p:nvSpPr>
              <p:spPr bwMode="auto">
                <a:xfrm>
                  <a:off x="5029" y="11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grpSp>
          <p:nvGrpSpPr>
            <p:cNvPr id="168" name="Group 768"/>
            <p:cNvGrpSpPr>
              <a:grpSpLocks/>
            </p:cNvGrpSpPr>
            <p:nvPr/>
          </p:nvGrpSpPr>
          <p:grpSpPr bwMode="auto">
            <a:xfrm>
              <a:off x="6959477" y="5284626"/>
              <a:ext cx="351923" cy="353505"/>
              <a:chOff x="6591" y="3054"/>
              <a:chExt cx="340" cy="340"/>
            </a:xfrm>
            <a:solidFill>
              <a:schemeClr val="accent6">
                <a:lumMod val="50000"/>
              </a:schemeClr>
            </a:solidFill>
          </p:grpSpPr>
          <p:sp>
            <p:nvSpPr>
              <p:cNvPr id="192" name="Freeform 769"/>
              <p:cNvSpPr>
                <a:spLocks noEditPoints="1"/>
              </p:cNvSpPr>
              <p:nvPr/>
            </p:nvSpPr>
            <p:spPr bwMode="auto">
              <a:xfrm>
                <a:off x="6591" y="3054"/>
                <a:ext cx="340" cy="340"/>
              </a:xfrm>
              <a:custGeom>
                <a:avLst/>
                <a:gdLst>
                  <a:gd name="T0" fmla="*/ 256 w 512"/>
                  <a:gd name="T1" fmla="*/ 22 h 512"/>
                  <a:gd name="T2" fmla="*/ 491 w 512"/>
                  <a:gd name="T3" fmla="*/ 256 h 512"/>
                  <a:gd name="T4" fmla="*/ 256 w 512"/>
                  <a:gd name="T5" fmla="*/ 491 h 512"/>
                  <a:gd name="T6" fmla="*/ 21 w 512"/>
                  <a:gd name="T7" fmla="*/ 256 h 512"/>
                  <a:gd name="T8" fmla="*/ 256 w 512"/>
                  <a:gd name="T9" fmla="*/ 22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2"/>
                    </a:moveTo>
                    <a:cubicBezTo>
                      <a:pt x="385" y="22"/>
                      <a:pt x="491" y="127"/>
                      <a:pt x="491" y="256"/>
                    </a:cubicBezTo>
                    <a:cubicBezTo>
                      <a:pt x="491" y="386"/>
                      <a:pt x="385" y="491"/>
                      <a:pt x="256" y="491"/>
                    </a:cubicBezTo>
                    <a:cubicBezTo>
                      <a:pt x="127" y="491"/>
                      <a:pt x="21" y="386"/>
                      <a:pt x="21" y="256"/>
                    </a:cubicBezTo>
                    <a:cubicBezTo>
                      <a:pt x="21" y="127"/>
                      <a:pt x="127" y="22"/>
                      <a:pt x="256" y="22"/>
                    </a:cubicBezTo>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193" name="Freeform 770"/>
              <p:cNvSpPr>
                <a:spLocks noEditPoints="1"/>
              </p:cNvSpPr>
              <p:nvPr/>
            </p:nvSpPr>
            <p:spPr bwMode="auto">
              <a:xfrm>
                <a:off x="6690" y="3132"/>
                <a:ext cx="149" cy="198"/>
              </a:xfrm>
              <a:custGeom>
                <a:avLst/>
                <a:gdLst>
                  <a:gd name="T0" fmla="*/ 142 w 224"/>
                  <a:gd name="T1" fmla="*/ 97 h 298"/>
                  <a:gd name="T2" fmla="*/ 147 w 224"/>
                  <a:gd name="T3" fmla="*/ 93 h 298"/>
                  <a:gd name="T4" fmla="*/ 147 w 224"/>
                  <a:gd name="T5" fmla="*/ 77 h 298"/>
                  <a:gd name="T6" fmla="*/ 131 w 224"/>
                  <a:gd name="T7" fmla="*/ 77 h 298"/>
                  <a:gd name="T8" fmla="*/ 127 w 224"/>
                  <a:gd name="T9" fmla="*/ 82 h 298"/>
                  <a:gd name="T10" fmla="*/ 74 w 224"/>
                  <a:gd name="T11" fmla="*/ 30 h 298"/>
                  <a:gd name="T12" fmla="*/ 59 w 224"/>
                  <a:gd name="T13" fmla="*/ 30 h 298"/>
                  <a:gd name="T14" fmla="*/ 59 w 224"/>
                  <a:gd name="T15" fmla="*/ 165 h 298"/>
                  <a:gd name="T16" fmla="*/ 64 w 224"/>
                  <a:gd name="T17" fmla="*/ 170 h 298"/>
                  <a:gd name="T18" fmla="*/ 25 w 224"/>
                  <a:gd name="T19" fmla="*/ 277 h 298"/>
                  <a:gd name="T20" fmla="*/ 11 w 224"/>
                  <a:gd name="T21" fmla="*/ 277 h 298"/>
                  <a:gd name="T22" fmla="*/ 0 w 224"/>
                  <a:gd name="T23" fmla="*/ 288 h 298"/>
                  <a:gd name="T24" fmla="*/ 11 w 224"/>
                  <a:gd name="T25" fmla="*/ 298 h 298"/>
                  <a:gd name="T26" fmla="*/ 139 w 224"/>
                  <a:gd name="T27" fmla="*/ 298 h 298"/>
                  <a:gd name="T28" fmla="*/ 150 w 224"/>
                  <a:gd name="T29" fmla="*/ 288 h 298"/>
                  <a:gd name="T30" fmla="*/ 139 w 224"/>
                  <a:gd name="T31" fmla="*/ 277 h 298"/>
                  <a:gd name="T32" fmla="*/ 125 w 224"/>
                  <a:gd name="T33" fmla="*/ 277 h 298"/>
                  <a:gd name="T34" fmla="*/ 92 w 224"/>
                  <a:gd name="T35" fmla="*/ 187 h 298"/>
                  <a:gd name="T36" fmla="*/ 127 w 224"/>
                  <a:gd name="T37" fmla="*/ 193 h 298"/>
                  <a:gd name="T38" fmla="*/ 194 w 224"/>
                  <a:gd name="T39" fmla="*/ 165 h 298"/>
                  <a:gd name="T40" fmla="*/ 198 w 224"/>
                  <a:gd name="T41" fmla="*/ 158 h 298"/>
                  <a:gd name="T42" fmla="*/ 194 w 224"/>
                  <a:gd name="T43" fmla="*/ 150 h 298"/>
                  <a:gd name="T44" fmla="*/ 142 w 224"/>
                  <a:gd name="T45" fmla="*/ 97 h 298"/>
                  <a:gd name="T46" fmla="*/ 48 w 224"/>
                  <a:gd name="T47" fmla="*/ 277 h 298"/>
                  <a:gd name="T48" fmla="*/ 75 w 224"/>
                  <a:gd name="T49" fmla="*/ 202 h 298"/>
                  <a:gd name="T50" fmla="*/ 102 w 224"/>
                  <a:gd name="T51" fmla="*/ 277 h 298"/>
                  <a:gd name="T52" fmla="*/ 48 w 224"/>
                  <a:gd name="T53" fmla="*/ 277 h 298"/>
                  <a:gd name="T54" fmla="*/ 74 w 224"/>
                  <a:gd name="T55" fmla="*/ 150 h 298"/>
                  <a:gd name="T56" fmla="*/ 67 w 224"/>
                  <a:gd name="T57" fmla="*/ 53 h 298"/>
                  <a:gd name="T58" fmla="*/ 171 w 224"/>
                  <a:gd name="T59" fmla="*/ 157 h 298"/>
                  <a:gd name="T60" fmla="*/ 74 w 224"/>
                  <a:gd name="T61" fmla="*/ 150 h 298"/>
                  <a:gd name="T62" fmla="*/ 139 w 224"/>
                  <a:gd name="T63" fmla="*/ 64 h 298"/>
                  <a:gd name="T64" fmla="*/ 128 w 224"/>
                  <a:gd name="T65" fmla="*/ 53 h 298"/>
                  <a:gd name="T66" fmla="*/ 139 w 224"/>
                  <a:gd name="T67" fmla="*/ 42 h 298"/>
                  <a:gd name="T68" fmla="*/ 182 w 224"/>
                  <a:gd name="T69" fmla="*/ 85 h 298"/>
                  <a:gd name="T70" fmla="*/ 171 w 224"/>
                  <a:gd name="T71" fmla="*/ 96 h 298"/>
                  <a:gd name="T72" fmla="*/ 160 w 224"/>
                  <a:gd name="T73" fmla="*/ 85 h 298"/>
                  <a:gd name="T74" fmla="*/ 139 w 224"/>
                  <a:gd name="T75" fmla="*/ 64 h 298"/>
                  <a:gd name="T76" fmla="*/ 224 w 224"/>
                  <a:gd name="T77" fmla="*/ 85 h 298"/>
                  <a:gd name="T78" fmla="*/ 214 w 224"/>
                  <a:gd name="T79" fmla="*/ 96 h 298"/>
                  <a:gd name="T80" fmla="*/ 203 w 224"/>
                  <a:gd name="T81" fmla="*/ 85 h 298"/>
                  <a:gd name="T82" fmla="*/ 139 w 224"/>
                  <a:gd name="T83" fmla="*/ 21 h 298"/>
                  <a:gd name="T84" fmla="*/ 128 w 224"/>
                  <a:gd name="T85" fmla="*/ 10 h 298"/>
                  <a:gd name="T86" fmla="*/ 139 w 224"/>
                  <a:gd name="T87" fmla="*/ 0 h 298"/>
                  <a:gd name="T88" fmla="*/ 224 w 224"/>
                  <a:gd name="T89" fmla="*/ 85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4" h="298">
                    <a:moveTo>
                      <a:pt x="142" y="97"/>
                    </a:moveTo>
                    <a:cubicBezTo>
                      <a:pt x="147" y="93"/>
                      <a:pt x="147" y="93"/>
                      <a:pt x="147" y="93"/>
                    </a:cubicBezTo>
                    <a:cubicBezTo>
                      <a:pt x="151" y="88"/>
                      <a:pt x="151" y="82"/>
                      <a:pt x="147" y="77"/>
                    </a:cubicBezTo>
                    <a:cubicBezTo>
                      <a:pt x="142" y="73"/>
                      <a:pt x="136" y="73"/>
                      <a:pt x="131" y="77"/>
                    </a:cubicBezTo>
                    <a:cubicBezTo>
                      <a:pt x="127" y="82"/>
                      <a:pt x="127" y="82"/>
                      <a:pt x="127" y="82"/>
                    </a:cubicBezTo>
                    <a:cubicBezTo>
                      <a:pt x="74" y="30"/>
                      <a:pt x="74" y="30"/>
                      <a:pt x="74" y="30"/>
                    </a:cubicBezTo>
                    <a:cubicBezTo>
                      <a:pt x="70" y="25"/>
                      <a:pt x="63" y="25"/>
                      <a:pt x="59" y="30"/>
                    </a:cubicBezTo>
                    <a:cubicBezTo>
                      <a:pt x="21" y="67"/>
                      <a:pt x="21" y="128"/>
                      <a:pt x="59" y="165"/>
                    </a:cubicBezTo>
                    <a:cubicBezTo>
                      <a:pt x="60" y="167"/>
                      <a:pt x="62" y="169"/>
                      <a:pt x="64" y="170"/>
                    </a:cubicBezTo>
                    <a:cubicBezTo>
                      <a:pt x="25" y="277"/>
                      <a:pt x="25" y="277"/>
                      <a:pt x="25" y="277"/>
                    </a:cubicBezTo>
                    <a:cubicBezTo>
                      <a:pt x="11" y="277"/>
                      <a:pt x="11" y="277"/>
                      <a:pt x="11" y="277"/>
                    </a:cubicBezTo>
                    <a:cubicBezTo>
                      <a:pt x="5" y="277"/>
                      <a:pt x="0" y="282"/>
                      <a:pt x="0" y="288"/>
                    </a:cubicBezTo>
                    <a:cubicBezTo>
                      <a:pt x="0" y="294"/>
                      <a:pt x="5" y="298"/>
                      <a:pt x="11" y="298"/>
                    </a:cubicBezTo>
                    <a:cubicBezTo>
                      <a:pt x="139" y="298"/>
                      <a:pt x="139" y="298"/>
                      <a:pt x="139" y="298"/>
                    </a:cubicBezTo>
                    <a:cubicBezTo>
                      <a:pt x="145" y="298"/>
                      <a:pt x="150" y="294"/>
                      <a:pt x="150" y="288"/>
                    </a:cubicBezTo>
                    <a:cubicBezTo>
                      <a:pt x="150" y="282"/>
                      <a:pt x="145" y="277"/>
                      <a:pt x="139" y="277"/>
                    </a:cubicBezTo>
                    <a:cubicBezTo>
                      <a:pt x="125" y="277"/>
                      <a:pt x="125" y="277"/>
                      <a:pt x="125" y="277"/>
                    </a:cubicBezTo>
                    <a:cubicBezTo>
                      <a:pt x="92" y="187"/>
                      <a:pt x="92" y="187"/>
                      <a:pt x="92" y="187"/>
                    </a:cubicBezTo>
                    <a:cubicBezTo>
                      <a:pt x="103" y="191"/>
                      <a:pt x="115" y="193"/>
                      <a:pt x="127" y="193"/>
                    </a:cubicBezTo>
                    <a:cubicBezTo>
                      <a:pt x="151" y="193"/>
                      <a:pt x="176" y="184"/>
                      <a:pt x="194" y="165"/>
                    </a:cubicBezTo>
                    <a:cubicBezTo>
                      <a:pt x="196" y="163"/>
                      <a:pt x="198" y="161"/>
                      <a:pt x="198" y="158"/>
                    </a:cubicBezTo>
                    <a:cubicBezTo>
                      <a:pt x="198" y="155"/>
                      <a:pt x="196" y="152"/>
                      <a:pt x="194" y="150"/>
                    </a:cubicBezTo>
                    <a:lnTo>
                      <a:pt x="142" y="97"/>
                    </a:lnTo>
                    <a:close/>
                    <a:moveTo>
                      <a:pt x="48" y="277"/>
                    </a:moveTo>
                    <a:cubicBezTo>
                      <a:pt x="75" y="202"/>
                      <a:pt x="75" y="202"/>
                      <a:pt x="75" y="202"/>
                    </a:cubicBezTo>
                    <a:cubicBezTo>
                      <a:pt x="102" y="277"/>
                      <a:pt x="102" y="277"/>
                      <a:pt x="102" y="277"/>
                    </a:cubicBezTo>
                    <a:lnTo>
                      <a:pt x="48" y="277"/>
                    </a:lnTo>
                    <a:close/>
                    <a:moveTo>
                      <a:pt x="74" y="150"/>
                    </a:moveTo>
                    <a:cubicBezTo>
                      <a:pt x="47" y="124"/>
                      <a:pt x="45" y="82"/>
                      <a:pt x="67" y="53"/>
                    </a:cubicBezTo>
                    <a:cubicBezTo>
                      <a:pt x="171" y="157"/>
                      <a:pt x="171" y="157"/>
                      <a:pt x="171" y="157"/>
                    </a:cubicBezTo>
                    <a:cubicBezTo>
                      <a:pt x="142" y="179"/>
                      <a:pt x="100" y="177"/>
                      <a:pt x="74" y="150"/>
                    </a:cubicBezTo>
                    <a:close/>
                    <a:moveTo>
                      <a:pt x="139" y="64"/>
                    </a:moveTo>
                    <a:cubicBezTo>
                      <a:pt x="133" y="64"/>
                      <a:pt x="128" y="59"/>
                      <a:pt x="128" y="53"/>
                    </a:cubicBezTo>
                    <a:cubicBezTo>
                      <a:pt x="128" y="47"/>
                      <a:pt x="133" y="42"/>
                      <a:pt x="139" y="42"/>
                    </a:cubicBezTo>
                    <a:cubicBezTo>
                      <a:pt x="163" y="42"/>
                      <a:pt x="182" y="61"/>
                      <a:pt x="182" y="85"/>
                    </a:cubicBezTo>
                    <a:cubicBezTo>
                      <a:pt x="182" y="91"/>
                      <a:pt x="177" y="96"/>
                      <a:pt x="171" y="96"/>
                    </a:cubicBezTo>
                    <a:cubicBezTo>
                      <a:pt x="165" y="96"/>
                      <a:pt x="160" y="91"/>
                      <a:pt x="160" y="85"/>
                    </a:cubicBezTo>
                    <a:cubicBezTo>
                      <a:pt x="160" y="73"/>
                      <a:pt x="151" y="64"/>
                      <a:pt x="139" y="64"/>
                    </a:cubicBezTo>
                    <a:close/>
                    <a:moveTo>
                      <a:pt x="224" y="85"/>
                    </a:moveTo>
                    <a:cubicBezTo>
                      <a:pt x="224" y="91"/>
                      <a:pt x="220" y="96"/>
                      <a:pt x="214" y="96"/>
                    </a:cubicBezTo>
                    <a:cubicBezTo>
                      <a:pt x="208" y="96"/>
                      <a:pt x="203" y="91"/>
                      <a:pt x="203" y="85"/>
                    </a:cubicBezTo>
                    <a:cubicBezTo>
                      <a:pt x="203" y="50"/>
                      <a:pt x="174" y="21"/>
                      <a:pt x="139" y="21"/>
                    </a:cubicBezTo>
                    <a:cubicBezTo>
                      <a:pt x="133" y="21"/>
                      <a:pt x="128" y="16"/>
                      <a:pt x="128" y="10"/>
                    </a:cubicBezTo>
                    <a:cubicBezTo>
                      <a:pt x="128" y="4"/>
                      <a:pt x="133" y="0"/>
                      <a:pt x="139" y="0"/>
                    </a:cubicBezTo>
                    <a:cubicBezTo>
                      <a:pt x="186" y="0"/>
                      <a:pt x="224" y="38"/>
                      <a:pt x="224" y="8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nvGrpSpPr>
            <p:cNvPr id="169" name="Group 168"/>
            <p:cNvGrpSpPr/>
            <p:nvPr/>
          </p:nvGrpSpPr>
          <p:grpSpPr>
            <a:xfrm>
              <a:off x="8043685" y="4969598"/>
              <a:ext cx="2078833" cy="900427"/>
              <a:chOff x="8206515" y="4969598"/>
              <a:chExt cx="2078833" cy="900427"/>
            </a:xfrm>
          </p:grpSpPr>
          <p:grpSp>
            <p:nvGrpSpPr>
              <p:cNvPr id="178" name="Group 177"/>
              <p:cNvGrpSpPr/>
              <p:nvPr/>
            </p:nvGrpSpPr>
            <p:grpSpPr>
              <a:xfrm>
                <a:off x="9504099" y="4969598"/>
                <a:ext cx="781249" cy="900427"/>
                <a:chOff x="6760515" y="3143193"/>
                <a:chExt cx="781249" cy="900427"/>
              </a:xfrm>
            </p:grpSpPr>
            <p:sp>
              <p:nvSpPr>
                <p:cNvPr id="186" name="Rectangle 185"/>
                <p:cNvSpPr/>
                <p:nvPr/>
              </p:nvSpPr>
              <p:spPr bwMode="gray">
                <a:xfrm>
                  <a:off x="6917392" y="3143193"/>
                  <a:ext cx="599925" cy="900427"/>
                </a:xfrm>
                <a:prstGeom prst="rect">
                  <a:avLst/>
                </a:prstGeom>
                <a:solidFill>
                  <a:schemeClr val="bg1"/>
                </a:solidFill>
                <a:ln w="19050" algn="ctr">
                  <a:solidFill>
                    <a:schemeClr val="accent4"/>
                  </a:solid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4</a:t>
                  </a:r>
                  <a:endParaRPr kumimoji="0" lang="en-IN" sz="1400" b="1" i="0" u="none" strike="noStrike" kern="1200" cap="none" spc="0" normalizeH="0" baseline="0" noProof="0" dirty="0">
                    <a:ln>
                      <a:noFill/>
                    </a:ln>
                    <a:effectLst/>
                    <a:uLnTx/>
                    <a:uFillTx/>
                    <a:latin typeface="Verdana"/>
                    <a:ea typeface="+mn-ea"/>
                    <a:cs typeface="+mn-cs"/>
                  </a:endParaRPr>
                </a:p>
              </p:txBody>
            </p:sp>
            <p:sp>
              <p:nvSpPr>
                <p:cNvPr id="187" name="Rectangle 186"/>
                <p:cNvSpPr/>
                <p:nvPr/>
              </p:nvSpPr>
              <p:spPr>
                <a:xfrm>
                  <a:off x="7072960" y="3274737"/>
                  <a:ext cx="387288" cy="266658"/>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Verdana"/>
                      <a:ea typeface="+mn-ea"/>
                      <a:cs typeface="+mn-cs"/>
                    </a:rPr>
                    <a:t>5</a:t>
                  </a:r>
                  <a:endParaRPr kumimoji="0" lang="en-IN" sz="1400" b="1" i="0" u="none" strike="noStrike" kern="1200" cap="none" spc="0" normalizeH="0" baseline="0" noProof="0" dirty="0">
                    <a:ln>
                      <a:noFill/>
                    </a:ln>
                    <a:effectLst/>
                    <a:uLnTx/>
                    <a:uFillTx/>
                    <a:latin typeface="Verdana"/>
                    <a:ea typeface="+mn-ea"/>
                    <a:cs typeface="+mn-cs"/>
                  </a:endParaRPr>
                </a:p>
              </p:txBody>
            </p:sp>
            <p:sp>
              <p:nvSpPr>
                <p:cNvPr id="188" name="Rectangle 187"/>
                <p:cNvSpPr/>
                <p:nvPr/>
              </p:nvSpPr>
              <p:spPr>
                <a:xfrm>
                  <a:off x="7102931" y="3723078"/>
                  <a:ext cx="329752" cy="190470"/>
                </a:xfrm>
                <a:prstGeom prst="rect">
                  <a:avLst/>
                </a:prstGeom>
              </p:spPr>
              <p:txBody>
                <a:bodyPr wrap="none" tIns="0" bIns="0">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Verdana"/>
                      <a:ea typeface="+mn-ea"/>
                      <a:cs typeface="Arial" charset="0"/>
                    </a:rPr>
                    <a:t>7</a:t>
                  </a:r>
                  <a:endParaRPr kumimoji="0" lang="en-IN" sz="1000" b="0" i="0" u="none" strike="noStrike" kern="1200" cap="none" spc="0" normalizeH="0" baseline="0" noProof="0" dirty="0">
                    <a:ln>
                      <a:noFill/>
                    </a:ln>
                    <a:effectLst/>
                    <a:uLnTx/>
                    <a:uFillTx/>
                    <a:latin typeface="Verdana"/>
                    <a:ea typeface="+mn-ea"/>
                    <a:cs typeface="Arial" charset="0"/>
                  </a:endParaRPr>
                </a:p>
              </p:txBody>
            </p:sp>
            <p:sp>
              <p:nvSpPr>
                <p:cNvPr id="189" name="Rectangle 188"/>
                <p:cNvSpPr/>
                <p:nvPr/>
              </p:nvSpPr>
              <p:spPr>
                <a:xfrm>
                  <a:off x="6760515" y="3538179"/>
                  <a:ext cx="756803" cy="171422"/>
                </a:xfrm>
                <a:prstGeom prst="rect">
                  <a:avLst/>
                </a:prstGeom>
                <a:solidFill>
                  <a:schemeClr val="accent4"/>
                </a:solidFill>
              </p:spPr>
              <p:txBody>
                <a:bodyPr wrap="square" lIns="221634" tIns="0" bIns="0">
                  <a:spAutoFit/>
                </a:bodyPr>
                <a:lstStyle/>
                <a:p>
                  <a:pPr marL="0" marR="0" lvl="0" indent="0" algn="ctr" defTabSz="89901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effectLst/>
                      <a:uLnTx/>
                      <a:uFillTx/>
                      <a:latin typeface="Verdana"/>
                      <a:ea typeface="+mn-ea"/>
                      <a:cs typeface="Arial" charset="0"/>
                    </a:rPr>
                    <a:t>of</a:t>
                  </a:r>
                  <a:endParaRPr kumimoji="0" lang="en-IN" sz="900" b="1" i="0" u="none" strike="noStrike" kern="1200" cap="none" spc="0" normalizeH="0" baseline="0" noProof="0" dirty="0">
                    <a:ln>
                      <a:noFill/>
                    </a:ln>
                    <a:effectLst/>
                    <a:uLnTx/>
                    <a:uFillTx/>
                    <a:latin typeface="Verdana"/>
                    <a:ea typeface="+mn-ea"/>
                    <a:cs typeface="Arial" charset="0"/>
                  </a:endParaRPr>
                </a:p>
              </p:txBody>
            </p:sp>
            <p:sp>
              <p:nvSpPr>
                <p:cNvPr id="190" name="Rectangle 189"/>
                <p:cNvSpPr/>
                <p:nvPr/>
              </p:nvSpPr>
              <p:spPr>
                <a:xfrm>
                  <a:off x="6950514" y="3882663"/>
                  <a:ext cx="591250"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companies</a:t>
                  </a:r>
                </a:p>
              </p:txBody>
            </p:sp>
            <p:sp>
              <p:nvSpPr>
                <p:cNvPr id="191" name="Rectangle 190"/>
                <p:cNvSpPr/>
                <p:nvPr/>
              </p:nvSpPr>
              <p:spPr>
                <a:xfrm>
                  <a:off x="7054045" y="3171397"/>
                  <a:ext cx="376972" cy="133329"/>
                </a:xfrm>
                <a:prstGeom prst="rect">
                  <a:avLst/>
                </a:prstGeom>
              </p:spPr>
              <p:txBody>
                <a:bodyPr wrap="none" lIns="0" tIns="0" rIns="0" bIns="0">
                  <a:spAutoFit/>
                </a:bodyPr>
                <a:lstStyle/>
                <a:p>
                  <a:pPr marL="0" marR="0" lvl="0" indent="0" algn="l" defTabSz="8340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effectLst/>
                      <a:uLnTx/>
                      <a:uFillTx/>
                      <a:latin typeface="Verdana"/>
                      <a:ea typeface="+mn-ea"/>
                      <a:cs typeface="Arial" charset="0"/>
                    </a:rPr>
                    <a:t>Serves</a:t>
                  </a:r>
                </a:p>
              </p:txBody>
            </p:sp>
          </p:grpSp>
          <p:sp>
            <p:nvSpPr>
              <p:cNvPr id="179" name="Oval 178"/>
              <p:cNvSpPr/>
              <p:nvPr/>
            </p:nvSpPr>
            <p:spPr bwMode="gray">
              <a:xfrm>
                <a:off x="9190709" y="5245593"/>
                <a:ext cx="405566" cy="405566"/>
              </a:xfrm>
              <a:prstGeom prst="ellipse">
                <a:avLst/>
              </a:prstGeom>
              <a:solidFill>
                <a:schemeClr val="bg1"/>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sp>
            <p:nvSpPr>
              <p:cNvPr id="180" name="Rectangle 179"/>
              <p:cNvSpPr/>
              <p:nvPr/>
            </p:nvSpPr>
            <p:spPr>
              <a:xfrm>
                <a:off x="8206515" y="5344868"/>
                <a:ext cx="827972" cy="241262"/>
              </a:xfrm>
              <a:prstGeom prst="rect">
                <a:avLst/>
              </a:prstGeom>
            </p:spPr>
            <p:txBody>
              <a:bodyPr wrap="square" lIns="0" rIns="0">
                <a:spAutoFit/>
              </a:bodyPr>
              <a:lstStyle/>
              <a:p>
                <a:pPr marL="0" marR="0" lvl="0" indent="0" algn="r" defTabSz="731512" rtl="0" eaLnBrk="1" fontAlgn="auto" latinLnBrk="0" hangingPunct="1">
                  <a:lnSpc>
                    <a:spcPts val="808"/>
                  </a:lnSpc>
                  <a:spcBef>
                    <a:spcPts val="0"/>
                  </a:spcBef>
                  <a:spcAft>
                    <a:spcPts val="0"/>
                  </a:spcAft>
                  <a:buClrTx/>
                  <a:buSzTx/>
                  <a:buFontTx/>
                  <a:buNone/>
                  <a:tabLst/>
                  <a:defRPr/>
                </a:pPr>
                <a:r>
                  <a:rPr kumimoji="0" lang="en-GB" sz="700" b="0" i="0" u="none" strike="noStrike" kern="1200" cap="none" spc="0" normalizeH="0" baseline="0" noProof="0" dirty="0">
                    <a:ln>
                      <a:noFill/>
                    </a:ln>
                    <a:effectLst/>
                    <a:uLnTx/>
                    <a:uFillTx/>
                    <a:latin typeface="Verdana"/>
                    <a:ea typeface="+mn-ea"/>
                    <a:cs typeface="Arial" charset="0"/>
                  </a:rPr>
                  <a:t>Public Sector</a:t>
                </a:r>
              </a:p>
            </p:txBody>
          </p:sp>
          <p:sp>
            <p:nvSpPr>
              <p:cNvPr id="181" name="Isosceles Triangle 180"/>
              <p:cNvSpPr/>
              <p:nvPr/>
            </p:nvSpPr>
            <p:spPr bwMode="gray">
              <a:xfrm rot="5400000">
                <a:off x="9087591" y="5410424"/>
                <a:ext cx="103948" cy="89610"/>
              </a:xfrm>
              <a:prstGeom prst="triangle">
                <a:avLst/>
              </a:prstGeom>
              <a:solidFill>
                <a:schemeClr val="accent4"/>
              </a:solidFill>
              <a:ln w="19050" algn="ctr">
                <a:noFill/>
                <a:miter lim="800000"/>
                <a:headEnd/>
                <a:tailEnd/>
              </a:ln>
            </p:spPr>
            <p:txBody>
              <a:bodyPr wrap="square" lIns="71825" tIns="71825" rIns="71825" bIns="71825" rtlCol="0" anchor="ctr"/>
              <a:lstStyle/>
              <a:p>
                <a:pPr marL="0" marR="0" lvl="0" indent="0" algn="ctr" defTabSz="899010" rtl="0" eaLnBrk="1" fontAlgn="auto" latinLnBrk="0" hangingPunct="1">
                  <a:lnSpc>
                    <a:spcPct val="106000"/>
                  </a:lnSpc>
                  <a:spcBef>
                    <a:spcPts val="0"/>
                  </a:spcBef>
                  <a:spcAft>
                    <a:spcPts val="0"/>
                  </a:spcAft>
                  <a:buClrTx/>
                  <a:buSzTx/>
                  <a:buFontTx/>
                  <a:buNone/>
                  <a:tabLst/>
                  <a:defRPr/>
                </a:pPr>
                <a:endParaRPr kumimoji="0" lang="en-IN" sz="1400" b="1" i="0" u="none" strike="noStrike" kern="1200" cap="none" spc="0" normalizeH="0" baseline="0" noProof="0" dirty="0">
                  <a:ln>
                    <a:noFill/>
                  </a:ln>
                  <a:effectLst/>
                  <a:uLnTx/>
                  <a:uFillTx/>
                  <a:latin typeface="Verdana"/>
                  <a:ea typeface="+mn-ea"/>
                  <a:cs typeface="+mn-cs"/>
                </a:endParaRPr>
              </a:p>
            </p:txBody>
          </p:sp>
          <p:grpSp>
            <p:nvGrpSpPr>
              <p:cNvPr id="182" name="Group 29"/>
              <p:cNvGrpSpPr>
                <a:grpSpLocks/>
              </p:cNvGrpSpPr>
              <p:nvPr/>
            </p:nvGrpSpPr>
            <p:grpSpPr bwMode="auto">
              <a:xfrm>
                <a:off x="9216283" y="5276665"/>
                <a:ext cx="351923" cy="352176"/>
                <a:chOff x="2899" y="653"/>
                <a:chExt cx="340" cy="340"/>
              </a:xfrm>
              <a:solidFill>
                <a:schemeClr val="accent4"/>
              </a:solidFill>
            </p:grpSpPr>
            <p:sp>
              <p:nvSpPr>
                <p:cNvPr id="183" name="Freeform 30"/>
                <p:cNvSpPr>
                  <a:spLocks noEditPoints="1"/>
                </p:cNvSpPr>
                <p:nvPr/>
              </p:nvSpPr>
              <p:spPr bwMode="auto">
                <a:xfrm>
                  <a:off x="2963" y="717"/>
                  <a:ext cx="212" cy="213"/>
                </a:xfrm>
                <a:custGeom>
                  <a:avLst/>
                  <a:gdLst>
                    <a:gd name="T0" fmla="*/ 316 w 320"/>
                    <a:gd name="T1" fmla="*/ 126 h 321"/>
                    <a:gd name="T2" fmla="*/ 275 w 320"/>
                    <a:gd name="T3" fmla="*/ 105 h 321"/>
                    <a:gd name="T4" fmla="*/ 289 w 320"/>
                    <a:gd name="T5" fmla="*/ 66 h 321"/>
                    <a:gd name="T6" fmla="*/ 287 w 320"/>
                    <a:gd name="T7" fmla="*/ 63 h 321"/>
                    <a:gd name="T8" fmla="*/ 254 w 320"/>
                    <a:gd name="T9" fmla="*/ 31 h 321"/>
                    <a:gd name="T10" fmla="*/ 215 w 320"/>
                    <a:gd name="T11" fmla="*/ 45 h 321"/>
                    <a:gd name="T12" fmla="*/ 194 w 320"/>
                    <a:gd name="T13" fmla="*/ 4 h 321"/>
                    <a:gd name="T14" fmla="*/ 125 w 320"/>
                    <a:gd name="T15" fmla="*/ 4 h 321"/>
                    <a:gd name="T16" fmla="*/ 105 w 320"/>
                    <a:gd name="T17" fmla="*/ 45 h 321"/>
                    <a:gd name="T18" fmla="*/ 64 w 320"/>
                    <a:gd name="T19" fmla="*/ 32 h 321"/>
                    <a:gd name="T20" fmla="*/ 26 w 320"/>
                    <a:gd name="T21" fmla="*/ 87 h 321"/>
                    <a:gd name="T22" fmla="*/ 14 w 320"/>
                    <a:gd name="T23" fmla="*/ 118 h 321"/>
                    <a:gd name="T24" fmla="*/ 0 w 320"/>
                    <a:gd name="T25" fmla="*/ 147 h 321"/>
                    <a:gd name="T26" fmla="*/ 0 w 320"/>
                    <a:gd name="T27" fmla="*/ 156 h 321"/>
                    <a:gd name="T28" fmla="*/ 0 w 320"/>
                    <a:gd name="T29" fmla="*/ 160 h 321"/>
                    <a:gd name="T30" fmla="*/ 3 w 320"/>
                    <a:gd name="T31" fmla="*/ 195 h 321"/>
                    <a:gd name="T32" fmla="*/ 44 w 320"/>
                    <a:gd name="T33" fmla="*/ 215 h 321"/>
                    <a:gd name="T34" fmla="*/ 31 w 320"/>
                    <a:gd name="T35" fmla="*/ 254 h 321"/>
                    <a:gd name="T36" fmla="*/ 33 w 320"/>
                    <a:gd name="T37" fmla="*/ 257 h 321"/>
                    <a:gd name="T38" fmla="*/ 65 w 320"/>
                    <a:gd name="T39" fmla="*/ 289 h 321"/>
                    <a:gd name="T40" fmla="*/ 105 w 320"/>
                    <a:gd name="T41" fmla="*/ 275 h 321"/>
                    <a:gd name="T42" fmla="*/ 125 w 320"/>
                    <a:gd name="T43" fmla="*/ 317 h 321"/>
                    <a:gd name="T44" fmla="*/ 147 w 320"/>
                    <a:gd name="T45" fmla="*/ 321 h 321"/>
                    <a:gd name="T46" fmla="*/ 160 w 320"/>
                    <a:gd name="T47" fmla="*/ 321 h 321"/>
                    <a:gd name="T48" fmla="*/ 168 w 320"/>
                    <a:gd name="T49" fmla="*/ 321 h 321"/>
                    <a:gd name="T50" fmla="*/ 173 w 320"/>
                    <a:gd name="T51" fmla="*/ 321 h 321"/>
                    <a:gd name="T52" fmla="*/ 202 w 320"/>
                    <a:gd name="T53" fmla="*/ 306 h 321"/>
                    <a:gd name="T54" fmla="*/ 233 w 320"/>
                    <a:gd name="T55" fmla="*/ 293 h 321"/>
                    <a:gd name="T56" fmla="*/ 288 w 320"/>
                    <a:gd name="T57" fmla="*/ 256 h 321"/>
                    <a:gd name="T58" fmla="*/ 275 w 320"/>
                    <a:gd name="T59" fmla="*/ 215 h 321"/>
                    <a:gd name="T60" fmla="*/ 316 w 320"/>
                    <a:gd name="T61" fmla="*/ 195 h 321"/>
                    <a:gd name="T62" fmla="*/ 320 w 320"/>
                    <a:gd name="T63" fmla="*/ 147 h 321"/>
                    <a:gd name="T64" fmla="*/ 272 w 320"/>
                    <a:gd name="T65" fmla="*/ 182 h 321"/>
                    <a:gd name="T66" fmla="*/ 255 w 320"/>
                    <a:gd name="T67" fmla="*/ 225 h 321"/>
                    <a:gd name="T68" fmla="*/ 243 w 320"/>
                    <a:gd name="T69" fmla="*/ 271 h 321"/>
                    <a:gd name="T70" fmla="*/ 212 w 320"/>
                    <a:gd name="T71" fmla="*/ 253 h 321"/>
                    <a:gd name="T72" fmla="*/ 181 w 320"/>
                    <a:gd name="T73" fmla="*/ 297 h 321"/>
                    <a:gd name="T74" fmla="*/ 149 w 320"/>
                    <a:gd name="T75" fmla="*/ 299 h 321"/>
                    <a:gd name="T76" fmla="*/ 138 w 320"/>
                    <a:gd name="T77" fmla="*/ 297 h 321"/>
                    <a:gd name="T78" fmla="*/ 108 w 320"/>
                    <a:gd name="T79" fmla="*/ 253 h 321"/>
                    <a:gd name="T80" fmla="*/ 77 w 320"/>
                    <a:gd name="T81" fmla="*/ 271 h 321"/>
                    <a:gd name="T82" fmla="*/ 50 w 320"/>
                    <a:gd name="T83" fmla="*/ 244 h 321"/>
                    <a:gd name="T84" fmla="*/ 48 w 320"/>
                    <a:gd name="T85" fmla="*/ 242 h 321"/>
                    <a:gd name="T86" fmla="*/ 57 w 320"/>
                    <a:gd name="T87" fmla="*/ 189 h 321"/>
                    <a:gd name="T88" fmla="*/ 22 w 320"/>
                    <a:gd name="T89" fmla="*/ 171 h 321"/>
                    <a:gd name="T90" fmla="*/ 23 w 320"/>
                    <a:gd name="T91" fmla="*/ 139 h 321"/>
                    <a:gd name="T92" fmla="*/ 67 w 320"/>
                    <a:gd name="T93" fmla="*/ 108 h 321"/>
                    <a:gd name="T94" fmla="*/ 49 w 320"/>
                    <a:gd name="T95" fmla="*/ 77 h 321"/>
                    <a:gd name="T96" fmla="*/ 95 w 320"/>
                    <a:gd name="T97" fmla="*/ 65 h 321"/>
                    <a:gd name="T98" fmla="*/ 138 w 320"/>
                    <a:gd name="T99" fmla="*/ 47 h 321"/>
                    <a:gd name="T100" fmla="*/ 171 w 320"/>
                    <a:gd name="T101" fmla="*/ 22 h 321"/>
                    <a:gd name="T102" fmla="*/ 189 w 320"/>
                    <a:gd name="T103" fmla="*/ 58 h 321"/>
                    <a:gd name="T104" fmla="*/ 241 w 320"/>
                    <a:gd name="T105" fmla="*/ 48 h 321"/>
                    <a:gd name="T106" fmla="*/ 244 w 320"/>
                    <a:gd name="T107" fmla="*/ 50 h 321"/>
                    <a:gd name="T108" fmla="*/ 270 w 320"/>
                    <a:gd name="T109" fmla="*/ 77 h 321"/>
                    <a:gd name="T110" fmla="*/ 253 w 320"/>
                    <a:gd name="T111" fmla="*/ 108 h 321"/>
                    <a:gd name="T112" fmla="*/ 297 w 320"/>
                    <a:gd name="T113" fmla="*/ 139 h 321"/>
                    <a:gd name="T114" fmla="*/ 298 w 320"/>
                    <a:gd name="T115" fmla="*/ 17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0" h="321">
                      <a:moveTo>
                        <a:pt x="320" y="147"/>
                      </a:moveTo>
                      <a:cubicBezTo>
                        <a:pt x="320" y="147"/>
                        <a:pt x="320" y="147"/>
                        <a:pt x="320" y="147"/>
                      </a:cubicBezTo>
                      <a:cubicBezTo>
                        <a:pt x="318" y="140"/>
                        <a:pt x="318" y="133"/>
                        <a:pt x="316" y="126"/>
                      </a:cubicBezTo>
                      <a:cubicBezTo>
                        <a:pt x="315" y="121"/>
                        <a:pt x="310" y="118"/>
                        <a:pt x="305" y="118"/>
                      </a:cubicBezTo>
                      <a:cubicBezTo>
                        <a:pt x="280" y="118"/>
                        <a:pt x="280" y="118"/>
                        <a:pt x="280" y="118"/>
                      </a:cubicBezTo>
                      <a:cubicBezTo>
                        <a:pt x="279" y="113"/>
                        <a:pt x="277" y="109"/>
                        <a:pt x="275" y="105"/>
                      </a:cubicBezTo>
                      <a:cubicBezTo>
                        <a:pt x="293" y="87"/>
                        <a:pt x="293" y="87"/>
                        <a:pt x="293" y="87"/>
                      </a:cubicBezTo>
                      <a:cubicBezTo>
                        <a:pt x="296" y="84"/>
                        <a:pt x="297" y="78"/>
                        <a:pt x="294" y="74"/>
                      </a:cubicBezTo>
                      <a:cubicBezTo>
                        <a:pt x="293" y="71"/>
                        <a:pt x="291" y="68"/>
                        <a:pt x="289" y="66"/>
                      </a:cubicBezTo>
                      <a:cubicBezTo>
                        <a:pt x="289" y="66"/>
                        <a:pt x="289" y="66"/>
                        <a:pt x="289" y="66"/>
                      </a:cubicBezTo>
                      <a:cubicBezTo>
                        <a:pt x="288" y="65"/>
                        <a:pt x="288" y="65"/>
                        <a:pt x="288" y="64"/>
                      </a:cubicBezTo>
                      <a:cubicBezTo>
                        <a:pt x="287" y="64"/>
                        <a:pt x="287" y="63"/>
                        <a:pt x="287" y="63"/>
                      </a:cubicBezTo>
                      <a:cubicBezTo>
                        <a:pt x="278" y="52"/>
                        <a:pt x="268" y="42"/>
                        <a:pt x="257" y="33"/>
                      </a:cubicBezTo>
                      <a:cubicBezTo>
                        <a:pt x="257" y="33"/>
                        <a:pt x="256" y="32"/>
                        <a:pt x="255" y="32"/>
                      </a:cubicBezTo>
                      <a:cubicBezTo>
                        <a:pt x="255" y="32"/>
                        <a:pt x="254" y="31"/>
                        <a:pt x="254" y="31"/>
                      </a:cubicBezTo>
                      <a:cubicBezTo>
                        <a:pt x="251" y="29"/>
                        <a:pt x="249" y="27"/>
                        <a:pt x="246" y="25"/>
                      </a:cubicBezTo>
                      <a:cubicBezTo>
                        <a:pt x="242" y="23"/>
                        <a:pt x="236" y="23"/>
                        <a:pt x="233" y="27"/>
                      </a:cubicBezTo>
                      <a:cubicBezTo>
                        <a:pt x="215" y="45"/>
                        <a:pt x="215" y="45"/>
                        <a:pt x="215" y="45"/>
                      </a:cubicBezTo>
                      <a:cubicBezTo>
                        <a:pt x="211" y="43"/>
                        <a:pt x="207" y="41"/>
                        <a:pt x="202" y="39"/>
                      </a:cubicBezTo>
                      <a:cubicBezTo>
                        <a:pt x="202" y="14"/>
                        <a:pt x="202" y="14"/>
                        <a:pt x="202" y="14"/>
                      </a:cubicBezTo>
                      <a:cubicBezTo>
                        <a:pt x="202" y="9"/>
                        <a:pt x="199" y="5"/>
                        <a:pt x="194" y="4"/>
                      </a:cubicBezTo>
                      <a:cubicBezTo>
                        <a:pt x="187" y="2"/>
                        <a:pt x="180" y="1"/>
                        <a:pt x="172" y="1"/>
                      </a:cubicBezTo>
                      <a:cubicBezTo>
                        <a:pt x="164" y="0"/>
                        <a:pt x="155" y="0"/>
                        <a:pt x="147" y="1"/>
                      </a:cubicBezTo>
                      <a:cubicBezTo>
                        <a:pt x="140" y="1"/>
                        <a:pt x="132" y="2"/>
                        <a:pt x="125" y="4"/>
                      </a:cubicBezTo>
                      <a:cubicBezTo>
                        <a:pt x="120" y="5"/>
                        <a:pt x="117" y="9"/>
                        <a:pt x="117" y="14"/>
                      </a:cubicBezTo>
                      <a:cubicBezTo>
                        <a:pt x="117" y="39"/>
                        <a:pt x="117" y="39"/>
                        <a:pt x="117" y="39"/>
                      </a:cubicBezTo>
                      <a:cubicBezTo>
                        <a:pt x="113" y="41"/>
                        <a:pt x="109" y="43"/>
                        <a:pt x="105" y="45"/>
                      </a:cubicBezTo>
                      <a:cubicBezTo>
                        <a:pt x="87" y="27"/>
                        <a:pt x="87" y="27"/>
                        <a:pt x="87" y="27"/>
                      </a:cubicBezTo>
                      <a:cubicBezTo>
                        <a:pt x="83" y="23"/>
                        <a:pt x="78" y="23"/>
                        <a:pt x="73" y="25"/>
                      </a:cubicBezTo>
                      <a:cubicBezTo>
                        <a:pt x="70" y="27"/>
                        <a:pt x="67" y="30"/>
                        <a:pt x="64" y="32"/>
                      </a:cubicBezTo>
                      <a:cubicBezTo>
                        <a:pt x="52" y="41"/>
                        <a:pt x="41" y="52"/>
                        <a:pt x="32" y="64"/>
                      </a:cubicBezTo>
                      <a:cubicBezTo>
                        <a:pt x="29" y="67"/>
                        <a:pt x="27" y="71"/>
                        <a:pt x="25" y="74"/>
                      </a:cubicBezTo>
                      <a:cubicBezTo>
                        <a:pt x="22" y="78"/>
                        <a:pt x="23" y="84"/>
                        <a:pt x="26" y="87"/>
                      </a:cubicBezTo>
                      <a:cubicBezTo>
                        <a:pt x="44" y="105"/>
                        <a:pt x="44" y="105"/>
                        <a:pt x="44" y="105"/>
                      </a:cubicBezTo>
                      <a:cubicBezTo>
                        <a:pt x="42" y="109"/>
                        <a:pt x="41" y="113"/>
                        <a:pt x="39" y="118"/>
                      </a:cubicBezTo>
                      <a:cubicBezTo>
                        <a:pt x="14" y="118"/>
                        <a:pt x="14" y="118"/>
                        <a:pt x="14" y="118"/>
                      </a:cubicBezTo>
                      <a:cubicBezTo>
                        <a:pt x="9" y="118"/>
                        <a:pt x="4" y="121"/>
                        <a:pt x="3" y="126"/>
                      </a:cubicBezTo>
                      <a:cubicBezTo>
                        <a:pt x="2" y="133"/>
                        <a:pt x="1" y="140"/>
                        <a:pt x="0" y="147"/>
                      </a:cubicBezTo>
                      <a:cubicBezTo>
                        <a:pt x="0" y="147"/>
                        <a:pt x="0" y="147"/>
                        <a:pt x="0" y="147"/>
                      </a:cubicBezTo>
                      <a:cubicBezTo>
                        <a:pt x="0" y="147"/>
                        <a:pt x="0" y="147"/>
                        <a:pt x="0" y="147"/>
                      </a:cubicBezTo>
                      <a:cubicBezTo>
                        <a:pt x="0" y="147"/>
                        <a:pt x="0" y="147"/>
                        <a:pt x="0" y="147"/>
                      </a:cubicBezTo>
                      <a:cubicBezTo>
                        <a:pt x="0" y="150"/>
                        <a:pt x="0" y="153"/>
                        <a:pt x="0" y="156"/>
                      </a:cubicBezTo>
                      <a:cubicBezTo>
                        <a:pt x="0" y="157"/>
                        <a:pt x="0" y="159"/>
                        <a:pt x="0" y="160"/>
                      </a:cubicBezTo>
                      <a:cubicBezTo>
                        <a:pt x="0" y="160"/>
                        <a:pt x="0" y="160"/>
                        <a:pt x="0" y="160"/>
                      </a:cubicBezTo>
                      <a:cubicBezTo>
                        <a:pt x="0" y="160"/>
                        <a:pt x="0" y="160"/>
                        <a:pt x="0" y="160"/>
                      </a:cubicBezTo>
                      <a:cubicBezTo>
                        <a:pt x="0" y="161"/>
                        <a:pt x="0" y="163"/>
                        <a:pt x="0" y="164"/>
                      </a:cubicBezTo>
                      <a:cubicBezTo>
                        <a:pt x="0" y="167"/>
                        <a:pt x="0" y="170"/>
                        <a:pt x="0" y="173"/>
                      </a:cubicBezTo>
                      <a:cubicBezTo>
                        <a:pt x="1" y="180"/>
                        <a:pt x="2" y="188"/>
                        <a:pt x="3" y="195"/>
                      </a:cubicBezTo>
                      <a:cubicBezTo>
                        <a:pt x="4" y="200"/>
                        <a:pt x="9" y="203"/>
                        <a:pt x="14" y="203"/>
                      </a:cubicBezTo>
                      <a:cubicBezTo>
                        <a:pt x="39" y="203"/>
                        <a:pt x="39" y="203"/>
                        <a:pt x="39" y="203"/>
                      </a:cubicBezTo>
                      <a:cubicBezTo>
                        <a:pt x="41" y="207"/>
                        <a:pt x="42" y="211"/>
                        <a:pt x="44" y="215"/>
                      </a:cubicBezTo>
                      <a:cubicBezTo>
                        <a:pt x="26" y="233"/>
                        <a:pt x="26" y="233"/>
                        <a:pt x="26" y="233"/>
                      </a:cubicBezTo>
                      <a:cubicBezTo>
                        <a:pt x="23" y="237"/>
                        <a:pt x="22" y="242"/>
                        <a:pt x="25" y="246"/>
                      </a:cubicBezTo>
                      <a:cubicBezTo>
                        <a:pt x="27" y="249"/>
                        <a:pt x="29" y="252"/>
                        <a:pt x="31" y="254"/>
                      </a:cubicBezTo>
                      <a:cubicBezTo>
                        <a:pt x="31" y="254"/>
                        <a:pt x="31" y="254"/>
                        <a:pt x="31" y="254"/>
                      </a:cubicBezTo>
                      <a:cubicBezTo>
                        <a:pt x="31" y="255"/>
                        <a:pt x="31" y="255"/>
                        <a:pt x="32" y="256"/>
                      </a:cubicBezTo>
                      <a:cubicBezTo>
                        <a:pt x="32" y="256"/>
                        <a:pt x="32" y="257"/>
                        <a:pt x="33" y="257"/>
                      </a:cubicBezTo>
                      <a:cubicBezTo>
                        <a:pt x="41" y="268"/>
                        <a:pt x="51" y="278"/>
                        <a:pt x="62" y="287"/>
                      </a:cubicBezTo>
                      <a:cubicBezTo>
                        <a:pt x="63" y="287"/>
                        <a:pt x="64" y="288"/>
                        <a:pt x="64" y="288"/>
                      </a:cubicBezTo>
                      <a:cubicBezTo>
                        <a:pt x="64" y="288"/>
                        <a:pt x="65" y="289"/>
                        <a:pt x="65" y="289"/>
                      </a:cubicBezTo>
                      <a:cubicBezTo>
                        <a:pt x="68" y="291"/>
                        <a:pt x="71" y="293"/>
                        <a:pt x="73" y="295"/>
                      </a:cubicBezTo>
                      <a:cubicBezTo>
                        <a:pt x="78" y="297"/>
                        <a:pt x="83" y="297"/>
                        <a:pt x="87" y="293"/>
                      </a:cubicBezTo>
                      <a:cubicBezTo>
                        <a:pt x="105" y="275"/>
                        <a:pt x="105" y="275"/>
                        <a:pt x="105" y="275"/>
                      </a:cubicBezTo>
                      <a:cubicBezTo>
                        <a:pt x="109" y="277"/>
                        <a:pt x="113" y="279"/>
                        <a:pt x="117" y="281"/>
                      </a:cubicBezTo>
                      <a:cubicBezTo>
                        <a:pt x="117" y="306"/>
                        <a:pt x="117" y="306"/>
                        <a:pt x="117" y="306"/>
                      </a:cubicBezTo>
                      <a:cubicBezTo>
                        <a:pt x="117" y="311"/>
                        <a:pt x="120" y="316"/>
                        <a:pt x="125" y="317"/>
                      </a:cubicBezTo>
                      <a:cubicBezTo>
                        <a:pt x="132" y="318"/>
                        <a:pt x="139" y="321"/>
                        <a:pt x="147" y="321"/>
                      </a:cubicBezTo>
                      <a:cubicBezTo>
                        <a:pt x="147" y="321"/>
                        <a:pt x="147" y="321"/>
                        <a:pt x="147" y="321"/>
                      </a:cubicBezTo>
                      <a:cubicBezTo>
                        <a:pt x="147" y="321"/>
                        <a:pt x="147" y="321"/>
                        <a:pt x="147" y="321"/>
                      </a:cubicBezTo>
                      <a:cubicBezTo>
                        <a:pt x="147" y="321"/>
                        <a:pt x="147" y="321"/>
                        <a:pt x="147" y="321"/>
                      </a:cubicBezTo>
                      <a:cubicBezTo>
                        <a:pt x="149" y="321"/>
                        <a:pt x="151" y="321"/>
                        <a:pt x="153" y="321"/>
                      </a:cubicBezTo>
                      <a:cubicBezTo>
                        <a:pt x="155" y="321"/>
                        <a:pt x="157" y="321"/>
                        <a:pt x="160" y="321"/>
                      </a:cubicBezTo>
                      <a:cubicBezTo>
                        <a:pt x="160" y="321"/>
                        <a:pt x="160" y="321"/>
                        <a:pt x="160" y="321"/>
                      </a:cubicBezTo>
                      <a:cubicBezTo>
                        <a:pt x="160" y="321"/>
                        <a:pt x="160" y="321"/>
                        <a:pt x="160" y="321"/>
                      </a:cubicBezTo>
                      <a:cubicBezTo>
                        <a:pt x="162" y="321"/>
                        <a:pt x="165" y="321"/>
                        <a:pt x="168" y="321"/>
                      </a:cubicBezTo>
                      <a:cubicBezTo>
                        <a:pt x="169" y="320"/>
                        <a:pt x="171" y="321"/>
                        <a:pt x="172" y="321"/>
                      </a:cubicBezTo>
                      <a:cubicBezTo>
                        <a:pt x="172" y="321"/>
                        <a:pt x="172" y="321"/>
                        <a:pt x="172" y="321"/>
                      </a:cubicBezTo>
                      <a:cubicBezTo>
                        <a:pt x="172" y="321"/>
                        <a:pt x="172" y="321"/>
                        <a:pt x="173" y="321"/>
                      </a:cubicBezTo>
                      <a:cubicBezTo>
                        <a:pt x="173" y="321"/>
                        <a:pt x="173" y="320"/>
                        <a:pt x="173" y="320"/>
                      </a:cubicBezTo>
                      <a:cubicBezTo>
                        <a:pt x="180" y="319"/>
                        <a:pt x="187" y="318"/>
                        <a:pt x="194" y="317"/>
                      </a:cubicBezTo>
                      <a:cubicBezTo>
                        <a:pt x="199" y="315"/>
                        <a:pt x="202" y="311"/>
                        <a:pt x="202" y="306"/>
                      </a:cubicBezTo>
                      <a:cubicBezTo>
                        <a:pt x="202" y="281"/>
                        <a:pt x="202" y="281"/>
                        <a:pt x="202" y="281"/>
                      </a:cubicBezTo>
                      <a:cubicBezTo>
                        <a:pt x="207" y="279"/>
                        <a:pt x="211" y="277"/>
                        <a:pt x="215" y="275"/>
                      </a:cubicBezTo>
                      <a:cubicBezTo>
                        <a:pt x="233" y="293"/>
                        <a:pt x="233" y="293"/>
                        <a:pt x="233" y="293"/>
                      </a:cubicBezTo>
                      <a:cubicBezTo>
                        <a:pt x="236" y="297"/>
                        <a:pt x="242" y="297"/>
                        <a:pt x="246" y="295"/>
                      </a:cubicBezTo>
                      <a:cubicBezTo>
                        <a:pt x="249" y="293"/>
                        <a:pt x="252" y="290"/>
                        <a:pt x="255" y="288"/>
                      </a:cubicBezTo>
                      <a:cubicBezTo>
                        <a:pt x="268" y="279"/>
                        <a:pt x="279" y="268"/>
                        <a:pt x="288" y="256"/>
                      </a:cubicBezTo>
                      <a:cubicBezTo>
                        <a:pt x="290" y="253"/>
                        <a:pt x="292" y="249"/>
                        <a:pt x="294" y="246"/>
                      </a:cubicBezTo>
                      <a:cubicBezTo>
                        <a:pt x="297" y="242"/>
                        <a:pt x="296" y="236"/>
                        <a:pt x="293" y="233"/>
                      </a:cubicBezTo>
                      <a:cubicBezTo>
                        <a:pt x="275" y="215"/>
                        <a:pt x="275" y="215"/>
                        <a:pt x="275" y="215"/>
                      </a:cubicBezTo>
                      <a:cubicBezTo>
                        <a:pt x="277" y="211"/>
                        <a:pt x="279" y="207"/>
                        <a:pt x="280" y="203"/>
                      </a:cubicBezTo>
                      <a:cubicBezTo>
                        <a:pt x="305" y="203"/>
                        <a:pt x="305" y="203"/>
                        <a:pt x="305" y="203"/>
                      </a:cubicBezTo>
                      <a:cubicBezTo>
                        <a:pt x="310" y="203"/>
                        <a:pt x="315" y="200"/>
                        <a:pt x="316" y="195"/>
                      </a:cubicBezTo>
                      <a:cubicBezTo>
                        <a:pt x="317" y="188"/>
                        <a:pt x="318" y="180"/>
                        <a:pt x="319" y="173"/>
                      </a:cubicBezTo>
                      <a:cubicBezTo>
                        <a:pt x="319" y="169"/>
                        <a:pt x="320" y="164"/>
                        <a:pt x="320" y="160"/>
                      </a:cubicBezTo>
                      <a:cubicBezTo>
                        <a:pt x="320" y="156"/>
                        <a:pt x="320" y="152"/>
                        <a:pt x="320" y="147"/>
                      </a:cubicBezTo>
                      <a:close/>
                      <a:moveTo>
                        <a:pt x="298" y="171"/>
                      </a:moveTo>
                      <a:cubicBezTo>
                        <a:pt x="297" y="175"/>
                        <a:pt x="297" y="178"/>
                        <a:pt x="297" y="182"/>
                      </a:cubicBezTo>
                      <a:cubicBezTo>
                        <a:pt x="272" y="182"/>
                        <a:pt x="272" y="182"/>
                        <a:pt x="272" y="182"/>
                      </a:cubicBezTo>
                      <a:cubicBezTo>
                        <a:pt x="268" y="182"/>
                        <a:pt x="263" y="185"/>
                        <a:pt x="262" y="189"/>
                      </a:cubicBezTo>
                      <a:cubicBezTo>
                        <a:pt x="260" y="197"/>
                        <a:pt x="257" y="205"/>
                        <a:pt x="253" y="212"/>
                      </a:cubicBezTo>
                      <a:cubicBezTo>
                        <a:pt x="250" y="216"/>
                        <a:pt x="251" y="221"/>
                        <a:pt x="255" y="225"/>
                      </a:cubicBezTo>
                      <a:cubicBezTo>
                        <a:pt x="272" y="242"/>
                        <a:pt x="272" y="242"/>
                        <a:pt x="272" y="242"/>
                      </a:cubicBezTo>
                      <a:cubicBezTo>
                        <a:pt x="271" y="242"/>
                        <a:pt x="271" y="243"/>
                        <a:pt x="271" y="243"/>
                      </a:cubicBezTo>
                      <a:cubicBezTo>
                        <a:pt x="263" y="254"/>
                        <a:pt x="253" y="263"/>
                        <a:pt x="243" y="271"/>
                      </a:cubicBezTo>
                      <a:cubicBezTo>
                        <a:pt x="242" y="271"/>
                        <a:pt x="242" y="272"/>
                        <a:pt x="241" y="272"/>
                      </a:cubicBezTo>
                      <a:cubicBezTo>
                        <a:pt x="224" y="255"/>
                        <a:pt x="224" y="255"/>
                        <a:pt x="224" y="255"/>
                      </a:cubicBezTo>
                      <a:cubicBezTo>
                        <a:pt x="221" y="251"/>
                        <a:pt x="216" y="251"/>
                        <a:pt x="212" y="253"/>
                      </a:cubicBezTo>
                      <a:cubicBezTo>
                        <a:pt x="204" y="257"/>
                        <a:pt x="197" y="260"/>
                        <a:pt x="189" y="262"/>
                      </a:cubicBezTo>
                      <a:cubicBezTo>
                        <a:pt x="184" y="264"/>
                        <a:pt x="181" y="268"/>
                        <a:pt x="181" y="273"/>
                      </a:cubicBezTo>
                      <a:cubicBezTo>
                        <a:pt x="181" y="297"/>
                        <a:pt x="181" y="297"/>
                        <a:pt x="181" y="297"/>
                      </a:cubicBezTo>
                      <a:cubicBezTo>
                        <a:pt x="178" y="297"/>
                        <a:pt x="174" y="298"/>
                        <a:pt x="171" y="299"/>
                      </a:cubicBezTo>
                      <a:cubicBezTo>
                        <a:pt x="163" y="299"/>
                        <a:pt x="156" y="299"/>
                        <a:pt x="149" y="299"/>
                      </a:cubicBezTo>
                      <a:cubicBezTo>
                        <a:pt x="149" y="299"/>
                        <a:pt x="149" y="299"/>
                        <a:pt x="149" y="299"/>
                      </a:cubicBezTo>
                      <a:cubicBezTo>
                        <a:pt x="149" y="299"/>
                        <a:pt x="149" y="299"/>
                        <a:pt x="149" y="299"/>
                      </a:cubicBezTo>
                      <a:cubicBezTo>
                        <a:pt x="149" y="299"/>
                        <a:pt x="149" y="299"/>
                        <a:pt x="149" y="299"/>
                      </a:cubicBezTo>
                      <a:cubicBezTo>
                        <a:pt x="145" y="299"/>
                        <a:pt x="142" y="297"/>
                        <a:pt x="138" y="297"/>
                      </a:cubicBezTo>
                      <a:cubicBezTo>
                        <a:pt x="138" y="273"/>
                        <a:pt x="138" y="273"/>
                        <a:pt x="138" y="273"/>
                      </a:cubicBezTo>
                      <a:cubicBezTo>
                        <a:pt x="138" y="268"/>
                        <a:pt x="135" y="264"/>
                        <a:pt x="131" y="262"/>
                      </a:cubicBezTo>
                      <a:cubicBezTo>
                        <a:pt x="123" y="260"/>
                        <a:pt x="115" y="257"/>
                        <a:pt x="108" y="253"/>
                      </a:cubicBezTo>
                      <a:cubicBezTo>
                        <a:pt x="104" y="251"/>
                        <a:pt x="98" y="251"/>
                        <a:pt x="95" y="255"/>
                      </a:cubicBezTo>
                      <a:cubicBezTo>
                        <a:pt x="78" y="272"/>
                        <a:pt x="78" y="272"/>
                        <a:pt x="78" y="272"/>
                      </a:cubicBezTo>
                      <a:cubicBezTo>
                        <a:pt x="77" y="271"/>
                        <a:pt x="77" y="271"/>
                        <a:pt x="77" y="271"/>
                      </a:cubicBezTo>
                      <a:cubicBezTo>
                        <a:pt x="77" y="271"/>
                        <a:pt x="76" y="270"/>
                        <a:pt x="76" y="270"/>
                      </a:cubicBezTo>
                      <a:cubicBezTo>
                        <a:pt x="76" y="270"/>
                        <a:pt x="76" y="270"/>
                        <a:pt x="76" y="270"/>
                      </a:cubicBezTo>
                      <a:cubicBezTo>
                        <a:pt x="66" y="262"/>
                        <a:pt x="57" y="254"/>
                        <a:pt x="50" y="244"/>
                      </a:cubicBezTo>
                      <a:cubicBezTo>
                        <a:pt x="50" y="244"/>
                        <a:pt x="49" y="244"/>
                        <a:pt x="49" y="244"/>
                      </a:cubicBezTo>
                      <a:cubicBezTo>
                        <a:pt x="49" y="243"/>
                        <a:pt x="49" y="243"/>
                        <a:pt x="49" y="243"/>
                      </a:cubicBezTo>
                      <a:cubicBezTo>
                        <a:pt x="48" y="242"/>
                        <a:pt x="48" y="242"/>
                        <a:pt x="48" y="242"/>
                      </a:cubicBezTo>
                      <a:cubicBezTo>
                        <a:pt x="65" y="225"/>
                        <a:pt x="65" y="225"/>
                        <a:pt x="65" y="225"/>
                      </a:cubicBezTo>
                      <a:cubicBezTo>
                        <a:pt x="68" y="221"/>
                        <a:pt x="69" y="216"/>
                        <a:pt x="67" y="212"/>
                      </a:cubicBezTo>
                      <a:cubicBezTo>
                        <a:pt x="63" y="205"/>
                        <a:pt x="59" y="197"/>
                        <a:pt x="57" y="189"/>
                      </a:cubicBezTo>
                      <a:cubicBezTo>
                        <a:pt x="56" y="185"/>
                        <a:pt x="52" y="182"/>
                        <a:pt x="47" y="182"/>
                      </a:cubicBezTo>
                      <a:cubicBezTo>
                        <a:pt x="23" y="182"/>
                        <a:pt x="23" y="182"/>
                        <a:pt x="23" y="182"/>
                      </a:cubicBezTo>
                      <a:cubicBezTo>
                        <a:pt x="22" y="178"/>
                        <a:pt x="22" y="175"/>
                        <a:pt x="22" y="171"/>
                      </a:cubicBezTo>
                      <a:cubicBezTo>
                        <a:pt x="21" y="168"/>
                        <a:pt x="21" y="164"/>
                        <a:pt x="21" y="160"/>
                      </a:cubicBezTo>
                      <a:cubicBezTo>
                        <a:pt x="21" y="156"/>
                        <a:pt x="21" y="153"/>
                        <a:pt x="22" y="149"/>
                      </a:cubicBezTo>
                      <a:cubicBezTo>
                        <a:pt x="22" y="146"/>
                        <a:pt x="22" y="142"/>
                        <a:pt x="23" y="139"/>
                      </a:cubicBezTo>
                      <a:cubicBezTo>
                        <a:pt x="47" y="139"/>
                        <a:pt x="47" y="139"/>
                        <a:pt x="47" y="139"/>
                      </a:cubicBezTo>
                      <a:cubicBezTo>
                        <a:pt x="52" y="139"/>
                        <a:pt x="56" y="136"/>
                        <a:pt x="57" y="131"/>
                      </a:cubicBezTo>
                      <a:cubicBezTo>
                        <a:pt x="59" y="123"/>
                        <a:pt x="63" y="115"/>
                        <a:pt x="67" y="108"/>
                      </a:cubicBezTo>
                      <a:cubicBezTo>
                        <a:pt x="69" y="104"/>
                        <a:pt x="68" y="99"/>
                        <a:pt x="65" y="95"/>
                      </a:cubicBezTo>
                      <a:cubicBezTo>
                        <a:pt x="48" y="78"/>
                        <a:pt x="48" y="78"/>
                        <a:pt x="48" y="78"/>
                      </a:cubicBezTo>
                      <a:cubicBezTo>
                        <a:pt x="48" y="78"/>
                        <a:pt x="48" y="78"/>
                        <a:pt x="49" y="77"/>
                      </a:cubicBezTo>
                      <a:cubicBezTo>
                        <a:pt x="57" y="66"/>
                        <a:pt x="66" y="57"/>
                        <a:pt x="77" y="49"/>
                      </a:cubicBezTo>
                      <a:cubicBezTo>
                        <a:pt x="77" y="49"/>
                        <a:pt x="78" y="48"/>
                        <a:pt x="78" y="48"/>
                      </a:cubicBezTo>
                      <a:cubicBezTo>
                        <a:pt x="95" y="65"/>
                        <a:pt x="95" y="65"/>
                        <a:pt x="95" y="65"/>
                      </a:cubicBezTo>
                      <a:cubicBezTo>
                        <a:pt x="98" y="69"/>
                        <a:pt x="104" y="69"/>
                        <a:pt x="108" y="67"/>
                      </a:cubicBezTo>
                      <a:cubicBezTo>
                        <a:pt x="115" y="63"/>
                        <a:pt x="123" y="60"/>
                        <a:pt x="131" y="58"/>
                      </a:cubicBezTo>
                      <a:cubicBezTo>
                        <a:pt x="135" y="56"/>
                        <a:pt x="138" y="52"/>
                        <a:pt x="138" y="47"/>
                      </a:cubicBezTo>
                      <a:cubicBezTo>
                        <a:pt x="138" y="23"/>
                        <a:pt x="138" y="23"/>
                        <a:pt x="138" y="23"/>
                      </a:cubicBezTo>
                      <a:cubicBezTo>
                        <a:pt x="142" y="23"/>
                        <a:pt x="145" y="22"/>
                        <a:pt x="149" y="22"/>
                      </a:cubicBezTo>
                      <a:cubicBezTo>
                        <a:pt x="156" y="21"/>
                        <a:pt x="163" y="21"/>
                        <a:pt x="171" y="22"/>
                      </a:cubicBezTo>
                      <a:cubicBezTo>
                        <a:pt x="174" y="22"/>
                        <a:pt x="178" y="23"/>
                        <a:pt x="181" y="23"/>
                      </a:cubicBezTo>
                      <a:cubicBezTo>
                        <a:pt x="181" y="47"/>
                        <a:pt x="181" y="47"/>
                        <a:pt x="181" y="47"/>
                      </a:cubicBezTo>
                      <a:cubicBezTo>
                        <a:pt x="181" y="52"/>
                        <a:pt x="184" y="56"/>
                        <a:pt x="189" y="58"/>
                      </a:cubicBezTo>
                      <a:cubicBezTo>
                        <a:pt x="197" y="60"/>
                        <a:pt x="204" y="63"/>
                        <a:pt x="212" y="67"/>
                      </a:cubicBezTo>
                      <a:cubicBezTo>
                        <a:pt x="216" y="69"/>
                        <a:pt x="221" y="69"/>
                        <a:pt x="224" y="65"/>
                      </a:cubicBezTo>
                      <a:cubicBezTo>
                        <a:pt x="241" y="48"/>
                        <a:pt x="241" y="48"/>
                        <a:pt x="241" y="48"/>
                      </a:cubicBezTo>
                      <a:cubicBezTo>
                        <a:pt x="242" y="49"/>
                        <a:pt x="242" y="49"/>
                        <a:pt x="242" y="49"/>
                      </a:cubicBezTo>
                      <a:cubicBezTo>
                        <a:pt x="243" y="49"/>
                        <a:pt x="243" y="50"/>
                        <a:pt x="243" y="50"/>
                      </a:cubicBezTo>
                      <a:cubicBezTo>
                        <a:pt x="244" y="50"/>
                        <a:pt x="244" y="50"/>
                        <a:pt x="244" y="50"/>
                      </a:cubicBezTo>
                      <a:cubicBezTo>
                        <a:pt x="253" y="58"/>
                        <a:pt x="262" y="66"/>
                        <a:pt x="270" y="76"/>
                      </a:cubicBezTo>
                      <a:cubicBezTo>
                        <a:pt x="270" y="76"/>
                        <a:pt x="270" y="76"/>
                        <a:pt x="270" y="76"/>
                      </a:cubicBezTo>
                      <a:cubicBezTo>
                        <a:pt x="270" y="77"/>
                        <a:pt x="270" y="77"/>
                        <a:pt x="270" y="77"/>
                      </a:cubicBezTo>
                      <a:cubicBezTo>
                        <a:pt x="271" y="78"/>
                        <a:pt x="271" y="78"/>
                        <a:pt x="271" y="78"/>
                      </a:cubicBezTo>
                      <a:cubicBezTo>
                        <a:pt x="255" y="95"/>
                        <a:pt x="255" y="95"/>
                        <a:pt x="255" y="95"/>
                      </a:cubicBezTo>
                      <a:cubicBezTo>
                        <a:pt x="251" y="99"/>
                        <a:pt x="250" y="104"/>
                        <a:pt x="253" y="108"/>
                      </a:cubicBezTo>
                      <a:cubicBezTo>
                        <a:pt x="257" y="115"/>
                        <a:pt x="260" y="123"/>
                        <a:pt x="262" y="131"/>
                      </a:cubicBezTo>
                      <a:cubicBezTo>
                        <a:pt x="263" y="136"/>
                        <a:pt x="268" y="139"/>
                        <a:pt x="272" y="139"/>
                      </a:cubicBezTo>
                      <a:cubicBezTo>
                        <a:pt x="297" y="139"/>
                        <a:pt x="297" y="139"/>
                        <a:pt x="297" y="139"/>
                      </a:cubicBezTo>
                      <a:cubicBezTo>
                        <a:pt x="297" y="142"/>
                        <a:pt x="297" y="146"/>
                        <a:pt x="298" y="149"/>
                      </a:cubicBezTo>
                      <a:cubicBezTo>
                        <a:pt x="298" y="153"/>
                        <a:pt x="298" y="157"/>
                        <a:pt x="298" y="160"/>
                      </a:cubicBezTo>
                      <a:cubicBezTo>
                        <a:pt x="298" y="164"/>
                        <a:pt x="298" y="168"/>
                        <a:pt x="298" y="17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184" name="Freeform 31"/>
                <p:cNvSpPr>
                  <a:spLocks noEditPoints="1"/>
                </p:cNvSpPr>
                <p:nvPr/>
              </p:nvSpPr>
              <p:spPr bwMode="auto">
                <a:xfrm>
                  <a:off x="3026" y="781"/>
                  <a:ext cx="85" cy="85"/>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07 h 128"/>
                    <a:gd name="T12" fmla="*/ 21 w 128"/>
                    <a:gd name="T13" fmla="*/ 64 h 128"/>
                    <a:gd name="T14" fmla="*/ 64 w 128"/>
                    <a:gd name="T15" fmla="*/ 21 h 128"/>
                    <a:gd name="T16" fmla="*/ 106 w 128"/>
                    <a:gd name="T17" fmla="*/ 64 h 128"/>
                    <a:gd name="T18" fmla="*/ 64 w 128"/>
                    <a:gd name="T19" fmla="*/ 10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8" y="0"/>
                        <a:pt x="0" y="29"/>
                        <a:pt x="0" y="64"/>
                      </a:cubicBezTo>
                      <a:cubicBezTo>
                        <a:pt x="0" y="99"/>
                        <a:pt x="28" y="128"/>
                        <a:pt x="64" y="128"/>
                      </a:cubicBezTo>
                      <a:cubicBezTo>
                        <a:pt x="99" y="128"/>
                        <a:pt x="128" y="99"/>
                        <a:pt x="128" y="64"/>
                      </a:cubicBezTo>
                      <a:cubicBezTo>
                        <a:pt x="128" y="29"/>
                        <a:pt x="99" y="0"/>
                        <a:pt x="64" y="0"/>
                      </a:cubicBezTo>
                      <a:close/>
                      <a:moveTo>
                        <a:pt x="64" y="107"/>
                      </a:moveTo>
                      <a:cubicBezTo>
                        <a:pt x="40" y="107"/>
                        <a:pt x="21" y="88"/>
                        <a:pt x="21" y="64"/>
                      </a:cubicBezTo>
                      <a:cubicBezTo>
                        <a:pt x="21" y="40"/>
                        <a:pt x="40" y="21"/>
                        <a:pt x="64" y="21"/>
                      </a:cubicBezTo>
                      <a:cubicBezTo>
                        <a:pt x="87" y="21"/>
                        <a:pt x="106" y="40"/>
                        <a:pt x="106" y="64"/>
                      </a:cubicBezTo>
                      <a:cubicBezTo>
                        <a:pt x="106" y="88"/>
                        <a:pt x="87" y="107"/>
                        <a:pt x="64" y="10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sp>
              <p:nvSpPr>
                <p:cNvPr id="185" name="Freeform 32"/>
                <p:cNvSpPr>
                  <a:spLocks noEditPoints="1"/>
                </p:cNvSpPr>
                <p:nvPr/>
              </p:nvSpPr>
              <p:spPr bwMode="auto">
                <a:xfrm>
                  <a:off x="2899" y="653"/>
                  <a:ext cx="340" cy="340"/>
                </a:xfrm>
                <a:custGeom>
                  <a:avLst/>
                  <a:gdLst>
                    <a:gd name="T0" fmla="*/ 256 w 512"/>
                    <a:gd name="T1" fmla="*/ 21 h 512"/>
                    <a:gd name="T2" fmla="*/ 490 w 512"/>
                    <a:gd name="T3" fmla="*/ 256 h 512"/>
                    <a:gd name="T4" fmla="*/ 256 w 512"/>
                    <a:gd name="T5" fmla="*/ 491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7"/>
                        <a:pt x="490" y="256"/>
                      </a:cubicBezTo>
                      <a:cubicBezTo>
                        <a:pt x="490" y="385"/>
                        <a:pt x="385" y="491"/>
                        <a:pt x="256" y="491"/>
                      </a:cubicBezTo>
                      <a:cubicBezTo>
                        <a:pt x="126" y="491"/>
                        <a:pt x="21" y="385"/>
                        <a:pt x="21" y="256"/>
                      </a:cubicBezTo>
                      <a:cubicBezTo>
                        <a:pt x="21" y="127"/>
                        <a:pt x="126" y="21"/>
                        <a:pt x="256" y="21"/>
                      </a:cubicBezTo>
                      <a:moveTo>
                        <a:pt x="256" y="0"/>
                      </a:moveTo>
                      <a:cubicBezTo>
                        <a:pt x="114" y="0"/>
                        <a:pt x="0" y="115"/>
                        <a:pt x="0" y="256"/>
                      </a:cubicBezTo>
                      <a:cubicBezTo>
                        <a:pt x="0" y="397"/>
                        <a:pt x="114" y="512"/>
                        <a:pt x="256" y="512"/>
                      </a:cubicBezTo>
                      <a:cubicBezTo>
                        <a:pt x="397" y="512"/>
                        <a:pt x="512" y="397"/>
                        <a:pt x="512" y="256"/>
                      </a:cubicBezTo>
                      <a:cubicBezTo>
                        <a:pt x="512" y="115"/>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3724" tIns="31862" rIns="63724" bIns="31862" numCol="1" anchor="t" anchorCtr="0" compatLnSpc="1">
                  <a:prstTxWarp prst="textNoShape">
                    <a:avLst/>
                  </a:prstTxWarp>
                </a:bodyPr>
                <a:lstStyle/>
                <a:p>
                  <a:pPr marL="0" marR="0" lvl="0" indent="0" algn="l" defTabSz="731512" rtl="0" eaLnBrk="1" fontAlgn="auto" latinLnBrk="0" hangingPunct="1">
                    <a:lnSpc>
                      <a:spcPct val="100000"/>
                    </a:lnSpc>
                    <a:spcBef>
                      <a:spcPts val="0"/>
                    </a:spcBef>
                    <a:spcAft>
                      <a:spcPts val="0"/>
                    </a:spcAft>
                    <a:buClrTx/>
                    <a:buSzTx/>
                    <a:buFontTx/>
                    <a:buNone/>
                    <a:tabLst/>
                    <a:defRPr/>
                  </a:pPr>
                  <a:endParaRPr kumimoji="0" lang="en-GB" sz="1400" b="0" i="0" u="none" strike="noStrike" kern="1200" cap="none" spc="0" normalizeH="0" baseline="0" noProof="0" dirty="0">
                    <a:ln>
                      <a:noFill/>
                    </a:ln>
                    <a:effectLst/>
                    <a:uLnTx/>
                    <a:uFillTx/>
                    <a:latin typeface="Verdana"/>
                    <a:ea typeface="+mn-ea"/>
                    <a:cs typeface="Arial" charset="0"/>
                  </a:endParaRPr>
                </a:p>
              </p:txBody>
            </p:sp>
          </p:grpSp>
        </p:grpSp>
        <p:grpSp>
          <p:nvGrpSpPr>
            <p:cNvPr id="170" name="Group 169"/>
            <p:cNvGrpSpPr>
              <a:grpSpLocks noChangeAspect="1"/>
            </p:cNvGrpSpPr>
            <p:nvPr/>
          </p:nvGrpSpPr>
          <p:grpSpPr>
            <a:xfrm>
              <a:off x="5904103" y="2314062"/>
              <a:ext cx="372673" cy="370800"/>
              <a:chOff x="5672138" y="4513263"/>
              <a:chExt cx="1579562" cy="1571625"/>
            </a:xfrm>
            <a:solidFill>
              <a:schemeClr val="accent2"/>
            </a:solidFill>
          </p:grpSpPr>
          <p:sp>
            <p:nvSpPr>
              <p:cNvPr id="171" name="Rectangle 5"/>
              <p:cNvSpPr>
                <a:spLocks noChangeArrowheads="1"/>
              </p:cNvSpPr>
              <p:nvPr/>
            </p:nvSpPr>
            <p:spPr bwMode="auto">
              <a:xfrm>
                <a:off x="6067425"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2" name="Oval 6"/>
              <p:cNvSpPr>
                <a:spLocks noChangeArrowheads="1"/>
              </p:cNvSpPr>
              <p:nvPr/>
            </p:nvSpPr>
            <p:spPr bwMode="auto">
              <a:xfrm>
                <a:off x="6100763"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3" name="Rectangle 7"/>
              <p:cNvSpPr>
                <a:spLocks noChangeArrowheads="1"/>
              </p:cNvSpPr>
              <p:nvPr/>
            </p:nvSpPr>
            <p:spPr bwMode="auto">
              <a:xfrm>
                <a:off x="6396038" y="5135563"/>
                <a:ext cx="131762" cy="1968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4" name="Oval 8"/>
              <p:cNvSpPr>
                <a:spLocks noChangeArrowheads="1"/>
              </p:cNvSpPr>
              <p:nvPr/>
            </p:nvSpPr>
            <p:spPr bwMode="auto">
              <a:xfrm>
                <a:off x="6429375" y="4873626"/>
                <a:ext cx="65087"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5" name="Oval 9"/>
              <p:cNvSpPr>
                <a:spLocks noChangeArrowheads="1"/>
              </p:cNvSpPr>
              <p:nvPr/>
            </p:nvSpPr>
            <p:spPr bwMode="auto">
              <a:xfrm>
                <a:off x="6757988" y="4873626"/>
                <a:ext cx="66675" cy="65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6" name="Freeform 10"/>
              <p:cNvSpPr>
                <a:spLocks noEditPoints="1"/>
              </p:cNvSpPr>
              <p:nvPr/>
            </p:nvSpPr>
            <p:spPr bwMode="auto">
              <a:xfrm>
                <a:off x="5672138" y="4513263"/>
                <a:ext cx="1579562" cy="1571625"/>
              </a:xfrm>
              <a:custGeom>
                <a:avLst/>
                <a:gdLst>
                  <a:gd name="T0" fmla="*/ 0 w 384"/>
                  <a:gd name="T1" fmla="*/ 192 h 384"/>
                  <a:gd name="T2" fmla="*/ 384 w 384"/>
                  <a:gd name="T3" fmla="*/ 192 h 384"/>
                  <a:gd name="T4" fmla="*/ 272 w 384"/>
                  <a:gd name="T5" fmla="*/ 72 h 384"/>
                  <a:gd name="T6" fmla="*/ 272 w 384"/>
                  <a:gd name="T7" fmla="*/ 120 h 384"/>
                  <a:gd name="T8" fmla="*/ 272 w 384"/>
                  <a:gd name="T9" fmla="*/ 72 h 384"/>
                  <a:gd name="T10" fmla="*/ 216 w 384"/>
                  <a:gd name="T11" fmla="*/ 96 h 384"/>
                  <a:gd name="T12" fmla="*/ 168 w 384"/>
                  <a:gd name="T13" fmla="*/ 96 h 384"/>
                  <a:gd name="T14" fmla="*/ 112 w 384"/>
                  <a:gd name="T15" fmla="*/ 72 h 384"/>
                  <a:gd name="T16" fmla="*/ 112 w 384"/>
                  <a:gd name="T17" fmla="*/ 120 h 384"/>
                  <a:gd name="T18" fmla="*/ 112 w 384"/>
                  <a:gd name="T19" fmla="*/ 72 h 384"/>
                  <a:gd name="T20" fmla="*/ 136 w 384"/>
                  <a:gd name="T21" fmla="*/ 216 h 384"/>
                  <a:gd name="T22" fmla="*/ 128 w 384"/>
                  <a:gd name="T23" fmla="*/ 296 h 384"/>
                  <a:gd name="T24" fmla="*/ 120 w 384"/>
                  <a:gd name="T25" fmla="*/ 216 h 384"/>
                  <a:gd name="T26" fmla="*/ 104 w 384"/>
                  <a:gd name="T27" fmla="*/ 288 h 384"/>
                  <a:gd name="T28" fmla="*/ 88 w 384"/>
                  <a:gd name="T29" fmla="*/ 288 h 384"/>
                  <a:gd name="T30" fmla="*/ 80 w 384"/>
                  <a:gd name="T31" fmla="*/ 208 h 384"/>
                  <a:gd name="T32" fmla="*/ 88 w 384"/>
                  <a:gd name="T33" fmla="*/ 136 h 384"/>
                  <a:gd name="T34" fmla="*/ 144 w 384"/>
                  <a:gd name="T35" fmla="*/ 144 h 384"/>
                  <a:gd name="T36" fmla="*/ 224 w 384"/>
                  <a:gd name="T37" fmla="*/ 208 h 384"/>
                  <a:gd name="T38" fmla="*/ 216 w 384"/>
                  <a:gd name="T39" fmla="*/ 288 h 384"/>
                  <a:gd name="T40" fmla="*/ 200 w 384"/>
                  <a:gd name="T41" fmla="*/ 288 h 384"/>
                  <a:gd name="T42" fmla="*/ 184 w 384"/>
                  <a:gd name="T43" fmla="*/ 216 h 384"/>
                  <a:gd name="T44" fmla="*/ 176 w 384"/>
                  <a:gd name="T45" fmla="*/ 296 h 384"/>
                  <a:gd name="T46" fmla="*/ 168 w 384"/>
                  <a:gd name="T47" fmla="*/ 216 h 384"/>
                  <a:gd name="T48" fmla="*/ 160 w 384"/>
                  <a:gd name="T49" fmla="*/ 144 h 384"/>
                  <a:gd name="T50" fmla="*/ 216 w 384"/>
                  <a:gd name="T51" fmla="*/ 136 h 384"/>
                  <a:gd name="T52" fmla="*/ 224 w 384"/>
                  <a:gd name="T53" fmla="*/ 208 h 384"/>
                  <a:gd name="T54" fmla="*/ 296 w 384"/>
                  <a:gd name="T55" fmla="*/ 232 h 384"/>
                  <a:gd name="T56" fmla="*/ 288 w 384"/>
                  <a:gd name="T57" fmla="*/ 296 h 384"/>
                  <a:gd name="T58" fmla="*/ 280 w 384"/>
                  <a:gd name="T59" fmla="*/ 232 h 384"/>
                  <a:gd name="T60" fmla="*/ 264 w 384"/>
                  <a:gd name="T61" fmla="*/ 288 h 384"/>
                  <a:gd name="T62" fmla="*/ 248 w 384"/>
                  <a:gd name="T63" fmla="*/ 288 h 384"/>
                  <a:gd name="T64" fmla="*/ 241 w 384"/>
                  <a:gd name="T65" fmla="*/ 229 h 384"/>
                  <a:gd name="T66" fmla="*/ 256 w 384"/>
                  <a:gd name="T67" fmla="*/ 142 h 384"/>
                  <a:gd name="T68" fmla="*/ 280 w 384"/>
                  <a:gd name="T69" fmla="*/ 136 h 384"/>
                  <a:gd name="T70" fmla="*/ 304 w 384"/>
                  <a:gd name="T71" fmla="*/ 22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272" y="72"/>
                    </a:moveTo>
                    <a:cubicBezTo>
                      <a:pt x="285" y="72"/>
                      <a:pt x="296" y="82"/>
                      <a:pt x="296" y="96"/>
                    </a:cubicBezTo>
                    <a:cubicBezTo>
                      <a:pt x="296" y="109"/>
                      <a:pt x="285" y="120"/>
                      <a:pt x="272" y="120"/>
                    </a:cubicBezTo>
                    <a:cubicBezTo>
                      <a:pt x="258" y="120"/>
                      <a:pt x="248" y="109"/>
                      <a:pt x="248" y="96"/>
                    </a:cubicBezTo>
                    <a:cubicBezTo>
                      <a:pt x="248" y="82"/>
                      <a:pt x="258" y="72"/>
                      <a:pt x="272" y="72"/>
                    </a:cubicBezTo>
                    <a:close/>
                    <a:moveTo>
                      <a:pt x="192" y="72"/>
                    </a:moveTo>
                    <a:cubicBezTo>
                      <a:pt x="205" y="72"/>
                      <a:pt x="216" y="82"/>
                      <a:pt x="216" y="96"/>
                    </a:cubicBezTo>
                    <a:cubicBezTo>
                      <a:pt x="216" y="109"/>
                      <a:pt x="205" y="120"/>
                      <a:pt x="192" y="120"/>
                    </a:cubicBezTo>
                    <a:cubicBezTo>
                      <a:pt x="178" y="120"/>
                      <a:pt x="168" y="109"/>
                      <a:pt x="168" y="96"/>
                    </a:cubicBezTo>
                    <a:cubicBezTo>
                      <a:pt x="168" y="82"/>
                      <a:pt x="178" y="72"/>
                      <a:pt x="192" y="72"/>
                    </a:cubicBezTo>
                    <a:close/>
                    <a:moveTo>
                      <a:pt x="112" y="72"/>
                    </a:moveTo>
                    <a:cubicBezTo>
                      <a:pt x="125" y="72"/>
                      <a:pt x="136" y="82"/>
                      <a:pt x="136" y="96"/>
                    </a:cubicBezTo>
                    <a:cubicBezTo>
                      <a:pt x="136" y="109"/>
                      <a:pt x="125" y="120"/>
                      <a:pt x="112" y="120"/>
                    </a:cubicBezTo>
                    <a:cubicBezTo>
                      <a:pt x="98" y="120"/>
                      <a:pt x="88" y="109"/>
                      <a:pt x="88" y="96"/>
                    </a:cubicBezTo>
                    <a:cubicBezTo>
                      <a:pt x="88" y="82"/>
                      <a:pt x="98" y="72"/>
                      <a:pt x="112" y="72"/>
                    </a:cubicBezTo>
                    <a:close/>
                    <a:moveTo>
                      <a:pt x="144" y="208"/>
                    </a:moveTo>
                    <a:cubicBezTo>
                      <a:pt x="144" y="212"/>
                      <a:pt x="140" y="216"/>
                      <a:pt x="136" y="216"/>
                    </a:cubicBezTo>
                    <a:cubicBezTo>
                      <a:pt x="136" y="288"/>
                      <a:pt x="136" y="288"/>
                      <a:pt x="136" y="288"/>
                    </a:cubicBezTo>
                    <a:cubicBezTo>
                      <a:pt x="136" y="292"/>
                      <a:pt x="132" y="296"/>
                      <a:pt x="128" y="296"/>
                    </a:cubicBezTo>
                    <a:cubicBezTo>
                      <a:pt x="123" y="296"/>
                      <a:pt x="120" y="292"/>
                      <a:pt x="120" y="288"/>
                    </a:cubicBezTo>
                    <a:cubicBezTo>
                      <a:pt x="120" y="216"/>
                      <a:pt x="120" y="216"/>
                      <a:pt x="120" y="216"/>
                    </a:cubicBezTo>
                    <a:cubicBezTo>
                      <a:pt x="104" y="216"/>
                      <a:pt x="104" y="216"/>
                      <a:pt x="104" y="216"/>
                    </a:cubicBezTo>
                    <a:cubicBezTo>
                      <a:pt x="104" y="288"/>
                      <a:pt x="104" y="288"/>
                      <a:pt x="104" y="288"/>
                    </a:cubicBezTo>
                    <a:cubicBezTo>
                      <a:pt x="104" y="292"/>
                      <a:pt x="100" y="296"/>
                      <a:pt x="96" y="296"/>
                    </a:cubicBezTo>
                    <a:cubicBezTo>
                      <a:pt x="91" y="296"/>
                      <a:pt x="88" y="292"/>
                      <a:pt x="88" y="288"/>
                    </a:cubicBezTo>
                    <a:cubicBezTo>
                      <a:pt x="88" y="216"/>
                      <a:pt x="88" y="216"/>
                      <a:pt x="88" y="216"/>
                    </a:cubicBezTo>
                    <a:cubicBezTo>
                      <a:pt x="84" y="216"/>
                      <a:pt x="80" y="212"/>
                      <a:pt x="80" y="208"/>
                    </a:cubicBezTo>
                    <a:cubicBezTo>
                      <a:pt x="80" y="144"/>
                      <a:pt x="80" y="144"/>
                      <a:pt x="80" y="144"/>
                    </a:cubicBezTo>
                    <a:cubicBezTo>
                      <a:pt x="80" y="139"/>
                      <a:pt x="83" y="136"/>
                      <a:pt x="88" y="136"/>
                    </a:cubicBezTo>
                    <a:cubicBezTo>
                      <a:pt x="136" y="136"/>
                      <a:pt x="136" y="136"/>
                      <a:pt x="136" y="136"/>
                    </a:cubicBezTo>
                    <a:cubicBezTo>
                      <a:pt x="140" y="136"/>
                      <a:pt x="144" y="139"/>
                      <a:pt x="144" y="144"/>
                    </a:cubicBezTo>
                    <a:lnTo>
                      <a:pt x="144" y="208"/>
                    </a:lnTo>
                    <a:close/>
                    <a:moveTo>
                      <a:pt x="224" y="208"/>
                    </a:moveTo>
                    <a:cubicBezTo>
                      <a:pt x="224" y="212"/>
                      <a:pt x="224" y="216"/>
                      <a:pt x="216" y="216"/>
                    </a:cubicBezTo>
                    <a:cubicBezTo>
                      <a:pt x="216" y="288"/>
                      <a:pt x="216" y="288"/>
                      <a:pt x="216" y="288"/>
                    </a:cubicBezTo>
                    <a:cubicBezTo>
                      <a:pt x="216" y="292"/>
                      <a:pt x="212" y="296"/>
                      <a:pt x="208" y="296"/>
                    </a:cubicBezTo>
                    <a:cubicBezTo>
                      <a:pt x="203" y="296"/>
                      <a:pt x="200" y="292"/>
                      <a:pt x="200" y="288"/>
                    </a:cubicBezTo>
                    <a:cubicBezTo>
                      <a:pt x="200" y="216"/>
                      <a:pt x="200" y="216"/>
                      <a:pt x="200" y="216"/>
                    </a:cubicBezTo>
                    <a:cubicBezTo>
                      <a:pt x="184" y="216"/>
                      <a:pt x="184" y="216"/>
                      <a:pt x="184" y="216"/>
                    </a:cubicBezTo>
                    <a:cubicBezTo>
                      <a:pt x="184" y="288"/>
                      <a:pt x="184" y="288"/>
                      <a:pt x="184" y="288"/>
                    </a:cubicBezTo>
                    <a:cubicBezTo>
                      <a:pt x="184" y="292"/>
                      <a:pt x="180" y="296"/>
                      <a:pt x="176" y="296"/>
                    </a:cubicBezTo>
                    <a:cubicBezTo>
                      <a:pt x="171" y="296"/>
                      <a:pt x="168" y="292"/>
                      <a:pt x="168" y="288"/>
                    </a:cubicBezTo>
                    <a:cubicBezTo>
                      <a:pt x="168" y="216"/>
                      <a:pt x="168" y="216"/>
                      <a:pt x="168" y="216"/>
                    </a:cubicBezTo>
                    <a:cubicBezTo>
                      <a:pt x="160" y="216"/>
                      <a:pt x="160" y="212"/>
                      <a:pt x="160" y="208"/>
                    </a:cubicBezTo>
                    <a:cubicBezTo>
                      <a:pt x="160" y="144"/>
                      <a:pt x="160" y="144"/>
                      <a:pt x="160" y="144"/>
                    </a:cubicBezTo>
                    <a:cubicBezTo>
                      <a:pt x="160" y="139"/>
                      <a:pt x="163" y="136"/>
                      <a:pt x="168" y="136"/>
                    </a:cubicBezTo>
                    <a:cubicBezTo>
                      <a:pt x="216" y="136"/>
                      <a:pt x="216" y="136"/>
                      <a:pt x="216" y="136"/>
                    </a:cubicBezTo>
                    <a:cubicBezTo>
                      <a:pt x="220" y="136"/>
                      <a:pt x="224" y="139"/>
                      <a:pt x="224" y="144"/>
                    </a:cubicBezTo>
                    <a:lnTo>
                      <a:pt x="224" y="208"/>
                    </a:lnTo>
                    <a:close/>
                    <a:moveTo>
                      <a:pt x="302" y="229"/>
                    </a:moveTo>
                    <a:cubicBezTo>
                      <a:pt x="300" y="231"/>
                      <a:pt x="296" y="232"/>
                      <a:pt x="296" y="232"/>
                    </a:cubicBezTo>
                    <a:cubicBezTo>
                      <a:pt x="296" y="288"/>
                      <a:pt x="296" y="288"/>
                      <a:pt x="296" y="288"/>
                    </a:cubicBezTo>
                    <a:cubicBezTo>
                      <a:pt x="296" y="292"/>
                      <a:pt x="292" y="296"/>
                      <a:pt x="288" y="296"/>
                    </a:cubicBezTo>
                    <a:cubicBezTo>
                      <a:pt x="283" y="296"/>
                      <a:pt x="280" y="292"/>
                      <a:pt x="280" y="288"/>
                    </a:cubicBezTo>
                    <a:cubicBezTo>
                      <a:pt x="280" y="232"/>
                      <a:pt x="280" y="232"/>
                      <a:pt x="280" y="232"/>
                    </a:cubicBezTo>
                    <a:cubicBezTo>
                      <a:pt x="264" y="232"/>
                      <a:pt x="264" y="232"/>
                      <a:pt x="264" y="232"/>
                    </a:cubicBezTo>
                    <a:cubicBezTo>
                      <a:pt x="264" y="288"/>
                      <a:pt x="264" y="288"/>
                      <a:pt x="264" y="288"/>
                    </a:cubicBezTo>
                    <a:cubicBezTo>
                      <a:pt x="264" y="292"/>
                      <a:pt x="260" y="296"/>
                      <a:pt x="256" y="296"/>
                    </a:cubicBezTo>
                    <a:cubicBezTo>
                      <a:pt x="251" y="296"/>
                      <a:pt x="248" y="292"/>
                      <a:pt x="248" y="288"/>
                    </a:cubicBezTo>
                    <a:cubicBezTo>
                      <a:pt x="248" y="232"/>
                      <a:pt x="248" y="232"/>
                      <a:pt x="248" y="232"/>
                    </a:cubicBezTo>
                    <a:cubicBezTo>
                      <a:pt x="248" y="232"/>
                      <a:pt x="243" y="231"/>
                      <a:pt x="241" y="229"/>
                    </a:cubicBezTo>
                    <a:cubicBezTo>
                      <a:pt x="240" y="227"/>
                      <a:pt x="239" y="224"/>
                      <a:pt x="240" y="222"/>
                    </a:cubicBezTo>
                    <a:cubicBezTo>
                      <a:pt x="256" y="142"/>
                      <a:pt x="256" y="142"/>
                      <a:pt x="256" y="142"/>
                    </a:cubicBezTo>
                    <a:cubicBezTo>
                      <a:pt x="257" y="138"/>
                      <a:pt x="260" y="136"/>
                      <a:pt x="264" y="136"/>
                    </a:cubicBezTo>
                    <a:cubicBezTo>
                      <a:pt x="280" y="136"/>
                      <a:pt x="280" y="136"/>
                      <a:pt x="280" y="136"/>
                    </a:cubicBezTo>
                    <a:cubicBezTo>
                      <a:pt x="283" y="136"/>
                      <a:pt x="287" y="138"/>
                      <a:pt x="288" y="142"/>
                    </a:cubicBezTo>
                    <a:cubicBezTo>
                      <a:pt x="304" y="222"/>
                      <a:pt x="304" y="222"/>
                      <a:pt x="304" y="222"/>
                    </a:cubicBezTo>
                    <a:cubicBezTo>
                      <a:pt x="304" y="224"/>
                      <a:pt x="303" y="227"/>
                      <a:pt x="302" y="22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sp>
            <p:nvSpPr>
              <p:cNvPr id="177" name="Freeform 11"/>
              <p:cNvSpPr>
                <a:spLocks/>
              </p:cNvSpPr>
              <p:nvPr/>
            </p:nvSpPr>
            <p:spPr bwMode="auto">
              <a:xfrm>
                <a:off x="6729413" y="5135563"/>
                <a:ext cx="119062" cy="261938"/>
              </a:xfrm>
              <a:custGeom>
                <a:avLst/>
                <a:gdLst>
                  <a:gd name="T0" fmla="*/ 34 w 75"/>
                  <a:gd name="T1" fmla="*/ 0 h 165"/>
                  <a:gd name="T2" fmla="*/ 0 w 75"/>
                  <a:gd name="T3" fmla="*/ 165 h 165"/>
                  <a:gd name="T4" fmla="*/ 75 w 75"/>
                  <a:gd name="T5" fmla="*/ 165 h 165"/>
                  <a:gd name="T6" fmla="*/ 41 w 75"/>
                  <a:gd name="T7" fmla="*/ 0 h 165"/>
                  <a:gd name="T8" fmla="*/ 34 w 75"/>
                  <a:gd name="T9" fmla="*/ 0 h 165"/>
                </a:gdLst>
                <a:ahLst/>
                <a:cxnLst>
                  <a:cxn ang="0">
                    <a:pos x="T0" y="T1"/>
                  </a:cxn>
                  <a:cxn ang="0">
                    <a:pos x="T2" y="T3"/>
                  </a:cxn>
                  <a:cxn ang="0">
                    <a:pos x="T4" y="T5"/>
                  </a:cxn>
                  <a:cxn ang="0">
                    <a:pos x="T6" y="T7"/>
                  </a:cxn>
                  <a:cxn ang="0">
                    <a:pos x="T8" y="T9"/>
                  </a:cxn>
                </a:cxnLst>
                <a:rect l="0" t="0" r="r" b="b"/>
                <a:pathLst>
                  <a:path w="75" h="165">
                    <a:moveTo>
                      <a:pt x="34" y="0"/>
                    </a:moveTo>
                    <a:lnTo>
                      <a:pt x="0" y="165"/>
                    </a:lnTo>
                    <a:lnTo>
                      <a:pt x="75" y="165"/>
                    </a:lnTo>
                    <a:lnTo>
                      <a:pt x="4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3879" tIns="36939" rIns="73879" bIns="36939" numCol="1" anchor="t" anchorCtr="0" compatLnSpc="1">
                <a:prstTxWarp prst="textNoShape">
                  <a:avLst/>
                </a:prstTxWarp>
              </a:bodyPr>
              <a:lstStyle/>
              <a:p>
                <a:pPr marL="0" marR="0" lvl="0" indent="0" algn="l" defTabSz="89901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effectLst/>
                  <a:uLnTx/>
                  <a:uFillTx/>
                  <a:latin typeface="Verdana"/>
                  <a:ea typeface="+mn-ea"/>
                  <a:cs typeface="+mn-cs"/>
                </a:endParaRPr>
              </a:p>
            </p:txBody>
          </p:sp>
        </p:grpSp>
      </p:grpSp>
      <p:sp>
        <p:nvSpPr>
          <p:cNvPr id="252" name="TextBox 251"/>
          <p:cNvSpPr txBox="1"/>
          <p:nvPr/>
        </p:nvSpPr>
        <p:spPr>
          <a:xfrm>
            <a:off x="4600489" y="4710107"/>
            <a:ext cx="1521409" cy="599693"/>
          </a:xfrm>
          <a:prstGeom prst="rect">
            <a:avLst/>
          </a:prstGeom>
          <a:solidFill>
            <a:schemeClr val="bg1"/>
          </a:solidFill>
          <a:ln w="19050" algn="ctr">
            <a:noFill/>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marL="0" marR="0" lvl="0" indent="0" algn="ctr" defTabSz="899010" rtl="0" eaLnBrk="1" fontAlgn="auto" latinLnBrk="0" hangingPunct="1">
              <a:lnSpc>
                <a:spcPct val="100000"/>
              </a:lnSpc>
              <a:spcBef>
                <a:spcPts val="0"/>
              </a:spcBef>
              <a:spcAft>
                <a:spcPts val="0"/>
              </a:spcAft>
              <a:buClrTx/>
              <a:buSzTx/>
              <a:buFont typeface="Wingdings 2" pitchFamily="18" charset="2"/>
              <a:buNone/>
              <a:tabLst/>
              <a:defRPr/>
            </a:pPr>
            <a:r>
              <a:rPr kumimoji="0" lang="en-US" sz="4000" b="0" i="0" u="none" strike="noStrike" kern="1200" cap="none" spc="0" normalizeH="0" baseline="0" noProof="0" dirty="0">
                <a:ln>
                  <a:noFill/>
                </a:ln>
                <a:solidFill>
                  <a:schemeClr val="tx1"/>
                </a:solidFill>
                <a:effectLst/>
                <a:uLnTx/>
                <a:uFillTx/>
                <a:latin typeface="Verdana"/>
                <a:ea typeface="+mn-ea"/>
                <a:cs typeface="+mn-cs"/>
              </a:rPr>
              <a:t>12</a:t>
            </a:r>
          </a:p>
        </p:txBody>
      </p:sp>
      <p:graphicFrame>
        <p:nvGraphicFramePr>
          <p:cNvPr id="253" name="Table 252"/>
          <p:cNvGraphicFramePr>
            <a:graphicFrameLocks noGrp="1"/>
          </p:cNvGraphicFramePr>
          <p:nvPr>
            <p:extLst>
              <p:ext uri="{D42A27DB-BD31-4B8C-83A1-F6EECF244321}">
                <p14:modId xmlns:p14="http://schemas.microsoft.com/office/powerpoint/2010/main" val="3272193616"/>
              </p:ext>
            </p:extLst>
          </p:nvPr>
        </p:nvGraphicFramePr>
        <p:xfrm>
          <a:off x="2115966" y="4682219"/>
          <a:ext cx="2188254" cy="1325940"/>
        </p:xfrm>
        <a:graphic>
          <a:graphicData uri="http://schemas.openxmlformats.org/drawingml/2006/table">
            <a:tbl>
              <a:tblPr firstRow="1" bandRow="1">
                <a:tableStyleId>{5C22544A-7EE6-4342-B048-85BDC9FD1C3A}</a:tableStyleId>
              </a:tblPr>
              <a:tblGrid>
                <a:gridCol w="2188254">
                  <a:extLst>
                    <a:ext uri="{9D8B030D-6E8A-4147-A177-3AD203B41FA5}">
                      <a16:colId xmlns:a16="http://schemas.microsoft.com/office/drawing/2014/main" val="20000"/>
                    </a:ext>
                  </a:extLst>
                </a:gridCol>
              </a:tblGrid>
              <a:tr h="220990">
                <a:tc>
                  <a:txBody>
                    <a:bodyPr/>
                    <a:lstStyle/>
                    <a:p>
                      <a:r>
                        <a:rPr lang="en-IN" sz="700" dirty="0">
                          <a:solidFill>
                            <a:schemeClr val="tx1"/>
                          </a:solidFill>
                        </a:rPr>
                        <a:t>Services in India</a:t>
                      </a:r>
                    </a:p>
                  </a:txBody>
                  <a:tcPr marL="36939" marR="36939" marT="36939" marB="36939" anchor="ctr">
                    <a:lnL w="12700" cmpd="sng">
                      <a:noFill/>
                    </a:lnL>
                    <a:lnR w="12700" cmpd="sng">
                      <a:noFill/>
                    </a:lnR>
                    <a:lnT w="38100" cap="flat" cmpd="sng" algn="ctr">
                      <a:solidFill>
                        <a:schemeClr val="accent5"/>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20990">
                <a:tc>
                  <a:txBody>
                    <a:bodyPr/>
                    <a:lstStyle/>
                    <a:p>
                      <a:r>
                        <a:rPr lang="en-IN" sz="700" dirty="0">
                          <a:solidFill>
                            <a:schemeClr val="tx1"/>
                          </a:solidFill>
                        </a:rPr>
                        <a:t>Assurance </a:t>
                      </a:r>
                    </a:p>
                  </a:txBody>
                  <a:tcPr marL="36939" marR="36939" marT="36939" marB="36939"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20990">
                <a:tc>
                  <a:txBody>
                    <a:bodyPr/>
                    <a:lstStyle/>
                    <a:p>
                      <a:r>
                        <a:rPr lang="en-IN" sz="700" dirty="0">
                          <a:solidFill>
                            <a:schemeClr val="tx1"/>
                          </a:solidFill>
                        </a:rPr>
                        <a:t>Tax </a:t>
                      </a:r>
                    </a:p>
                  </a:txBody>
                  <a:tcPr marL="36939" marR="36939" marT="36939" marB="36939"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20990">
                <a:tc>
                  <a:txBody>
                    <a:bodyPr/>
                    <a:lstStyle/>
                    <a:p>
                      <a:r>
                        <a:rPr lang="en-IN" sz="700" dirty="0">
                          <a:solidFill>
                            <a:schemeClr val="tx1"/>
                          </a:solidFill>
                        </a:rPr>
                        <a:t>Financial Advisory </a:t>
                      </a:r>
                    </a:p>
                  </a:txBody>
                  <a:tcPr marL="36939" marR="36939" marT="36939" marB="36939"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20990">
                <a:tc>
                  <a:txBody>
                    <a:bodyPr/>
                    <a:lstStyle/>
                    <a:p>
                      <a:r>
                        <a:rPr lang="en-IN" sz="700" dirty="0">
                          <a:solidFill>
                            <a:schemeClr val="tx1"/>
                          </a:solidFill>
                        </a:rPr>
                        <a:t>Risk Advisory</a:t>
                      </a:r>
                    </a:p>
                  </a:txBody>
                  <a:tcPr marL="36939" marR="36939" marT="36939" marB="36939"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20990">
                <a:tc>
                  <a:txBody>
                    <a:bodyPr/>
                    <a:lstStyle/>
                    <a:p>
                      <a:r>
                        <a:rPr lang="en-IN" sz="700" dirty="0">
                          <a:solidFill>
                            <a:schemeClr val="tx1"/>
                          </a:solidFill>
                        </a:rPr>
                        <a:t>Consulting</a:t>
                      </a:r>
                    </a:p>
                  </a:txBody>
                  <a:tcPr marL="36939" marR="36939" marT="36939" marB="36939" anchor="ctr">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
        <p:nvSpPr>
          <p:cNvPr id="254" name="TextBox 253"/>
          <p:cNvSpPr txBox="1"/>
          <p:nvPr/>
        </p:nvSpPr>
        <p:spPr>
          <a:xfrm>
            <a:off x="4547226" y="3264533"/>
            <a:ext cx="1574731" cy="516527"/>
          </a:xfrm>
          <a:prstGeom prst="rect">
            <a:avLst/>
          </a:prstGeom>
          <a:solidFill>
            <a:schemeClr val="bg1"/>
          </a:solidFill>
          <a:ln w="19050" algn="ctr">
            <a:noFill/>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defPPr>
              <a:defRPr lang="en-US"/>
            </a:defPPr>
            <a:lvl1pPr algn="ctr">
              <a:lnSpc>
                <a:spcPct val="106000"/>
              </a:lnSpc>
              <a:buFont typeface="Wingdings 2" pitchFamily="18" charset="2"/>
              <a:buNone/>
              <a:defRPr sz="1600" b="1">
                <a:solidFill>
                  <a:schemeClr val="bg1"/>
                </a:solidFill>
              </a:defRPr>
            </a:lvl1pPr>
          </a:lstStyle>
          <a:p>
            <a:pPr marL="0" marR="0" lvl="0" indent="0" algn="ctr" defTabSz="899010" rtl="0" eaLnBrk="1" fontAlgn="auto" latinLnBrk="0" hangingPunct="1">
              <a:lnSpc>
                <a:spcPts val="3231"/>
              </a:lnSpc>
              <a:spcBef>
                <a:spcPts val="0"/>
              </a:spcBef>
              <a:spcAft>
                <a:spcPts val="0"/>
              </a:spcAft>
              <a:buClrTx/>
              <a:buSzTx/>
              <a:buFont typeface="Wingdings 2" pitchFamily="18" charset="2"/>
              <a:buNone/>
              <a:tabLst/>
              <a:defRPr/>
            </a:pPr>
            <a:r>
              <a:rPr kumimoji="0" lang="en-US" sz="3200" b="0" i="0" u="none" strike="noStrike" kern="1200" cap="none" spc="0" normalizeH="0" baseline="0" noProof="0" dirty="0">
                <a:ln>
                  <a:noFill/>
                </a:ln>
                <a:solidFill>
                  <a:schemeClr val="tx1"/>
                </a:solidFill>
                <a:effectLst/>
                <a:uLnTx/>
                <a:uFillTx/>
                <a:latin typeface="Verdana"/>
                <a:ea typeface="+mn-ea"/>
                <a:cs typeface="+mn-cs"/>
              </a:rPr>
              <a:t>12000+</a:t>
            </a:r>
          </a:p>
        </p:txBody>
      </p:sp>
      <p:sp>
        <p:nvSpPr>
          <p:cNvPr id="255" name="Rectangle 254"/>
          <p:cNvSpPr/>
          <p:nvPr/>
        </p:nvSpPr>
        <p:spPr>
          <a:xfrm>
            <a:off x="4545402" y="3727580"/>
            <a:ext cx="1584659" cy="305432"/>
          </a:xfrm>
          <a:prstGeom prst="rect">
            <a:avLst/>
          </a:prstGeom>
          <a:solidFill>
            <a:schemeClr val="accent5"/>
          </a:solidFill>
        </p:spPr>
        <p:txBody>
          <a:bodyPr wrap="square" lIns="36939" tIns="36939" rIns="36939" bIns="36939">
            <a:spAutoFit/>
          </a:bodyPr>
          <a:lstStyle/>
          <a:p>
            <a:pPr marL="0" marR="0" lvl="0" indent="0" algn="ctr" defTabSz="731512" rtl="0" eaLnBrk="1" fontAlgn="auto" latinLnBrk="0" hangingPunct="1">
              <a:lnSpc>
                <a:spcPts val="889"/>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Verdana"/>
                <a:ea typeface="+mn-ea"/>
                <a:cs typeface="Arial" charset="0"/>
              </a:rPr>
              <a:t>Professionals</a:t>
            </a:r>
          </a:p>
          <a:p>
            <a:pPr marL="0" marR="0" lvl="0" indent="0" algn="ctr" defTabSz="731512" rtl="0" eaLnBrk="1" fontAlgn="auto" latinLnBrk="0" hangingPunct="1">
              <a:lnSpc>
                <a:spcPts val="889"/>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Verdana"/>
                <a:ea typeface="+mn-ea"/>
                <a:cs typeface="Arial" charset="0"/>
              </a:rPr>
              <a:t>spread across</a:t>
            </a:r>
          </a:p>
        </p:txBody>
      </p:sp>
      <p:sp>
        <p:nvSpPr>
          <p:cNvPr id="256" name="Rectangle 255"/>
          <p:cNvSpPr/>
          <p:nvPr/>
        </p:nvSpPr>
        <p:spPr>
          <a:xfrm>
            <a:off x="4599480" y="5271527"/>
            <a:ext cx="1530172" cy="213099"/>
          </a:xfrm>
          <a:prstGeom prst="rect">
            <a:avLst/>
          </a:prstGeom>
          <a:solidFill>
            <a:schemeClr val="accent5"/>
          </a:solidFill>
        </p:spPr>
        <p:txBody>
          <a:bodyPr wrap="square" lIns="36939" tIns="36939" rIns="36939" bIns="36939">
            <a:spAutoFit/>
          </a:bodyPr>
          <a:lstStyle/>
          <a:p>
            <a:pPr marL="0" marR="0" lvl="0" indent="0" algn="ctr" defTabSz="73151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Verdana"/>
                <a:ea typeface="+mn-ea"/>
                <a:cs typeface="Arial" charset="0"/>
              </a:rPr>
              <a:t>cities</a:t>
            </a:r>
          </a:p>
        </p:txBody>
      </p:sp>
      <p:sp>
        <p:nvSpPr>
          <p:cNvPr id="261" name="Text Placeholder 1"/>
          <p:cNvSpPr>
            <a:spLocks noGrp="1"/>
          </p:cNvSpPr>
          <p:nvPr>
            <p:ph type="body" sz="quarter" idx="4294967295"/>
          </p:nvPr>
        </p:nvSpPr>
        <p:spPr>
          <a:xfrm>
            <a:off x="507205" y="784542"/>
            <a:ext cx="11082571" cy="757255"/>
          </a:xfrm>
          <a:prstGeom prst="rect">
            <a:avLst/>
          </a:prstGeom>
        </p:spPr>
        <p:txBody>
          <a:bodyPr>
            <a:normAutofit/>
          </a:bodyPr>
          <a:lstStyle/>
          <a:p>
            <a:r>
              <a:rPr lang="en-IN" sz="1400" dirty="0">
                <a:latin typeface="+mj-lt"/>
              </a:rPr>
              <a:t>Deloitte India is one of the leading professional services firms, with a rich heritage of serving the best-in-class clients in India.</a:t>
            </a:r>
          </a:p>
          <a:p>
            <a:endParaRPr lang="en-IN" sz="1400" dirty="0"/>
          </a:p>
        </p:txBody>
      </p:sp>
      <p:sp>
        <p:nvSpPr>
          <p:cNvPr id="262" name="Title 2"/>
          <p:cNvSpPr txBox="1">
            <a:spLocks/>
          </p:cNvSpPr>
          <p:nvPr/>
        </p:nvSpPr>
        <p:spPr>
          <a:xfrm>
            <a:off x="401076" y="306275"/>
            <a:ext cx="11188700" cy="334101"/>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pPr marL="0" marR="0" lvl="0" indent="0" algn="l" defTabSz="1219170" rtl="0" eaLnBrk="1" fontAlgn="auto" latinLnBrk="0" hangingPunct="1">
              <a:lnSpc>
                <a:spcPct val="100000"/>
              </a:lnSpc>
              <a:spcBef>
                <a:spcPct val="0"/>
              </a:spcBef>
              <a:spcAft>
                <a:spcPts val="0"/>
              </a:spcAft>
              <a:buClrTx/>
              <a:buSzTx/>
              <a:buFontTx/>
              <a:buNone/>
              <a:tabLst/>
              <a:defRPr/>
            </a:pPr>
            <a:r>
              <a:rPr kumimoji="0" lang="en-GB" sz="1800" b="1" i="0" u="none" strike="noStrike" kern="1200" cap="none" spc="0" normalizeH="0" baseline="0" noProof="0" dirty="0">
                <a:ln>
                  <a:noFill/>
                </a:ln>
                <a:effectLst/>
                <a:uLnTx/>
                <a:uFillTx/>
                <a:latin typeface="Verdana"/>
                <a:ea typeface="+mj-ea"/>
                <a:cs typeface="+mj-cs"/>
              </a:rPr>
              <a:t>Local presence</a:t>
            </a:r>
            <a:endParaRPr kumimoji="0" lang="en-IN" sz="1800" b="1" i="0" u="none" strike="noStrike" kern="1200" cap="none" spc="0" normalizeH="0" baseline="0" noProof="0" dirty="0">
              <a:ln>
                <a:noFill/>
              </a:ln>
              <a:effectLst/>
              <a:uLnTx/>
              <a:uFillTx/>
              <a:latin typeface="Verdana"/>
              <a:ea typeface="+mj-ea"/>
              <a:cs typeface="+mj-cs"/>
            </a:endParaRPr>
          </a:p>
        </p:txBody>
      </p:sp>
      <p:sp>
        <p:nvSpPr>
          <p:cNvPr id="257" name="Rectangle 256"/>
          <p:cNvSpPr/>
          <p:nvPr/>
        </p:nvSpPr>
        <p:spPr>
          <a:xfrm>
            <a:off x="5898478" y="5897101"/>
            <a:ext cx="5015131" cy="274448"/>
          </a:xfrm>
          <a:prstGeom prst="rect">
            <a:avLst/>
          </a:prstGeom>
        </p:spPr>
        <p:txBody>
          <a:bodyPr wrap="square" lIns="0" tIns="0" rIns="0" bIns="0">
            <a:noAutofit/>
          </a:bodyPr>
          <a:lstStyle/>
          <a:p>
            <a:pPr marL="0" marR="0" lvl="0" indent="0" algn="l" defTabSz="94515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Calibri" panose="020F0502020204030204" pitchFamily="34" charset="0"/>
                <a:ea typeface="+mn-ea"/>
                <a:cs typeface="Calibri" panose="020F0502020204030204" pitchFamily="34" charset="0"/>
              </a:rPr>
              <a:t>*BT500 - Business Today publication about India’s top 500 performing companies</a:t>
            </a:r>
          </a:p>
        </p:txBody>
      </p:sp>
    </p:spTree>
    <p:extLst>
      <p:ext uri="{BB962C8B-B14F-4D97-AF65-F5344CB8AC3E}">
        <p14:creationId xmlns:p14="http://schemas.microsoft.com/office/powerpoint/2010/main" val="4605609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Picture 256">
            <a:extLst>
              <a:ext uri="{FF2B5EF4-FFF2-40B4-BE49-F238E27FC236}">
                <a16:creationId xmlns:a16="http://schemas.microsoft.com/office/drawing/2014/main" id="{BCC7E0BC-8266-4DC5-AF7B-C4BD7169A0C4}"/>
              </a:ext>
            </a:extLst>
          </p:cNvPr>
          <p:cNvPicPr>
            <a:picLocks noChangeAspect="1"/>
          </p:cNvPicPr>
          <p:nvPr/>
        </p:nvPicPr>
        <p:blipFill rotWithShape="1">
          <a:blip r:embed="rId3"/>
          <a:srcRect b="7991"/>
          <a:stretch/>
        </p:blipFill>
        <p:spPr>
          <a:xfrm>
            <a:off x="10455367" y="4840235"/>
            <a:ext cx="1097280" cy="1097280"/>
          </a:xfrm>
          <a:prstGeom prst="ellipse">
            <a:avLst/>
          </a:prstGeom>
        </p:spPr>
      </p:pic>
      <p:sp>
        <p:nvSpPr>
          <p:cNvPr id="258" name="Title 3">
            <a:extLst>
              <a:ext uri="{FF2B5EF4-FFF2-40B4-BE49-F238E27FC236}">
                <a16:creationId xmlns:a16="http://schemas.microsoft.com/office/drawing/2014/main" id="{62A6DE30-4613-42F3-BF2F-34B9B5E1746C}"/>
              </a:ext>
            </a:extLst>
          </p:cNvPr>
          <p:cNvSpPr txBox="1">
            <a:spLocks/>
          </p:cNvSpPr>
          <p:nvPr/>
        </p:nvSpPr>
        <p:spPr>
          <a:xfrm>
            <a:off x="492739" y="276668"/>
            <a:ext cx="11252200" cy="334102"/>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a:t>Deloitte India - Consulting Services </a:t>
            </a:r>
            <a:endParaRPr lang="en-IN" sz="1800" dirty="0"/>
          </a:p>
        </p:txBody>
      </p:sp>
      <p:sp>
        <p:nvSpPr>
          <p:cNvPr id="259" name="Rounded Rectangle 17">
            <a:extLst>
              <a:ext uri="{FF2B5EF4-FFF2-40B4-BE49-F238E27FC236}">
                <a16:creationId xmlns:a16="http://schemas.microsoft.com/office/drawing/2014/main" id="{0A74F22E-C119-48FE-A579-409966113E90}"/>
              </a:ext>
            </a:extLst>
          </p:cNvPr>
          <p:cNvSpPr/>
          <p:nvPr/>
        </p:nvSpPr>
        <p:spPr bwMode="gray">
          <a:xfrm>
            <a:off x="2096456" y="978734"/>
            <a:ext cx="1791844" cy="1104197"/>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sp>
        <p:nvSpPr>
          <p:cNvPr id="260" name="Rounded Rectangle 18">
            <a:extLst>
              <a:ext uri="{FF2B5EF4-FFF2-40B4-BE49-F238E27FC236}">
                <a16:creationId xmlns:a16="http://schemas.microsoft.com/office/drawing/2014/main" id="{BEB8A181-EB05-4FE3-8DF8-B71007066374}"/>
              </a:ext>
            </a:extLst>
          </p:cNvPr>
          <p:cNvSpPr/>
          <p:nvPr/>
        </p:nvSpPr>
        <p:spPr bwMode="gray">
          <a:xfrm>
            <a:off x="2181891" y="1033034"/>
            <a:ext cx="1625724" cy="989905"/>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Digital Customer &amp; Marketing</a:t>
            </a:r>
          </a:p>
        </p:txBody>
      </p:sp>
      <p:sp>
        <p:nvSpPr>
          <p:cNvPr id="261" name="Oval 260">
            <a:extLst>
              <a:ext uri="{FF2B5EF4-FFF2-40B4-BE49-F238E27FC236}">
                <a16:creationId xmlns:a16="http://schemas.microsoft.com/office/drawing/2014/main" id="{2798C37E-29B8-455A-9DD9-A36B22CDD05F}"/>
              </a:ext>
            </a:extLst>
          </p:cNvPr>
          <p:cNvSpPr/>
          <p:nvPr/>
        </p:nvSpPr>
        <p:spPr>
          <a:xfrm>
            <a:off x="2725743" y="763766"/>
            <a:ext cx="533274" cy="429937"/>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62" name="Oval 261">
            <a:extLst>
              <a:ext uri="{FF2B5EF4-FFF2-40B4-BE49-F238E27FC236}">
                <a16:creationId xmlns:a16="http://schemas.microsoft.com/office/drawing/2014/main" id="{30B354CE-7F28-4620-A263-FA59F6C9EFA9}"/>
              </a:ext>
            </a:extLst>
          </p:cNvPr>
          <p:cNvSpPr/>
          <p:nvPr/>
        </p:nvSpPr>
        <p:spPr>
          <a:xfrm>
            <a:off x="2826817" y="845256"/>
            <a:ext cx="331121" cy="266957"/>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63" name="Freeform 21">
            <a:extLst>
              <a:ext uri="{FF2B5EF4-FFF2-40B4-BE49-F238E27FC236}">
                <a16:creationId xmlns:a16="http://schemas.microsoft.com/office/drawing/2014/main" id="{A6F71CA3-D4FF-4BD3-8F67-257D46987679}"/>
              </a:ext>
            </a:extLst>
          </p:cNvPr>
          <p:cNvSpPr/>
          <p:nvPr/>
        </p:nvSpPr>
        <p:spPr>
          <a:xfrm>
            <a:off x="2904641" y="874192"/>
            <a:ext cx="193565" cy="199985"/>
          </a:xfrm>
          <a:custGeom>
            <a:avLst/>
            <a:gdLst>
              <a:gd name="connsiteX0" fmla="*/ 266700 w 3516417"/>
              <a:gd name="connsiteY0" fmla="*/ 3150716 h 4298398"/>
              <a:gd name="connsiteX1" fmla="*/ 167640 w 3516417"/>
              <a:gd name="connsiteY1" fmla="*/ 3249776 h 4298398"/>
              <a:gd name="connsiteX2" fmla="*/ 266700 w 3516417"/>
              <a:gd name="connsiteY2" fmla="*/ 3348836 h 4298398"/>
              <a:gd name="connsiteX3" fmla="*/ 365760 w 3516417"/>
              <a:gd name="connsiteY3" fmla="*/ 3249776 h 4298398"/>
              <a:gd name="connsiteX4" fmla="*/ 266700 w 3516417"/>
              <a:gd name="connsiteY4" fmla="*/ 3150716 h 4298398"/>
              <a:gd name="connsiteX5" fmla="*/ 1115376 w 3516417"/>
              <a:gd name="connsiteY5" fmla="*/ 3006533 h 4298398"/>
              <a:gd name="connsiteX6" fmla="*/ 1314449 w 3516417"/>
              <a:gd name="connsiteY6" fmla="*/ 3063207 h 4298398"/>
              <a:gd name="connsiteX7" fmla="*/ 1781174 w 3516417"/>
              <a:gd name="connsiteY7" fmla="*/ 3239420 h 4298398"/>
              <a:gd name="connsiteX8" fmla="*/ 2185987 w 3516417"/>
              <a:gd name="connsiteY8" fmla="*/ 3163220 h 4298398"/>
              <a:gd name="connsiteX9" fmla="*/ 2300287 w 3516417"/>
              <a:gd name="connsiteY9" fmla="*/ 3515645 h 4298398"/>
              <a:gd name="connsiteX10" fmla="*/ 1950243 w 3516417"/>
              <a:gd name="connsiteY10" fmla="*/ 3596607 h 4298398"/>
              <a:gd name="connsiteX11" fmla="*/ 1743074 w 3516417"/>
              <a:gd name="connsiteY11" fmla="*/ 3618039 h 4298398"/>
              <a:gd name="connsiteX12" fmla="*/ 1495424 w 3516417"/>
              <a:gd name="connsiteY12" fmla="*/ 3553745 h 4298398"/>
              <a:gd name="connsiteX13" fmla="*/ 1514474 w 3516417"/>
              <a:gd name="connsiteY13" fmla="*/ 3641851 h 4298398"/>
              <a:gd name="connsiteX14" fmla="*/ 2069306 w 3516417"/>
              <a:gd name="connsiteY14" fmla="*/ 3672808 h 4298398"/>
              <a:gd name="connsiteX15" fmla="*/ 2486025 w 3516417"/>
              <a:gd name="connsiteY15" fmla="*/ 3575176 h 4298398"/>
              <a:gd name="connsiteX16" fmla="*/ 3231355 w 3516417"/>
              <a:gd name="connsiteY16" fmla="*/ 3206083 h 4298398"/>
              <a:gd name="connsiteX17" fmla="*/ 3284219 w 3516417"/>
              <a:gd name="connsiteY17" fmla="*/ 3506120 h 4298398"/>
              <a:gd name="connsiteX18" fmla="*/ 2717481 w 3516417"/>
              <a:gd name="connsiteY18" fmla="*/ 3901408 h 4298398"/>
              <a:gd name="connsiteX19" fmla="*/ 2224087 w 3516417"/>
              <a:gd name="connsiteY19" fmla="*/ 4134771 h 4298398"/>
              <a:gd name="connsiteX20" fmla="*/ 1781175 w 3516417"/>
              <a:gd name="connsiteY20" fmla="*/ 4253832 h 4298398"/>
              <a:gd name="connsiteX21" fmla="*/ 1119188 w 3516417"/>
              <a:gd name="connsiteY21" fmla="*/ 4225257 h 4298398"/>
              <a:gd name="connsiteX22" fmla="*/ 675107 w 3516417"/>
              <a:gd name="connsiteY22" fmla="*/ 4136675 h 4298398"/>
              <a:gd name="connsiteX23" fmla="*/ 662725 w 3516417"/>
              <a:gd name="connsiteY23" fmla="*/ 3207035 h 4298398"/>
              <a:gd name="connsiteX24" fmla="*/ 959166 w 3516417"/>
              <a:gd name="connsiteY24" fmla="*/ 3049872 h 4298398"/>
              <a:gd name="connsiteX25" fmla="*/ 1115376 w 3516417"/>
              <a:gd name="connsiteY25" fmla="*/ 3006533 h 4298398"/>
              <a:gd name="connsiteX26" fmla="*/ 88902 w 3516417"/>
              <a:gd name="connsiteY26" fmla="*/ 3005800 h 4298398"/>
              <a:gd name="connsiteX27" fmla="*/ 444498 w 3516417"/>
              <a:gd name="connsiteY27" fmla="*/ 3005800 h 4298398"/>
              <a:gd name="connsiteX28" fmla="*/ 533400 w 3516417"/>
              <a:gd name="connsiteY28" fmla="*/ 3094702 h 4298398"/>
              <a:gd name="connsiteX29" fmla="*/ 533400 w 3516417"/>
              <a:gd name="connsiteY29" fmla="*/ 4209496 h 4298398"/>
              <a:gd name="connsiteX30" fmla="*/ 444498 w 3516417"/>
              <a:gd name="connsiteY30" fmla="*/ 4298398 h 4298398"/>
              <a:gd name="connsiteX31" fmla="*/ 88902 w 3516417"/>
              <a:gd name="connsiteY31" fmla="*/ 4298398 h 4298398"/>
              <a:gd name="connsiteX32" fmla="*/ 0 w 3516417"/>
              <a:gd name="connsiteY32" fmla="*/ 4209496 h 4298398"/>
              <a:gd name="connsiteX33" fmla="*/ 0 w 3516417"/>
              <a:gd name="connsiteY33" fmla="*/ 3094702 h 4298398"/>
              <a:gd name="connsiteX34" fmla="*/ 88902 w 3516417"/>
              <a:gd name="connsiteY34" fmla="*/ 3005800 h 4298398"/>
              <a:gd name="connsiteX35" fmla="*/ 2070100 w 3516417"/>
              <a:gd name="connsiteY35" fmla="*/ 1410619 h 4298398"/>
              <a:gd name="connsiteX36" fmla="*/ 2365375 w 3516417"/>
              <a:gd name="connsiteY36" fmla="*/ 1642395 h 4298398"/>
              <a:gd name="connsiteX37" fmla="*/ 2367914 w 3516417"/>
              <a:gd name="connsiteY37" fmla="*/ 1886236 h 4298398"/>
              <a:gd name="connsiteX38" fmla="*/ 2171064 w 3516417"/>
              <a:gd name="connsiteY38" fmla="*/ 2116110 h 4298398"/>
              <a:gd name="connsiteX39" fmla="*/ 1440179 w 3516417"/>
              <a:gd name="connsiteY39" fmla="*/ 2122460 h 4298398"/>
              <a:gd name="connsiteX40" fmla="*/ 1275079 w 3516417"/>
              <a:gd name="connsiteY40" fmla="*/ 1613186 h 4298398"/>
              <a:gd name="connsiteX41" fmla="*/ 1581150 w 3516417"/>
              <a:gd name="connsiteY41" fmla="*/ 1423320 h 4298398"/>
              <a:gd name="connsiteX42" fmla="*/ 2070100 w 3516417"/>
              <a:gd name="connsiteY42" fmla="*/ 1410619 h 4298398"/>
              <a:gd name="connsiteX43" fmla="*/ 3082980 w 3516417"/>
              <a:gd name="connsiteY43" fmla="*/ 903490 h 4298398"/>
              <a:gd name="connsiteX44" fmla="*/ 3198012 w 3516417"/>
              <a:gd name="connsiteY44" fmla="*/ 987268 h 4298398"/>
              <a:gd name="connsiteX45" fmla="*/ 3458362 w 3516417"/>
              <a:gd name="connsiteY45" fmla="*/ 1383508 h 4298398"/>
              <a:gd name="connsiteX46" fmla="*/ 3434232 w 3516417"/>
              <a:gd name="connsiteY46" fmla="*/ 1535908 h 4298398"/>
              <a:gd name="connsiteX47" fmla="*/ 3233599 w 3516417"/>
              <a:gd name="connsiteY47" fmla="*/ 1536942 h 4298398"/>
              <a:gd name="connsiteX48" fmla="*/ 3202045 w 3516417"/>
              <a:gd name="connsiteY48" fmla="*/ 1685542 h 4298398"/>
              <a:gd name="connsiteX49" fmla="*/ 1783686 w 3516417"/>
              <a:gd name="connsiteY49" fmla="*/ 2828433 h 4298398"/>
              <a:gd name="connsiteX50" fmla="*/ 749451 w 3516417"/>
              <a:gd name="connsiteY50" fmla="*/ 2355692 h 4298398"/>
              <a:gd name="connsiteX51" fmla="*/ 810411 w 3516417"/>
              <a:gd name="connsiteY51" fmla="*/ 1954372 h 4298398"/>
              <a:gd name="connsiteX52" fmla="*/ 2887103 w 3516417"/>
              <a:gd name="connsiteY52" fmla="*/ 1726135 h 4298398"/>
              <a:gd name="connsiteX53" fmla="*/ 2919214 w 3516417"/>
              <a:gd name="connsiteY53" fmla="*/ 1538563 h 4298398"/>
              <a:gd name="connsiteX54" fmla="*/ 2818282 w 3516417"/>
              <a:gd name="connsiteY54" fmla="*/ 1539083 h 4298398"/>
              <a:gd name="connsiteX55" fmla="*/ 2715412 w 3516417"/>
              <a:gd name="connsiteY55" fmla="*/ 1401923 h 4298398"/>
              <a:gd name="connsiteX56" fmla="*/ 2991637 w 3516417"/>
              <a:gd name="connsiteY56" fmla="*/ 980918 h 4298398"/>
              <a:gd name="connsiteX57" fmla="*/ 3082980 w 3516417"/>
              <a:gd name="connsiteY57" fmla="*/ 903490 h 4298398"/>
              <a:gd name="connsiteX58" fmla="*/ 1817632 w 3516417"/>
              <a:gd name="connsiteY58" fmla="*/ 662590 h 4298398"/>
              <a:gd name="connsiteX59" fmla="*/ 2183392 w 3516417"/>
              <a:gd name="connsiteY59" fmla="*/ 1028350 h 4298398"/>
              <a:gd name="connsiteX60" fmla="*/ 1817632 w 3516417"/>
              <a:gd name="connsiteY60" fmla="*/ 1394110 h 4298398"/>
              <a:gd name="connsiteX61" fmla="*/ 1451872 w 3516417"/>
              <a:gd name="connsiteY61" fmla="*/ 1028350 h 4298398"/>
              <a:gd name="connsiteX62" fmla="*/ 1817632 w 3516417"/>
              <a:gd name="connsiteY62" fmla="*/ 662590 h 4298398"/>
              <a:gd name="connsiteX63" fmla="*/ 1866445 w 3516417"/>
              <a:gd name="connsiteY63" fmla="*/ 478 h 4298398"/>
              <a:gd name="connsiteX64" fmla="*/ 2900680 w 3516417"/>
              <a:gd name="connsiteY64" fmla="*/ 473219 h 4298398"/>
              <a:gd name="connsiteX65" fmla="*/ 2839720 w 3516417"/>
              <a:gd name="connsiteY65" fmla="*/ 874539 h 4298398"/>
              <a:gd name="connsiteX66" fmla="*/ 763028 w 3516417"/>
              <a:gd name="connsiteY66" fmla="*/ 1102776 h 4298398"/>
              <a:gd name="connsiteX67" fmla="*/ 730917 w 3516417"/>
              <a:gd name="connsiteY67" fmla="*/ 1290348 h 4298398"/>
              <a:gd name="connsiteX68" fmla="*/ 831849 w 3516417"/>
              <a:gd name="connsiteY68" fmla="*/ 1289828 h 4298398"/>
              <a:gd name="connsiteX69" fmla="*/ 934719 w 3516417"/>
              <a:gd name="connsiteY69" fmla="*/ 1426988 h 4298398"/>
              <a:gd name="connsiteX70" fmla="*/ 658494 w 3516417"/>
              <a:gd name="connsiteY70" fmla="*/ 1847993 h 4298398"/>
              <a:gd name="connsiteX71" fmla="*/ 452119 w 3516417"/>
              <a:gd name="connsiteY71" fmla="*/ 1841643 h 4298398"/>
              <a:gd name="connsiteX72" fmla="*/ 191769 w 3516417"/>
              <a:gd name="connsiteY72" fmla="*/ 1445403 h 4298398"/>
              <a:gd name="connsiteX73" fmla="*/ 215899 w 3516417"/>
              <a:gd name="connsiteY73" fmla="*/ 1293003 h 4298398"/>
              <a:gd name="connsiteX74" fmla="*/ 416532 w 3516417"/>
              <a:gd name="connsiteY74" fmla="*/ 1291969 h 4298398"/>
              <a:gd name="connsiteX75" fmla="*/ 448086 w 3516417"/>
              <a:gd name="connsiteY75" fmla="*/ 1143369 h 4298398"/>
              <a:gd name="connsiteX76" fmla="*/ 1866445 w 3516417"/>
              <a:gd name="connsiteY76" fmla="*/ 478 h 429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516417" h="4298398">
                <a:moveTo>
                  <a:pt x="266700" y="3150716"/>
                </a:moveTo>
                <a:cubicBezTo>
                  <a:pt x="211991" y="3150716"/>
                  <a:pt x="167640" y="3195067"/>
                  <a:pt x="167640" y="3249776"/>
                </a:cubicBezTo>
                <a:cubicBezTo>
                  <a:pt x="167640" y="3304485"/>
                  <a:pt x="211991" y="3348836"/>
                  <a:pt x="266700" y="3348836"/>
                </a:cubicBezTo>
                <a:cubicBezTo>
                  <a:pt x="321409" y="3348836"/>
                  <a:pt x="365760" y="3304485"/>
                  <a:pt x="365760" y="3249776"/>
                </a:cubicBezTo>
                <a:cubicBezTo>
                  <a:pt x="365760" y="3195067"/>
                  <a:pt x="321409" y="3150716"/>
                  <a:pt x="266700" y="3150716"/>
                </a:cubicBezTo>
                <a:close/>
                <a:moveTo>
                  <a:pt x="1115376" y="3006533"/>
                </a:moveTo>
                <a:cubicBezTo>
                  <a:pt x="1162684" y="3002406"/>
                  <a:pt x="1217135" y="3014947"/>
                  <a:pt x="1314449" y="3063207"/>
                </a:cubicBezTo>
                <a:lnTo>
                  <a:pt x="1781174" y="3239420"/>
                </a:lnTo>
                <a:lnTo>
                  <a:pt x="2185987" y="3163220"/>
                </a:lnTo>
                <a:cubicBezTo>
                  <a:pt x="2466974" y="3066383"/>
                  <a:pt x="2659856" y="3443415"/>
                  <a:pt x="2300287" y="3515645"/>
                </a:cubicBezTo>
                <a:lnTo>
                  <a:pt x="1950243" y="3596607"/>
                </a:lnTo>
                <a:cubicBezTo>
                  <a:pt x="1857374" y="3618039"/>
                  <a:pt x="1814511" y="3627564"/>
                  <a:pt x="1743074" y="3618039"/>
                </a:cubicBezTo>
                <a:lnTo>
                  <a:pt x="1495424" y="3553745"/>
                </a:lnTo>
                <a:cubicBezTo>
                  <a:pt x="1412081" y="3533901"/>
                  <a:pt x="1414462" y="3606926"/>
                  <a:pt x="1514474" y="3641851"/>
                </a:cubicBezTo>
                <a:cubicBezTo>
                  <a:pt x="1732756" y="3711701"/>
                  <a:pt x="1874837" y="3717258"/>
                  <a:pt x="2069306" y="3672808"/>
                </a:cubicBezTo>
                <a:lnTo>
                  <a:pt x="2486025" y="3575176"/>
                </a:lnTo>
                <a:lnTo>
                  <a:pt x="3231355" y="3206083"/>
                </a:lnTo>
                <a:cubicBezTo>
                  <a:pt x="3334701" y="3153695"/>
                  <a:pt x="3590448" y="3315620"/>
                  <a:pt x="3284219" y="3506120"/>
                </a:cubicBezTo>
                <a:lnTo>
                  <a:pt x="2717481" y="3901408"/>
                </a:lnTo>
                <a:lnTo>
                  <a:pt x="2224087" y="4134771"/>
                </a:lnTo>
                <a:cubicBezTo>
                  <a:pt x="2028825" y="4226845"/>
                  <a:pt x="1947862" y="4242720"/>
                  <a:pt x="1781175" y="4253832"/>
                </a:cubicBezTo>
                <a:lnTo>
                  <a:pt x="1119188" y="4225257"/>
                </a:lnTo>
                <a:lnTo>
                  <a:pt x="675107" y="4136675"/>
                </a:lnTo>
                <a:lnTo>
                  <a:pt x="662725" y="3207035"/>
                </a:lnTo>
                <a:lnTo>
                  <a:pt x="959166" y="3049872"/>
                </a:lnTo>
                <a:cubicBezTo>
                  <a:pt x="1027905" y="3031457"/>
                  <a:pt x="1068069" y="3010661"/>
                  <a:pt x="1115376" y="3006533"/>
                </a:cubicBezTo>
                <a:close/>
                <a:moveTo>
                  <a:pt x="88902" y="3005800"/>
                </a:moveTo>
                <a:lnTo>
                  <a:pt x="444498" y="3005800"/>
                </a:lnTo>
                <a:cubicBezTo>
                  <a:pt x="493597" y="3005800"/>
                  <a:pt x="533400" y="3045603"/>
                  <a:pt x="533400" y="3094702"/>
                </a:cubicBezTo>
                <a:lnTo>
                  <a:pt x="533400" y="4209496"/>
                </a:lnTo>
                <a:cubicBezTo>
                  <a:pt x="533400" y="4258595"/>
                  <a:pt x="493597" y="4298398"/>
                  <a:pt x="444498" y="4298398"/>
                </a:cubicBezTo>
                <a:lnTo>
                  <a:pt x="88902" y="4298398"/>
                </a:lnTo>
                <a:cubicBezTo>
                  <a:pt x="39803" y="4298398"/>
                  <a:pt x="0" y="4258595"/>
                  <a:pt x="0" y="4209496"/>
                </a:cubicBezTo>
                <a:lnTo>
                  <a:pt x="0" y="3094702"/>
                </a:lnTo>
                <a:cubicBezTo>
                  <a:pt x="0" y="3045603"/>
                  <a:pt x="39803" y="3005800"/>
                  <a:pt x="88902" y="3005800"/>
                </a:cubicBezTo>
                <a:close/>
                <a:moveTo>
                  <a:pt x="2070100" y="1410619"/>
                </a:moveTo>
                <a:cubicBezTo>
                  <a:pt x="2263775" y="1437078"/>
                  <a:pt x="2359025" y="1527036"/>
                  <a:pt x="2365375" y="1642395"/>
                </a:cubicBezTo>
                <a:cubicBezTo>
                  <a:pt x="2366221" y="1723675"/>
                  <a:pt x="2367068" y="1804956"/>
                  <a:pt x="2367914" y="1886236"/>
                </a:cubicBezTo>
                <a:cubicBezTo>
                  <a:pt x="2343572" y="2051761"/>
                  <a:pt x="2331931" y="2106160"/>
                  <a:pt x="2171064" y="2116110"/>
                </a:cubicBezTo>
                <a:cubicBezTo>
                  <a:pt x="1930611" y="2139393"/>
                  <a:pt x="1690157" y="2130927"/>
                  <a:pt x="1440179" y="2122460"/>
                </a:cubicBezTo>
                <a:cubicBezTo>
                  <a:pt x="1296246" y="2112510"/>
                  <a:pt x="1234862" y="1988261"/>
                  <a:pt x="1275079" y="1613186"/>
                </a:cubicBezTo>
                <a:cubicBezTo>
                  <a:pt x="1299844" y="1508622"/>
                  <a:pt x="1416685" y="1410409"/>
                  <a:pt x="1581150" y="1423320"/>
                </a:cubicBezTo>
                <a:cubicBezTo>
                  <a:pt x="1794933" y="1555611"/>
                  <a:pt x="1929342" y="1510103"/>
                  <a:pt x="2070100" y="1410619"/>
                </a:cubicBezTo>
                <a:close/>
                <a:moveTo>
                  <a:pt x="3082980" y="903490"/>
                </a:moveTo>
                <a:cubicBezTo>
                  <a:pt x="3128145" y="897310"/>
                  <a:pt x="3164939" y="942289"/>
                  <a:pt x="3198012" y="987268"/>
                </a:cubicBezTo>
                <a:lnTo>
                  <a:pt x="3458362" y="1383508"/>
                </a:lnTo>
                <a:cubicBezTo>
                  <a:pt x="3558269" y="1492516"/>
                  <a:pt x="3515300" y="1538025"/>
                  <a:pt x="3434232" y="1535908"/>
                </a:cubicBezTo>
                <a:lnTo>
                  <a:pt x="3233599" y="1536942"/>
                </a:lnTo>
                <a:lnTo>
                  <a:pt x="3202045" y="1685542"/>
                </a:lnTo>
                <a:cubicBezTo>
                  <a:pt x="2984280" y="2559523"/>
                  <a:pt x="2355354" y="2842233"/>
                  <a:pt x="1783686" y="2828433"/>
                </a:cubicBezTo>
                <a:cubicBezTo>
                  <a:pt x="1312901" y="2817069"/>
                  <a:pt x="880949" y="2604612"/>
                  <a:pt x="749451" y="2355692"/>
                </a:cubicBezTo>
                <a:cubicBezTo>
                  <a:pt x="655471" y="2206679"/>
                  <a:pt x="698651" y="2080525"/>
                  <a:pt x="810411" y="1954372"/>
                </a:cubicBezTo>
                <a:cubicBezTo>
                  <a:pt x="1225542" y="2802097"/>
                  <a:pt x="2625171" y="2732297"/>
                  <a:pt x="2887103" y="1726135"/>
                </a:cubicBezTo>
                <a:lnTo>
                  <a:pt x="2919214" y="1538563"/>
                </a:lnTo>
                <a:lnTo>
                  <a:pt x="2818282" y="1539083"/>
                </a:lnTo>
                <a:cubicBezTo>
                  <a:pt x="2643234" y="1548396"/>
                  <a:pt x="2661860" y="1487860"/>
                  <a:pt x="2715412" y="1401923"/>
                </a:cubicBezTo>
                <a:lnTo>
                  <a:pt x="2991637" y="980918"/>
                </a:lnTo>
                <a:cubicBezTo>
                  <a:pt x="3025768" y="929324"/>
                  <a:pt x="3055881" y="907199"/>
                  <a:pt x="3082980" y="903490"/>
                </a:cubicBezTo>
                <a:close/>
                <a:moveTo>
                  <a:pt x="1817632" y="662590"/>
                </a:moveTo>
                <a:cubicBezTo>
                  <a:pt x="2019636" y="662590"/>
                  <a:pt x="2183392" y="826346"/>
                  <a:pt x="2183392" y="1028350"/>
                </a:cubicBezTo>
                <a:cubicBezTo>
                  <a:pt x="2183392" y="1230354"/>
                  <a:pt x="2019636" y="1394110"/>
                  <a:pt x="1817632" y="1394110"/>
                </a:cubicBezTo>
                <a:cubicBezTo>
                  <a:pt x="1615628" y="1394110"/>
                  <a:pt x="1451872" y="1230354"/>
                  <a:pt x="1451872" y="1028350"/>
                </a:cubicBezTo>
                <a:cubicBezTo>
                  <a:pt x="1451872" y="826346"/>
                  <a:pt x="1615628" y="662590"/>
                  <a:pt x="1817632" y="662590"/>
                </a:cubicBezTo>
                <a:close/>
                <a:moveTo>
                  <a:pt x="1866445" y="478"/>
                </a:moveTo>
                <a:cubicBezTo>
                  <a:pt x="2337230" y="11842"/>
                  <a:pt x="2769182" y="224299"/>
                  <a:pt x="2900680" y="473219"/>
                </a:cubicBezTo>
                <a:cubicBezTo>
                  <a:pt x="2994660" y="622232"/>
                  <a:pt x="2951480" y="748386"/>
                  <a:pt x="2839720" y="874539"/>
                </a:cubicBezTo>
                <a:cubicBezTo>
                  <a:pt x="2424589" y="26814"/>
                  <a:pt x="1024960" y="96614"/>
                  <a:pt x="763028" y="1102776"/>
                </a:cubicBezTo>
                <a:lnTo>
                  <a:pt x="730917" y="1290348"/>
                </a:lnTo>
                <a:lnTo>
                  <a:pt x="831849" y="1289828"/>
                </a:lnTo>
                <a:cubicBezTo>
                  <a:pt x="1006897" y="1280515"/>
                  <a:pt x="988271" y="1341051"/>
                  <a:pt x="934719" y="1426988"/>
                </a:cubicBezTo>
                <a:lnTo>
                  <a:pt x="658494" y="1847993"/>
                </a:lnTo>
                <a:cubicBezTo>
                  <a:pt x="567477" y="1985576"/>
                  <a:pt x="505036" y="1913610"/>
                  <a:pt x="452119" y="1841643"/>
                </a:cubicBezTo>
                <a:lnTo>
                  <a:pt x="191769" y="1445403"/>
                </a:lnTo>
                <a:cubicBezTo>
                  <a:pt x="91862" y="1336395"/>
                  <a:pt x="134831" y="1290886"/>
                  <a:pt x="215899" y="1293003"/>
                </a:cubicBezTo>
                <a:lnTo>
                  <a:pt x="416532" y="1291969"/>
                </a:lnTo>
                <a:lnTo>
                  <a:pt x="448086" y="1143369"/>
                </a:lnTo>
                <a:cubicBezTo>
                  <a:pt x="665851" y="269388"/>
                  <a:pt x="1294777" y="-13322"/>
                  <a:pt x="1866445" y="478"/>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Arial" panose="020B0604020202020204" pitchFamily="34" charset="0"/>
              <a:cs typeface="Arial" panose="020B0604020202020204" pitchFamily="34" charset="0"/>
            </a:endParaRPr>
          </a:p>
        </p:txBody>
      </p:sp>
      <p:sp>
        <p:nvSpPr>
          <p:cNvPr id="264" name="Rectangle 263">
            <a:extLst>
              <a:ext uri="{FF2B5EF4-FFF2-40B4-BE49-F238E27FC236}">
                <a16:creationId xmlns:a16="http://schemas.microsoft.com/office/drawing/2014/main" id="{896C372F-EC5D-4273-863E-F8D9E9BF5B38}"/>
              </a:ext>
            </a:extLst>
          </p:cNvPr>
          <p:cNvSpPr/>
          <p:nvPr/>
        </p:nvSpPr>
        <p:spPr bwMode="gray">
          <a:xfrm>
            <a:off x="2092595" y="2259738"/>
            <a:ext cx="1791844" cy="2375699"/>
          </a:xfrm>
          <a:prstGeom prst="rect">
            <a:avLst/>
          </a:prstGeom>
          <a:solidFill>
            <a:schemeClr val="accent1">
              <a:lumMod val="20000"/>
              <a:lumOff val="80000"/>
            </a:schemeClr>
          </a:solidFill>
          <a:ln w="6350" algn="ctr">
            <a:solidFill>
              <a:schemeClr val="bg1">
                <a:lumMod val="75000"/>
              </a:schemeClr>
            </a:solidFill>
            <a:prstDash val="dash"/>
            <a:miter lim="800000"/>
            <a:headEnd/>
            <a:tailEnd/>
          </a:ln>
        </p:spPr>
        <p:txBody>
          <a:bodyPr wrap="square" lIns="88900" tIns="88900" rIns="88900" bIns="88900" rtlCol="0" anchor="t"/>
          <a:lstStyle/>
          <a:p>
            <a:pPr marL="285750" indent="-285750">
              <a:lnSpc>
                <a:spcPct val="106000"/>
              </a:lnSpc>
              <a:spcAft>
                <a:spcPts val="600"/>
              </a:spcAft>
              <a:buFont typeface="Arial" panose="020B0604020202020204" pitchFamily="34" charset="0"/>
              <a:buChar char="•"/>
            </a:pPr>
            <a:endParaRPr lang="en-US" sz="900" dirty="0"/>
          </a:p>
        </p:txBody>
      </p:sp>
      <p:sp>
        <p:nvSpPr>
          <p:cNvPr id="265" name="Rounded Rectangle 47">
            <a:extLst>
              <a:ext uri="{FF2B5EF4-FFF2-40B4-BE49-F238E27FC236}">
                <a16:creationId xmlns:a16="http://schemas.microsoft.com/office/drawing/2014/main" id="{1F33DAB4-907B-44D9-A463-9C8FC9178035}"/>
              </a:ext>
            </a:extLst>
          </p:cNvPr>
          <p:cNvSpPr/>
          <p:nvPr/>
        </p:nvSpPr>
        <p:spPr bwMode="gray">
          <a:xfrm>
            <a:off x="2217135" y="2428061"/>
            <a:ext cx="1534391"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Customer &amp; Applied Design</a:t>
            </a:r>
            <a:endParaRPr lang="en-IN" sz="900" dirty="0"/>
          </a:p>
        </p:txBody>
      </p:sp>
      <p:sp>
        <p:nvSpPr>
          <p:cNvPr id="266" name="Rounded Rectangle 48">
            <a:extLst>
              <a:ext uri="{FF2B5EF4-FFF2-40B4-BE49-F238E27FC236}">
                <a16:creationId xmlns:a16="http://schemas.microsoft.com/office/drawing/2014/main" id="{5C43C90B-8D89-4DAB-8976-A76C94660DA2}"/>
              </a:ext>
            </a:extLst>
          </p:cNvPr>
          <p:cNvSpPr/>
          <p:nvPr/>
        </p:nvSpPr>
        <p:spPr bwMode="gray">
          <a:xfrm>
            <a:off x="2217135" y="3063667"/>
            <a:ext cx="1534391"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Advertising, Marketing &amp; Commerce</a:t>
            </a:r>
            <a:endParaRPr lang="en-IN" sz="900" dirty="0"/>
          </a:p>
        </p:txBody>
      </p:sp>
      <p:sp>
        <p:nvSpPr>
          <p:cNvPr id="267" name="Rounded Rectangle 49">
            <a:extLst>
              <a:ext uri="{FF2B5EF4-FFF2-40B4-BE49-F238E27FC236}">
                <a16:creationId xmlns:a16="http://schemas.microsoft.com/office/drawing/2014/main" id="{87E1B19D-3345-4B6F-8C06-156DBB99CBB0}"/>
              </a:ext>
            </a:extLst>
          </p:cNvPr>
          <p:cNvSpPr/>
          <p:nvPr/>
        </p:nvSpPr>
        <p:spPr bwMode="gray">
          <a:xfrm>
            <a:off x="2217135" y="3699273"/>
            <a:ext cx="1534391"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Digital Customer</a:t>
            </a:r>
            <a:endParaRPr lang="en-IN" sz="900" dirty="0"/>
          </a:p>
        </p:txBody>
      </p:sp>
      <p:pic>
        <p:nvPicPr>
          <p:cNvPr id="268" name="Picture 267">
            <a:extLst>
              <a:ext uri="{FF2B5EF4-FFF2-40B4-BE49-F238E27FC236}">
                <a16:creationId xmlns:a16="http://schemas.microsoft.com/office/drawing/2014/main" id="{AEDC6592-3C94-4C03-9444-672DC56F01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1631" y="4843807"/>
            <a:ext cx="1097280" cy="1097280"/>
          </a:xfrm>
          <a:prstGeom prst="ellipse">
            <a:avLst/>
          </a:prstGeom>
        </p:spPr>
      </p:pic>
      <p:sp>
        <p:nvSpPr>
          <p:cNvPr id="269" name="TextBox 268">
            <a:extLst>
              <a:ext uri="{FF2B5EF4-FFF2-40B4-BE49-F238E27FC236}">
                <a16:creationId xmlns:a16="http://schemas.microsoft.com/office/drawing/2014/main" id="{51E4A1AC-DB07-4DE6-8804-54ADEBF1CE03}"/>
              </a:ext>
            </a:extLst>
          </p:cNvPr>
          <p:cNvSpPr txBox="1"/>
          <p:nvPr/>
        </p:nvSpPr>
        <p:spPr>
          <a:xfrm>
            <a:off x="2098803" y="6020801"/>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Ajit Kumar</a:t>
            </a:r>
            <a:endParaRPr lang="en-IN" sz="1200" b="1" dirty="0"/>
          </a:p>
        </p:txBody>
      </p:sp>
      <p:sp>
        <p:nvSpPr>
          <p:cNvPr id="270" name="Rounded Rectangle 11">
            <a:extLst>
              <a:ext uri="{FF2B5EF4-FFF2-40B4-BE49-F238E27FC236}">
                <a16:creationId xmlns:a16="http://schemas.microsoft.com/office/drawing/2014/main" id="{84120601-0254-4679-B363-4BCB60E7B328}"/>
              </a:ext>
            </a:extLst>
          </p:cNvPr>
          <p:cNvSpPr/>
          <p:nvPr/>
        </p:nvSpPr>
        <p:spPr bwMode="gray">
          <a:xfrm>
            <a:off x="133337" y="968958"/>
            <a:ext cx="1791844" cy="1053981"/>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sp>
        <p:nvSpPr>
          <p:cNvPr id="271" name="Rounded Rectangle 12">
            <a:extLst>
              <a:ext uri="{FF2B5EF4-FFF2-40B4-BE49-F238E27FC236}">
                <a16:creationId xmlns:a16="http://schemas.microsoft.com/office/drawing/2014/main" id="{AC3D8AED-4D56-4160-A776-9EE50E3627FE}"/>
              </a:ext>
            </a:extLst>
          </p:cNvPr>
          <p:cNvSpPr/>
          <p:nvPr/>
        </p:nvSpPr>
        <p:spPr bwMode="gray">
          <a:xfrm>
            <a:off x="218772" y="1020789"/>
            <a:ext cx="1625724" cy="944887"/>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Core Business Operations</a:t>
            </a:r>
          </a:p>
        </p:txBody>
      </p:sp>
      <p:sp>
        <p:nvSpPr>
          <p:cNvPr id="272" name="Oval 271">
            <a:extLst>
              <a:ext uri="{FF2B5EF4-FFF2-40B4-BE49-F238E27FC236}">
                <a16:creationId xmlns:a16="http://schemas.microsoft.com/office/drawing/2014/main" id="{AF540478-A805-47FC-BC50-E01595EF85EE}"/>
              </a:ext>
            </a:extLst>
          </p:cNvPr>
          <p:cNvSpPr/>
          <p:nvPr/>
        </p:nvSpPr>
        <p:spPr>
          <a:xfrm>
            <a:off x="762624" y="763766"/>
            <a:ext cx="533274" cy="410385"/>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73" name="Oval 272">
            <a:extLst>
              <a:ext uri="{FF2B5EF4-FFF2-40B4-BE49-F238E27FC236}">
                <a16:creationId xmlns:a16="http://schemas.microsoft.com/office/drawing/2014/main" id="{C1EE9897-C7BD-4523-BFFA-57DD187B250E}"/>
              </a:ext>
            </a:extLst>
          </p:cNvPr>
          <p:cNvSpPr/>
          <p:nvPr/>
        </p:nvSpPr>
        <p:spPr>
          <a:xfrm>
            <a:off x="862971" y="841550"/>
            <a:ext cx="331121" cy="25481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74" name="Freeform 350">
            <a:extLst>
              <a:ext uri="{FF2B5EF4-FFF2-40B4-BE49-F238E27FC236}">
                <a16:creationId xmlns:a16="http://schemas.microsoft.com/office/drawing/2014/main" id="{F0B1945E-9678-4924-B1B5-CA0BFE5A8DF8}"/>
              </a:ext>
            </a:extLst>
          </p:cNvPr>
          <p:cNvSpPr>
            <a:spLocks noEditPoints="1"/>
          </p:cNvSpPr>
          <p:nvPr/>
        </p:nvSpPr>
        <p:spPr bwMode="auto">
          <a:xfrm>
            <a:off x="937811" y="890536"/>
            <a:ext cx="181439" cy="167681"/>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effectLst/>
              <a:uLnTx/>
              <a:uFillTx/>
              <a:latin typeface="Verdana"/>
              <a:ea typeface="+mn-ea"/>
              <a:cs typeface="+mn-cs"/>
            </a:endParaRPr>
          </a:p>
        </p:txBody>
      </p:sp>
      <p:sp>
        <p:nvSpPr>
          <p:cNvPr id="275" name="Rectangle 274">
            <a:extLst>
              <a:ext uri="{FF2B5EF4-FFF2-40B4-BE49-F238E27FC236}">
                <a16:creationId xmlns:a16="http://schemas.microsoft.com/office/drawing/2014/main" id="{EF17EEE1-F461-49E2-8F69-2E25A4FFBB18}"/>
              </a:ext>
            </a:extLst>
          </p:cNvPr>
          <p:cNvSpPr/>
          <p:nvPr/>
        </p:nvSpPr>
        <p:spPr bwMode="gray">
          <a:xfrm>
            <a:off x="133337" y="2259738"/>
            <a:ext cx="1791844" cy="2375698"/>
          </a:xfrm>
          <a:prstGeom prst="rect">
            <a:avLst/>
          </a:prstGeom>
          <a:solidFill>
            <a:schemeClr val="accent1">
              <a:lumMod val="20000"/>
              <a:lumOff val="80000"/>
            </a:schemeClr>
          </a:solidFill>
          <a:ln w="6350" algn="ctr">
            <a:solidFill>
              <a:schemeClr val="bg1">
                <a:lumMod val="75000"/>
              </a:schemeClr>
            </a:solidFill>
            <a:prstDash val="dash"/>
            <a:miter lim="800000"/>
            <a:headEnd/>
            <a:tailEnd/>
          </a:ln>
        </p:spPr>
        <p:txBody>
          <a:bodyPr wrap="square" lIns="88900" tIns="88900" rIns="88900" bIns="88900" rtlCol="0" anchor="t"/>
          <a:lstStyle/>
          <a:p>
            <a:pPr marL="285750" indent="-285750">
              <a:lnSpc>
                <a:spcPct val="106000"/>
              </a:lnSpc>
              <a:spcAft>
                <a:spcPts val="600"/>
              </a:spcAft>
              <a:buFont typeface="Arial" panose="020B0604020202020204" pitchFamily="34" charset="0"/>
              <a:buChar char="•"/>
            </a:pPr>
            <a:endParaRPr lang="en-US" sz="900" dirty="0"/>
          </a:p>
        </p:txBody>
      </p:sp>
      <p:sp>
        <p:nvSpPr>
          <p:cNvPr id="276" name="Rounded Rectangle 42">
            <a:extLst>
              <a:ext uri="{FF2B5EF4-FFF2-40B4-BE49-F238E27FC236}">
                <a16:creationId xmlns:a16="http://schemas.microsoft.com/office/drawing/2014/main" id="{39FF07F8-49DB-46BA-BBD4-C87DFEA38E32}"/>
              </a:ext>
            </a:extLst>
          </p:cNvPr>
          <p:cNvSpPr/>
          <p:nvPr/>
        </p:nvSpPr>
        <p:spPr bwMode="gray">
          <a:xfrm>
            <a:off x="271214" y="2428061"/>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Operations Transformation</a:t>
            </a:r>
            <a:endParaRPr lang="en-IN" sz="900" dirty="0"/>
          </a:p>
        </p:txBody>
      </p:sp>
      <p:sp>
        <p:nvSpPr>
          <p:cNvPr id="277" name="Rounded Rectangle 43">
            <a:extLst>
              <a:ext uri="{FF2B5EF4-FFF2-40B4-BE49-F238E27FC236}">
                <a16:creationId xmlns:a16="http://schemas.microsoft.com/office/drawing/2014/main" id="{E5931A03-97AB-4E39-8296-E4F8DAE93786}"/>
              </a:ext>
            </a:extLst>
          </p:cNvPr>
          <p:cNvSpPr/>
          <p:nvPr/>
        </p:nvSpPr>
        <p:spPr bwMode="gray">
          <a:xfrm>
            <a:off x="271214" y="3063667"/>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Cloud Engineering</a:t>
            </a:r>
            <a:endParaRPr lang="en-IN" sz="900" dirty="0"/>
          </a:p>
        </p:txBody>
      </p:sp>
      <p:sp>
        <p:nvSpPr>
          <p:cNvPr id="278" name="TextBox 277">
            <a:extLst>
              <a:ext uri="{FF2B5EF4-FFF2-40B4-BE49-F238E27FC236}">
                <a16:creationId xmlns:a16="http://schemas.microsoft.com/office/drawing/2014/main" id="{BFCDF838-5004-4B97-AE56-676F42374F5F}"/>
              </a:ext>
            </a:extLst>
          </p:cNvPr>
          <p:cNvSpPr txBox="1"/>
          <p:nvPr/>
        </p:nvSpPr>
        <p:spPr>
          <a:xfrm>
            <a:off x="92867" y="6032385"/>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Rajeev Singh</a:t>
            </a:r>
            <a:endParaRPr lang="en-IN" sz="1200" b="1" dirty="0"/>
          </a:p>
        </p:txBody>
      </p:sp>
      <p:pic>
        <p:nvPicPr>
          <p:cNvPr id="279" name="Picture 278">
            <a:extLst>
              <a:ext uri="{FF2B5EF4-FFF2-40B4-BE49-F238E27FC236}">
                <a16:creationId xmlns:a16="http://schemas.microsoft.com/office/drawing/2014/main" id="{95C08EE5-27CF-43A3-9C67-089081CAE9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6020" y="4854566"/>
            <a:ext cx="1097280" cy="1097280"/>
          </a:xfrm>
          <a:prstGeom prst="ellipse">
            <a:avLst/>
          </a:prstGeom>
        </p:spPr>
      </p:pic>
      <p:sp>
        <p:nvSpPr>
          <p:cNvPr id="280" name="Rounded Rectangle 23">
            <a:extLst>
              <a:ext uri="{FF2B5EF4-FFF2-40B4-BE49-F238E27FC236}">
                <a16:creationId xmlns:a16="http://schemas.microsoft.com/office/drawing/2014/main" id="{E7DDE46C-3A0A-49D1-A606-AEED22D7CC02}"/>
              </a:ext>
            </a:extLst>
          </p:cNvPr>
          <p:cNvSpPr/>
          <p:nvPr/>
        </p:nvSpPr>
        <p:spPr bwMode="gray">
          <a:xfrm>
            <a:off x="6197499" y="978734"/>
            <a:ext cx="1791844" cy="1104197"/>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b="1" dirty="0">
              <a:latin typeface="Verdana" panose="020B0604030504040204" pitchFamily="34" charset="0"/>
              <a:ea typeface="Verdana" panose="020B0604030504040204" pitchFamily="34" charset="0"/>
              <a:cs typeface="Verdana" panose="020B0604030504040204" pitchFamily="34" charset="0"/>
            </a:endParaRPr>
          </a:p>
        </p:txBody>
      </p:sp>
      <p:sp>
        <p:nvSpPr>
          <p:cNvPr id="281" name="Rounded Rectangle 24">
            <a:extLst>
              <a:ext uri="{FF2B5EF4-FFF2-40B4-BE49-F238E27FC236}">
                <a16:creationId xmlns:a16="http://schemas.microsoft.com/office/drawing/2014/main" id="{E408028C-5DF6-4C03-BECB-A37E1E4395D7}"/>
              </a:ext>
            </a:extLst>
          </p:cNvPr>
          <p:cNvSpPr/>
          <p:nvPr/>
        </p:nvSpPr>
        <p:spPr bwMode="gray">
          <a:xfrm>
            <a:off x="6282934" y="1033034"/>
            <a:ext cx="1625724" cy="989905"/>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Human Capital</a:t>
            </a:r>
          </a:p>
        </p:txBody>
      </p:sp>
      <p:sp>
        <p:nvSpPr>
          <p:cNvPr id="282" name="Oval 281">
            <a:extLst>
              <a:ext uri="{FF2B5EF4-FFF2-40B4-BE49-F238E27FC236}">
                <a16:creationId xmlns:a16="http://schemas.microsoft.com/office/drawing/2014/main" id="{10A11FC1-D761-4A2D-8BB0-5DB8113ABC90}"/>
              </a:ext>
            </a:extLst>
          </p:cNvPr>
          <p:cNvSpPr/>
          <p:nvPr/>
        </p:nvSpPr>
        <p:spPr>
          <a:xfrm>
            <a:off x="6826786" y="763766"/>
            <a:ext cx="533274" cy="429937"/>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83" name="Oval 282">
            <a:extLst>
              <a:ext uri="{FF2B5EF4-FFF2-40B4-BE49-F238E27FC236}">
                <a16:creationId xmlns:a16="http://schemas.microsoft.com/office/drawing/2014/main" id="{F53EA2DD-7FF7-4420-B20C-55BF54BE2CBF}"/>
              </a:ext>
            </a:extLst>
          </p:cNvPr>
          <p:cNvSpPr/>
          <p:nvPr/>
        </p:nvSpPr>
        <p:spPr>
          <a:xfrm>
            <a:off x="6932630" y="845256"/>
            <a:ext cx="331121" cy="266957"/>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84" name="Freeform 27">
            <a:extLst>
              <a:ext uri="{FF2B5EF4-FFF2-40B4-BE49-F238E27FC236}">
                <a16:creationId xmlns:a16="http://schemas.microsoft.com/office/drawing/2014/main" id="{72769BE2-BF43-4D81-88BE-BD2830F38436}"/>
              </a:ext>
            </a:extLst>
          </p:cNvPr>
          <p:cNvSpPr/>
          <p:nvPr/>
        </p:nvSpPr>
        <p:spPr>
          <a:xfrm>
            <a:off x="7003034" y="888094"/>
            <a:ext cx="188086" cy="184152"/>
          </a:xfrm>
          <a:custGeom>
            <a:avLst/>
            <a:gdLst>
              <a:gd name="connsiteX0" fmla="*/ 622929 w 820386"/>
              <a:gd name="connsiteY0" fmla="*/ 739419 h 863928"/>
              <a:gd name="connsiteX1" fmla="*/ 726814 w 820386"/>
              <a:gd name="connsiteY1" fmla="*/ 739419 h 863928"/>
              <a:gd name="connsiteX2" fmla="*/ 789069 w 820386"/>
              <a:gd name="connsiteY2" fmla="*/ 801674 h 863928"/>
              <a:gd name="connsiteX3" fmla="*/ 789068 w 820386"/>
              <a:gd name="connsiteY3" fmla="*/ 863928 h 863928"/>
              <a:gd name="connsiteX4" fmla="*/ 560674 w 820386"/>
              <a:gd name="connsiteY4" fmla="*/ 863928 h 863928"/>
              <a:gd name="connsiteX5" fmla="*/ 560674 w 820386"/>
              <a:gd name="connsiteY5" fmla="*/ 801674 h 863928"/>
              <a:gd name="connsiteX6" fmla="*/ 622929 w 820386"/>
              <a:gd name="connsiteY6" fmla="*/ 739419 h 863928"/>
              <a:gd name="connsiteX7" fmla="*/ 386896 w 820386"/>
              <a:gd name="connsiteY7" fmla="*/ 739419 h 863928"/>
              <a:gd name="connsiteX8" fmla="*/ 490781 w 820386"/>
              <a:gd name="connsiteY8" fmla="*/ 739419 h 863928"/>
              <a:gd name="connsiteX9" fmla="*/ 553036 w 820386"/>
              <a:gd name="connsiteY9" fmla="*/ 801674 h 863928"/>
              <a:gd name="connsiteX10" fmla="*/ 553035 w 820386"/>
              <a:gd name="connsiteY10" fmla="*/ 863928 h 863928"/>
              <a:gd name="connsiteX11" fmla="*/ 324641 w 820386"/>
              <a:gd name="connsiteY11" fmla="*/ 863928 h 863928"/>
              <a:gd name="connsiteX12" fmla="*/ 324641 w 820386"/>
              <a:gd name="connsiteY12" fmla="*/ 801674 h 863928"/>
              <a:gd name="connsiteX13" fmla="*/ 386896 w 820386"/>
              <a:gd name="connsiteY13" fmla="*/ 739419 h 863928"/>
              <a:gd name="connsiteX14" fmla="*/ 674948 w 820386"/>
              <a:gd name="connsiteY14" fmla="*/ 570359 h 863928"/>
              <a:gd name="connsiteX15" fmla="*/ 739907 w 820386"/>
              <a:gd name="connsiteY15" fmla="*/ 638584 h 863928"/>
              <a:gd name="connsiteX16" fmla="*/ 672771 w 820386"/>
              <a:gd name="connsiteY16" fmla="*/ 727494 h 863928"/>
              <a:gd name="connsiteX17" fmla="*/ 609989 w 820386"/>
              <a:gd name="connsiteY17" fmla="*/ 646205 h 863928"/>
              <a:gd name="connsiteX18" fmla="*/ 674948 w 820386"/>
              <a:gd name="connsiteY18" fmla="*/ 570359 h 863928"/>
              <a:gd name="connsiteX19" fmla="*/ 438915 w 820386"/>
              <a:gd name="connsiteY19" fmla="*/ 570359 h 863928"/>
              <a:gd name="connsiteX20" fmla="*/ 503874 w 820386"/>
              <a:gd name="connsiteY20" fmla="*/ 638584 h 863928"/>
              <a:gd name="connsiteX21" fmla="*/ 436738 w 820386"/>
              <a:gd name="connsiteY21" fmla="*/ 727494 h 863928"/>
              <a:gd name="connsiteX22" fmla="*/ 373956 w 820386"/>
              <a:gd name="connsiteY22" fmla="*/ 646205 h 863928"/>
              <a:gd name="connsiteX23" fmla="*/ 438915 w 820386"/>
              <a:gd name="connsiteY23" fmla="*/ 570359 h 863928"/>
              <a:gd name="connsiteX24" fmla="*/ 217879 w 820386"/>
              <a:gd name="connsiteY24" fmla="*/ 159910 h 863928"/>
              <a:gd name="connsiteX25" fmla="*/ 282838 w 820386"/>
              <a:gd name="connsiteY25" fmla="*/ 228135 h 863928"/>
              <a:gd name="connsiteX26" fmla="*/ 215702 w 820386"/>
              <a:gd name="connsiteY26" fmla="*/ 317046 h 863928"/>
              <a:gd name="connsiteX27" fmla="*/ 152920 w 820386"/>
              <a:gd name="connsiteY27" fmla="*/ 235756 h 863928"/>
              <a:gd name="connsiteX28" fmla="*/ 217879 w 820386"/>
              <a:gd name="connsiteY28" fmla="*/ 159910 h 863928"/>
              <a:gd name="connsiteX29" fmla="*/ 35392 w 820386"/>
              <a:gd name="connsiteY29" fmla="*/ 0 h 863928"/>
              <a:gd name="connsiteX30" fmla="*/ 784994 w 820386"/>
              <a:gd name="connsiteY30" fmla="*/ 0 h 863928"/>
              <a:gd name="connsiteX31" fmla="*/ 820386 w 820386"/>
              <a:gd name="connsiteY31" fmla="*/ 35392 h 863928"/>
              <a:gd name="connsiteX32" fmla="*/ 820386 w 820386"/>
              <a:gd name="connsiteY32" fmla="*/ 497783 h 863928"/>
              <a:gd name="connsiteX33" fmla="*/ 784994 w 820386"/>
              <a:gd name="connsiteY33" fmla="*/ 533176 h 863928"/>
              <a:gd name="connsiteX34" fmla="*/ 337014 w 820386"/>
              <a:gd name="connsiteY34" fmla="*/ 533176 h 863928"/>
              <a:gd name="connsiteX35" fmla="*/ 339595 w 820386"/>
              <a:gd name="connsiteY35" fmla="*/ 478942 h 863928"/>
              <a:gd name="connsiteX36" fmla="*/ 754005 w 820386"/>
              <a:gd name="connsiteY36" fmla="*/ 478942 h 863928"/>
              <a:gd name="connsiteX37" fmla="*/ 766916 w 820386"/>
              <a:gd name="connsiteY37" fmla="*/ 466030 h 863928"/>
              <a:gd name="connsiteX38" fmla="*/ 766916 w 820386"/>
              <a:gd name="connsiteY38" fmla="*/ 67145 h 863928"/>
              <a:gd name="connsiteX39" fmla="*/ 754005 w 820386"/>
              <a:gd name="connsiteY39" fmla="*/ 54234 h 863928"/>
              <a:gd name="connsiteX40" fmla="*/ 66381 w 820386"/>
              <a:gd name="connsiteY40" fmla="*/ 54234 h 863928"/>
              <a:gd name="connsiteX41" fmla="*/ 53470 w 820386"/>
              <a:gd name="connsiteY41" fmla="*/ 67145 h 863928"/>
              <a:gd name="connsiteX42" fmla="*/ 53470 w 820386"/>
              <a:gd name="connsiteY42" fmla="*/ 466030 h 863928"/>
              <a:gd name="connsiteX43" fmla="*/ 66381 w 820386"/>
              <a:gd name="connsiteY43" fmla="*/ 478942 h 863928"/>
              <a:gd name="connsiteX44" fmla="*/ 89024 w 820386"/>
              <a:gd name="connsiteY44" fmla="*/ 478942 h 863928"/>
              <a:gd name="connsiteX45" fmla="*/ 89024 w 820386"/>
              <a:gd name="connsiteY45" fmla="*/ 420135 h 863928"/>
              <a:gd name="connsiteX46" fmla="*/ 163050 w 820386"/>
              <a:gd name="connsiteY46" fmla="*/ 349618 h 863928"/>
              <a:gd name="connsiteX47" fmla="*/ 165592 w 820386"/>
              <a:gd name="connsiteY47" fmla="*/ 349500 h 863928"/>
              <a:gd name="connsiteX48" fmla="*/ 189491 w 820386"/>
              <a:gd name="connsiteY48" fmla="*/ 410262 h 863928"/>
              <a:gd name="connsiteX49" fmla="*/ 205142 w 820386"/>
              <a:gd name="connsiteY49" fmla="*/ 410262 h 863928"/>
              <a:gd name="connsiteX50" fmla="*/ 205142 w 820386"/>
              <a:gd name="connsiteY50" fmla="*/ 349809 h 863928"/>
              <a:gd name="connsiteX51" fmla="*/ 229231 w 820386"/>
              <a:gd name="connsiteY51" fmla="*/ 349809 h 863928"/>
              <a:gd name="connsiteX52" fmla="*/ 229231 w 820386"/>
              <a:gd name="connsiteY52" fmla="*/ 410262 h 863928"/>
              <a:gd name="connsiteX53" fmla="*/ 244882 w 820386"/>
              <a:gd name="connsiteY53" fmla="*/ 410262 h 863928"/>
              <a:gd name="connsiteX54" fmla="*/ 268001 w 820386"/>
              <a:gd name="connsiteY54" fmla="*/ 347034 h 863928"/>
              <a:gd name="connsiteX55" fmla="*/ 455921 w 820386"/>
              <a:gd name="connsiteY55" fmla="*/ 330910 h 863928"/>
              <a:gd name="connsiteX56" fmla="*/ 476718 w 820386"/>
              <a:gd name="connsiteY56" fmla="*/ 378256 h 863928"/>
              <a:gd name="connsiteX57" fmla="*/ 309501 w 820386"/>
              <a:gd name="connsiteY57" fmla="*/ 444137 h 863928"/>
              <a:gd name="connsiteX58" fmla="*/ 291922 w 820386"/>
              <a:gd name="connsiteY58" fmla="*/ 824847 h 863928"/>
              <a:gd name="connsiteX59" fmla="*/ 264128 w 820386"/>
              <a:gd name="connsiteY59" fmla="*/ 845971 h 863928"/>
              <a:gd name="connsiteX60" fmla="*/ 175557 w 820386"/>
              <a:gd name="connsiteY60" fmla="*/ 845971 h 863928"/>
              <a:gd name="connsiteX61" fmla="*/ 148134 w 820386"/>
              <a:gd name="connsiteY61" fmla="*/ 820400 h 863928"/>
              <a:gd name="connsiteX62" fmla="*/ 137386 w 820386"/>
              <a:gd name="connsiteY62" fmla="*/ 641934 h 863928"/>
              <a:gd name="connsiteX63" fmla="*/ 89024 w 820386"/>
              <a:gd name="connsiteY63" fmla="*/ 607469 h 863928"/>
              <a:gd name="connsiteX64" fmla="*/ 89024 w 820386"/>
              <a:gd name="connsiteY64" fmla="*/ 533176 h 863928"/>
              <a:gd name="connsiteX65" fmla="*/ 35392 w 820386"/>
              <a:gd name="connsiteY65" fmla="*/ 533176 h 863928"/>
              <a:gd name="connsiteX66" fmla="*/ 0 w 820386"/>
              <a:gd name="connsiteY66" fmla="*/ 497783 h 863928"/>
              <a:gd name="connsiteX67" fmla="*/ 0 w 820386"/>
              <a:gd name="connsiteY67" fmla="*/ 35392 h 863928"/>
              <a:gd name="connsiteX68" fmla="*/ 35392 w 820386"/>
              <a:gd name="connsiteY68" fmla="*/ 0 h 86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20386" h="863928">
                <a:moveTo>
                  <a:pt x="622929" y="739419"/>
                </a:moveTo>
                <a:lnTo>
                  <a:pt x="726814" y="739419"/>
                </a:lnTo>
                <a:cubicBezTo>
                  <a:pt x="761196" y="739419"/>
                  <a:pt x="789069" y="767292"/>
                  <a:pt x="789069" y="801674"/>
                </a:cubicBezTo>
                <a:cubicBezTo>
                  <a:pt x="789069" y="822425"/>
                  <a:pt x="789068" y="843177"/>
                  <a:pt x="789068" y="863928"/>
                </a:cubicBezTo>
                <a:lnTo>
                  <a:pt x="560674" y="863928"/>
                </a:lnTo>
                <a:lnTo>
                  <a:pt x="560674" y="801674"/>
                </a:lnTo>
                <a:cubicBezTo>
                  <a:pt x="560674" y="767292"/>
                  <a:pt x="588547" y="739419"/>
                  <a:pt x="622929" y="739419"/>
                </a:cubicBezTo>
                <a:close/>
                <a:moveTo>
                  <a:pt x="386896" y="739419"/>
                </a:moveTo>
                <a:lnTo>
                  <a:pt x="490781" y="739419"/>
                </a:lnTo>
                <a:cubicBezTo>
                  <a:pt x="525163" y="739419"/>
                  <a:pt x="553036" y="767292"/>
                  <a:pt x="553036" y="801674"/>
                </a:cubicBezTo>
                <a:cubicBezTo>
                  <a:pt x="553036" y="822425"/>
                  <a:pt x="553035" y="843177"/>
                  <a:pt x="553035" y="863928"/>
                </a:cubicBezTo>
                <a:lnTo>
                  <a:pt x="324641" y="863928"/>
                </a:lnTo>
                <a:lnTo>
                  <a:pt x="324641" y="801674"/>
                </a:lnTo>
                <a:cubicBezTo>
                  <a:pt x="324641" y="767292"/>
                  <a:pt x="352514" y="739419"/>
                  <a:pt x="386896" y="739419"/>
                </a:cubicBezTo>
                <a:close/>
                <a:moveTo>
                  <a:pt x="674948" y="570359"/>
                </a:moveTo>
                <a:cubicBezTo>
                  <a:pt x="733651" y="570991"/>
                  <a:pt x="738792" y="604463"/>
                  <a:pt x="739907" y="638584"/>
                </a:cubicBezTo>
                <a:cubicBezTo>
                  <a:pt x="741377" y="683569"/>
                  <a:pt x="720291" y="727617"/>
                  <a:pt x="672771" y="727494"/>
                </a:cubicBezTo>
                <a:cubicBezTo>
                  <a:pt x="623506" y="727367"/>
                  <a:pt x="610781" y="672384"/>
                  <a:pt x="609989" y="646205"/>
                </a:cubicBezTo>
                <a:cubicBezTo>
                  <a:pt x="609264" y="622193"/>
                  <a:pt x="606459" y="569621"/>
                  <a:pt x="674948" y="570359"/>
                </a:cubicBezTo>
                <a:close/>
                <a:moveTo>
                  <a:pt x="438915" y="570359"/>
                </a:moveTo>
                <a:cubicBezTo>
                  <a:pt x="497618" y="570991"/>
                  <a:pt x="502759" y="604463"/>
                  <a:pt x="503874" y="638584"/>
                </a:cubicBezTo>
                <a:cubicBezTo>
                  <a:pt x="505344" y="683569"/>
                  <a:pt x="484258" y="727617"/>
                  <a:pt x="436738" y="727494"/>
                </a:cubicBezTo>
                <a:cubicBezTo>
                  <a:pt x="387473" y="727367"/>
                  <a:pt x="374748" y="672384"/>
                  <a:pt x="373956" y="646205"/>
                </a:cubicBezTo>
                <a:cubicBezTo>
                  <a:pt x="373231" y="622193"/>
                  <a:pt x="370426" y="569621"/>
                  <a:pt x="438915" y="570359"/>
                </a:cubicBezTo>
                <a:close/>
                <a:moveTo>
                  <a:pt x="217879" y="159910"/>
                </a:moveTo>
                <a:cubicBezTo>
                  <a:pt x="276582" y="160542"/>
                  <a:pt x="281723" y="194014"/>
                  <a:pt x="282838" y="228135"/>
                </a:cubicBezTo>
                <a:cubicBezTo>
                  <a:pt x="284308" y="273121"/>
                  <a:pt x="263222" y="317168"/>
                  <a:pt x="215702" y="317046"/>
                </a:cubicBezTo>
                <a:cubicBezTo>
                  <a:pt x="166437" y="316919"/>
                  <a:pt x="153712" y="261936"/>
                  <a:pt x="152920" y="235756"/>
                </a:cubicBezTo>
                <a:cubicBezTo>
                  <a:pt x="152195" y="211744"/>
                  <a:pt x="149390" y="159172"/>
                  <a:pt x="217879" y="159910"/>
                </a:cubicBezTo>
                <a:close/>
                <a:moveTo>
                  <a:pt x="35392" y="0"/>
                </a:moveTo>
                <a:lnTo>
                  <a:pt x="784994" y="0"/>
                </a:lnTo>
                <a:cubicBezTo>
                  <a:pt x="804540" y="0"/>
                  <a:pt x="820386" y="15846"/>
                  <a:pt x="820386" y="35392"/>
                </a:cubicBezTo>
                <a:lnTo>
                  <a:pt x="820386" y="497783"/>
                </a:lnTo>
                <a:cubicBezTo>
                  <a:pt x="820386" y="517330"/>
                  <a:pt x="804540" y="533176"/>
                  <a:pt x="784994" y="533176"/>
                </a:cubicBezTo>
                <a:lnTo>
                  <a:pt x="337014" y="533176"/>
                </a:lnTo>
                <a:lnTo>
                  <a:pt x="339595" y="478942"/>
                </a:lnTo>
                <a:lnTo>
                  <a:pt x="754005" y="478942"/>
                </a:lnTo>
                <a:cubicBezTo>
                  <a:pt x="761135" y="478942"/>
                  <a:pt x="766916" y="473161"/>
                  <a:pt x="766916" y="466030"/>
                </a:cubicBezTo>
                <a:lnTo>
                  <a:pt x="766916" y="67145"/>
                </a:lnTo>
                <a:cubicBezTo>
                  <a:pt x="766916" y="60015"/>
                  <a:pt x="761135" y="54234"/>
                  <a:pt x="754005" y="54234"/>
                </a:cubicBezTo>
                <a:lnTo>
                  <a:pt x="66381" y="54234"/>
                </a:lnTo>
                <a:cubicBezTo>
                  <a:pt x="59251" y="54234"/>
                  <a:pt x="53470" y="60015"/>
                  <a:pt x="53470" y="67145"/>
                </a:cubicBezTo>
                <a:lnTo>
                  <a:pt x="53470" y="466030"/>
                </a:lnTo>
                <a:cubicBezTo>
                  <a:pt x="53470" y="473161"/>
                  <a:pt x="59251" y="478942"/>
                  <a:pt x="66381" y="478942"/>
                </a:cubicBezTo>
                <a:lnTo>
                  <a:pt x="89024" y="478942"/>
                </a:lnTo>
                <a:lnTo>
                  <a:pt x="89024" y="420135"/>
                </a:lnTo>
                <a:cubicBezTo>
                  <a:pt x="88147" y="371617"/>
                  <a:pt x="115045" y="354040"/>
                  <a:pt x="163050" y="349618"/>
                </a:cubicBezTo>
                <a:lnTo>
                  <a:pt x="165592" y="349500"/>
                </a:lnTo>
                <a:lnTo>
                  <a:pt x="189491" y="410262"/>
                </a:lnTo>
                <a:lnTo>
                  <a:pt x="205142" y="410262"/>
                </a:lnTo>
                <a:lnTo>
                  <a:pt x="205142" y="349809"/>
                </a:lnTo>
                <a:lnTo>
                  <a:pt x="229231" y="349809"/>
                </a:lnTo>
                <a:lnTo>
                  <a:pt x="229231" y="410262"/>
                </a:lnTo>
                <a:lnTo>
                  <a:pt x="244882" y="410262"/>
                </a:lnTo>
                <a:lnTo>
                  <a:pt x="268001" y="347034"/>
                </a:lnTo>
                <a:lnTo>
                  <a:pt x="455921" y="330910"/>
                </a:lnTo>
                <a:cubicBezTo>
                  <a:pt x="494496" y="325186"/>
                  <a:pt x="501194" y="366053"/>
                  <a:pt x="476718" y="378256"/>
                </a:cubicBezTo>
                <a:cubicBezTo>
                  <a:pt x="449245" y="391955"/>
                  <a:pt x="308241" y="392178"/>
                  <a:pt x="309501" y="444137"/>
                </a:cubicBezTo>
                <a:cubicBezTo>
                  <a:pt x="305922" y="522277"/>
                  <a:pt x="293740" y="755553"/>
                  <a:pt x="291922" y="824847"/>
                </a:cubicBezTo>
                <a:cubicBezTo>
                  <a:pt x="290417" y="841617"/>
                  <a:pt x="280921" y="845878"/>
                  <a:pt x="264128" y="845971"/>
                </a:cubicBezTo>
                <a:lnTo>
                  <a:pt x="175557" y="845971"/>
                </a:lnTo>
                <a:cubicBezTo>
                  <a:pt x="162054" y="845786"/>
                  <a:pt x="147740" y="843863"/>
                  <a:pt x="148134" y="820400"/>
                </a:cubicBezTo>
                <a:lnTo>
                  <a:pt x="137386" y="641934"/>
                </a:lnTo>
                <a:cubicBezTo>
                  <a:pt x="116324" y="636622"/>
                  <a:pt x="90630" y="631311"/>
                  <a:pt x="89024" y="607469"/>
                </a:cubicBezTo>
                <a:lnTo>
                  <a:pt x="89024" y="533176"/>
                </a:lnTo>
                <a:lnTo>
                  <a:pt x="35392" y="533176"/>
                </a:lnTo>
                <a:cubicBezTo>
                  <a:pt x="15846" y="533176"/>
                  <a:pt x="0" y="517330"/>
                  <a:pt x="0" y="497783"/>
                </a:cubicBezTo>
                <a:lnTo>
                  <a:pt x="0" y="35392"/>
                </a:lnTo>
                <a:cubicBezTo>
                  <a:pt x="0" y="15846"/>
                  <a:pt x="15846" y="0"/>
                  <a:pt x="35392"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endParaRPr lang="en-US" sz="1350">
              <a:solidFill>
                <a:schemeClr val="tx1"/>
              </a:solidFill>
              <a:latin typeface="Arial" panose="020B0604020202020204" pitchFamily="34" charset="0"/>
              <a:cs typeface="Arial" panose="020B0604020202020204" pitchFamily="34" charset="0"/>
            </a:endParaRPr>
          </a:p>
        </p:txBody>
      </p:sp>
      <p:sp>
        <p:nvSpPr>
          <p:cNvPr id="285" name="Rectangle 284">
            <a:extLst>
              <a:ext uri="{FF2B5EF4-FFF2-40B4-BE49-F238E27FC236}">
                <a16:creationId xmlns:a16="http://schemas.microsoft.com/office/drawing/2014/main" id="{46BEB6AD-7E56-4504-BE81-242271F4682D}"/>
              </a:ext>
            </a:extLst>
          </p:cNvPr>
          <p:cNvSpPr/>
          <p:nvPr/>
        </p:nvSpPr>
        <p:spPr bwMode="gray">
          <a:xfrm>
            <a:off x="6197499" y="2259738"/>
            <a:ext cx="1791844" cy="2375699"/>
          </a:xfrm>
          <a:prstGeom prst="rect">
            <a:avLst/>
          </a:prstGeom>
          <a:solidFill>
            <a:schemeClr val="accent1">
              <a:lumMod val="20000"/>
              <a:lumOff val="80000"/>
            </a:schemeClr>
          </a:solidFill>
          <a:ln w="6350" algn="ctr">
            <a:solidFill>
              <a:schemeClr val="bg1">
                <a:lumMod val="75000"/>
              </a:schemeClr>
            </a:solidFill>
            <a:prstDash val="dash"/>
            <a:miter lim="800000"/>
            <a:headEnd/>
            <a:tailEnd/>
          </a:ln>
        </p:spPr>
        <p:txBody>
          <a:bodyPr wrap="square" lIns="88900" tIns="88900" rIns="88900" bIns="88900" rtlCol="0" anchor="t"/>
          <a:lstStyle/>
          <a:p>
            <a:pPr marL="285750" indent="-285750">
              <a:lnSpc>
                <a:spcPct val="106000"/>
              </a:lnSpc>
              <a:spcAft>
                <a:spcPts val="600"/>
              </a:spcAft>
              <a:buFont typeface="Arial" panose="020B0604020202020204" pitchFamily="34" charset="0"/>
              <a:buChar char="•"/>
            </a:pPr>
            <a:endParaRPr lang="en-US" sz="900" dirty="0"/>
          </a:p>
        </p:txBody>
      </p:sp>
      <p:sp>
        <p:nvSpPr>
          <p:cNvPr id="286" name="Rounded Rectangle 44">
            <a:extLst>
              <a:ext uri="{FF2B5EF4-FFF2-40B4-BE49-F238E27FC236}">
                <a16:creationId xmlns:a16="http://schemas.microsoft.com/office/drawing/2014/main" id="{57DBA1ED-E75B-4B32-A40F-A8E994B6030F}"/>
              </a:ext>
            </a:extLst>
          </p:cNvPr>
          <p:cNvSpPr/>
          <p:nvPr/>
        </p:nvSpPr>
        <p:spPr bwMode="gray">
          <a:xfrm>
            <a:off x="6325285" y="2428061"/>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HR Transformation</a:t>
            </a:r>
            <a:endParaRPr lang="en-IN" sz="900" dirty="0"/>
          </a:p>
        </p:txBody>
      </p:sp>
      <p:sp>
        <p:nvSpPr>
          <p:cNvPr id="287" name="Rounded Rectangle 45">
            <a:extLst>
              <a:ext uri="{FF2B5EF4-FFF2-40B4-BE49-F238E27FC236}">
                <a16:creationId xmlns:a16="http://schemas.microsoft.com/office/drawing/2014/main" id="{81DCA1C2-D468-4BE6-A038-596CF9493F10}"/>
              </a:ext>
            </a:extLst>
          </p:cNvPr>
          <p:cNvSpPr/>
          <p:nvPr/>
        </p:nvSpPr>
        <p:spPr bwMode="gray">
          <a:xfrm>
            <a:off x="6325285" y="3063667"/>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Organization Transformation</a:t>
            </a:r>
            <a:endParaRPr lang="en-IN" sz="900" dirty="0"/>
          </a:p>
        </p:txBody>
      </p:sp>
      <p:sp>
        <p:nvSpPr>
          <p:cNvPr id="288" name="Rounded Rectangle 46">
            <a:extLst>
              <a:ext uri="{FF2B5EF4-FFF2-40B4-BE49-F238E27FC236}">
                <a16:creationId xmlns:a16="http://schemas.microsoft.com/office/drawing/2014/main" id="{2415E5FC-258E-4675-BCD5-222A1D5287C1}"/>
              </a:ext>
            </a:extLst>
          </p:cNvPr>
          <p:cNvSpPr/>
          <p:nvPr/>
        </p:nvSpPr>
        <p:spPr bwMode="gray">
          <a:xfrm>
            <a:off x="6325285" y="3699273"/>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Workforce Transformation</a:t>
            </a:r>
            <a:endParaRPr lang="en-IN" sz="900" dirty="0"/>
          </a:p>
        </p:txBody>
      </p:sp>
      <p:sp>
        <p:nvSpPr>
          <p:cNvPr id="289" name="TextBox 288">
            <a:extLst>
              <a:ext uri="{FF2B5EF4-FFF2-40B4-BE49-F238E27FC236}">
                <a16:creationId xmlns:a16="http://schemas.microsoft.com/office/drawing/2014/main" id="{97FFAE89-DB1E-4F72-95D9-9D551086D0B4}"/>
              </a:ext>
            </a:extLst>
          </p:cNvPr>
          <p:cNvSpPr txBox="1"/>
          <p:nvPr/>
        </p:nvSpPr>
        <p:spPr>
          <a:xfrm>
            <a:off x="6098259" y="6025241"/>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Gaurav Lahiri</a:t>
            </a:r>
            <a:endParaRPr lang="en-IN" sz="1200" b="1" dirty="0"/>
          </a:p>
        </p:txBody>
      </p:sp>
      <p:pic>
        <p:nvPicPr>
          <p:cNvPr id="290" name="Picture 289">
            <a:extLst>
              <a:ext uri="{FF2B5EF4-FFF2-40B4-BE49-F238E27FC236}">
                <a16:creationId xmlns:a16="http://schemas.microsoft.com/office/drawing/2014/main" id="{0E31887E-B22E-49FB-A014-9DDDC2C4B4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2602" y="4843807"/>
            <a:ext cx="1097280" cy="1097280"/>
          </a:xfrm>
          <a:prstGeom prst="ellipse">
            <a:avLst/>
          </a:prstGeom>
        </p:spPr>
      </p:pic>
      <p:sp>
        <p:nvSpPr>
          <p:cNvPr id="291" name="Rounded Rectangle 29">
            <a:extLst>
              <a:ext uri="{FF2B5EF4-FFF2-40B4-BE49-F238E27FC236}">
                <a16:creationId xmlns:a16="http://schemas.microsoft.com/office/drawing/2014/main" id="{0CEF15FA-CE1B-4D97-B27E-838AFDE3EB36}"/>
              </a:ext>
            </a:extLst>
          </p:cNvPr>
          <p:cNvSpPr/>
          <p:nvPr/>
        </p:nvSpPr>
        <p:spPr bwMode="gray">
          <a:xfrm>
            <a:off x="4125614" y="978734"/>
            <a:ext cx="1791844" cy="1104196"/>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sp>
        <p:nvSpPr>
          <p:cNvPr id="292" name="Rounded Rectangle 30">
            <a:extLst>
              <a:ext uri="{FF2B5EF4-FFF2-40B4-BE49-F238E27FC236}">
                <a16:creationId xmlns:a16="http://schemas.microsoft.com/office/drawing/2014/main" id="{31B91FA0-0F90-4690-AD8C-2DAAFADDA23C}"/>
              </a:ext>
            </a:extLst>
          </p:cNvPr>
          <p:cNvSpPr/>
          <p:nvPr/>
        </p:nvSpPr>
        <p:spPr bwMode="gray">
          <a:xfrm>
            <a:off x="4211049" y="1033034"/>
            <a:ext cx="1625724" cy="989904"/>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Enterprise Technology &amp; Performance</a:t>
            </a:r>
          </a:p>
        </p:txBody>
      </p:sp>
      <p:sp>
        <p:nvSpPr>
          <p:cNvPr id="293" name="Oval 292">
            <a:extLst>
              <a:ext uri="{FF2B5EF4-FFF2-40B4-BE49-F238E27FC236}">
                <a16:creationId xmlns:a16="http://schemas.microsoft.com/office/drawing/2014/main" id="{95E50A88-F417-4424-A0B9-D8822C99B1DA}"/>
              </a:ext>
            </a:extLst>
          </p:cNvPr>
          <p:cNvSpPr/>
          <p:nvPr/>
        </p:nvSpPr>
        <p:spPr>
          <a:xfrm>
            <a:off x="4754901" y="763766"/>
            <a:ext cx="533274" cy="429937"/>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294" name="Oval 293">
            <a:extLst>
              <a:ext uri="{FF2B5EF4-FFF2-40B4-BE49-F238E27FC236}">
                <a16:creationId xmlns:a16="http://schemas.microsoft.com/office/drawing/2014/main" id="{2AE7F6EC-C79D-4C0B-A6B8-54B801352B3E}"/>
              </a:ext>
            </a:extLst>
          </p:cNvPr>
          <p:cNvSpPr/>
          <p:nvPr/>
        </p:nvSpPr>
        <p:spPr>
          <a:xfrm>
            <a:off x="4855975" y="845256"/>
            <a:ext cx="331121" cy="26695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pic>
        <p:nvPicPr>
          <p:cNvPr id="295" name="Picture 2" descr="Image result for performance icon png">
            <a:extLst>
              <a:ext uri="{FF2B5EF4-FFF2-40B4-BE49-F238E27FC236}">
                <a16:creationId xmlns:a16="http://schemas.microsoft.com/office/drawing/2014/main" id="{319FA619-00BD-411D-A9E4-638C0B2D24A1}"/>
              </a:ext>
            </a:extLst>
          </p:cNvPr>
          <p:cNvPicPr>
            <a:picLocks noChangeAspect="1" noChangeArrowheads="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905307" y="885171"/>
            <a:ext cx="232456" cy="194870"/>
          </a:xfrm>
          <a:prstGeom prst="rect">
            <a:avLst/>
          </a:prstGeom>
          <a:solidFill>
            <a:schemeClr val="tx1"/>
          </a:solidFill>
        </p:spPr>
      </p:pic>
      <p:sp>
        <p:nvSpPr>
          <p:cNvPr id="296" name="Rectangle 295">
            <a:extLst>
              <a:ext uri="{FF2B5EF4-FFF2-40B4-BE49-F238E27FC236}">
                <a16:creationId xmlns:a16="http://schemas.microsoft.com/office/drawing/2014/main" id="{586F25EF-F46E-4B2F-B307-A2C87A01D981}"/>
              </a:ext>
            </a:extLst>
          </p:cNvPr>
          <p:cNvSpPr/>
          <p:nvPr/>
        </p:nvSpPr>
        <p:spPr bwMode="gray">
          <a:xfrm>
            <a:off x="4125612" y="2259736"/>
            <a:ext cx="1791844" cy="2375699"/>
          </a:xfrm>
          <a:prstGeom prst="rect">
            <a:avLst/>
          </a:prstGeom>
          <a:solidFill>
            <a:schemeClr val="accent1">
              <a:lumMod val="20000"/>
              <a:lumOff val="80000"/>
            </a:schemeClr>
          </a:solidFill>
          <a:ln w="6350" algn="ctr">
            <a:solidFill>
              <a:schemeClr val="bg1">
                <a:lumMod val="75000"/>
              </a:schemeClr>
            </a:solidFill>
            <a:prstDash val="dash"/>
            <a:miter lim="800000"/>
            <a:headEnd/>
            <a:tailEnd/>
          </a:ln>
        </p:spPr>
        <p:txBody>
          <a:bodyPr wrap="square" lIns="88900" tIns="88900" rIns="88900" bIns="88900" rtlCol="0" anchor="t"/>
          <a:lstStyle/>
          <a:p>
            <a:pPr marL="285750" indent="-285750">
              <a:lnSpc>
                <a:spcPct val="106000"/>
              </a:lnSpc>
              <a:spcAft>
                <a:spcPts val="600"/>
              </a:spcAft>
              <a:buFont typeface="Arial" panose="020B0604020202020204" pitchFamily="34" charset="0"/>
              <a:buChar char="•"/>
            </a:pPr>
            <a:endParaRPr lang="en-US" sz="900" dirty="0"/>
          </a:p>
        </p:txBody>
      </p:sp>
      <p:sp>
        <p:nvSpPr>
          <p:cNvPr id="297" name="Rounded Rectangle 50">
            <a:extLst>
              <a:ext uri="{FF2B5EF4-FFF2-40B4-BE49-F238E27FC236}">
                <a16:creationId xmlns:a16="http://schemas.microsoft.com/office/drawing/2014/main" id="{9063AD86-D94D-453A-9B91-34B6A5228C90}"/>
              </a:ext>
            </a:extLst>
          </p:cNvPr>
          <p:cNvSpPr/>
          <p:nvPr/>
        </p:nvSpPr>
        <p:spPr bwMode="gray">
          <a:xfrm>
            <a:off x="4267875" y="2378356"/>
            <a:ext cx="1534392" cy="318303"/>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Technology Strategy &amp; Transformation</a:t>
            </a:r>
            <a:endParaRPr lang="en-IN" sz="900" dirty="0"/>
          </a:p>
        </p:txBody>
      </p:sp>
      <p:sp>
        <p:nvSpPr>
          <p:cNvPr id="298" name="Rounded Rectangle 51">
            <a:extLst>
              <a:ext uri="{FF2B5EF4-FFF2-40B4-BE49-F238E27FC236}">
                <a16:creationId xmlns:a16="http://schemas.microsoft.com/office/drawing/2014/main" id="{4E961B24-30B9-4557-9AA3-ED9FC1E8FF0B}"/>
              </a:ext>
            </a:extLst>
          </p:cNvPr>
          <p:cNvSpPr/>
          <p:nvPr/>
        </p:nvSpPr>
        <p:spPr bwMode="gray">
          <a:xfrm>
            <a:off x="4265018" y="2845738"/>
            <a:ext cx="1534392" cy="318303"/>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SAP</a:t>
            </a:r>
            <a:endParaRPr lang="en-IN" sz="900" dirty="0"/>
          </a:p>
        </p:txBody>
      </p:sp>
      <p:sp>
        <p:nvSpPr>
          <p:cNvPr id="299" name="Rounded Rectangle 52">
            <a:extLst>
              <a:ext uri="{FF2B5EF4-FFF2-40B4-BE49-F238E27FC236}">
                <a16:creationId xmlns:a16="http://schemas.microsoft.com/office/drawing/2014/main" id="{8EB16BEB-E9FD-47EF-AE89-10C48B7FC50B}"/>
              </a:ext>
            </a:extLst>
          </p:cNvPr>
          <p:cNvSpPr/>
          <p:nvPr/>
        </p:nvSpPr>
        <p:spPr bwMode="gray">
          <a:xfrm>
            <a:off x="4267875" y="3290974"/>
            <a:ext cx="1534392" cy="318303"/>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Oracle &amp; Emerging ERP</a:t>
            </a:r>
            <a:endParaRPr lang="en-IN" sz="900" dirty="0"/>
          </a:p>
        </p:txBody>
      </p:sp>
      <p:sp>
        <p:nvSpPr>
          <p:cNvPr id="300" name="Rounded Rectangle 53">
            <a:extLst>
              <a:ext uri="{FF2B5EF4-FFF2-40B4-BE49-F238E27FC236}">
                <a16:creationId xmlns:a16="http://schemas.microsoft.com/office/drawing/2014/main" id="{11C7D408-DAA0-4024-AAE6-D4442627D10C}"/>
              </a:ext>
            </a:extLst>
          </p:cNvPr>
          <p:cNvSpPr/>
          <p:nvPr/>
        </p:nvSpPr>
        <p:spPr bwMode="gray">
          <a:xfrm>
            <a:off x="4260384" y="3755590"/>
            <a:ext cx="1534392" cy="318303"/>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Finance &amp; Performance</a:t>
            </a:r>
            <a:endParaRPr lang="en-IN" sz="900" dirty="0"/>
          </a:p>
        </p:txBody>
      </p:sp>
      <p:sp>
        <p:nvSpPr>
          <p:cNvPr id="301" name="Rounded Rectangle 54">
            <a:extLst>
              <a:ext uri="{FF2B5EF4-FFF2-40B4-BE49-F238E27FC236}">
                <a16:creationId xmlns:a16="http://schemas.microsoft.com/office/drawing/2014/main" id="{00930795-CED8-4D0E-A72D-8DCFA2E6C0C5}"/>
              </a:ext>
            </a:extLst>
          </p:cNvPr>
          <p:cNvSpPr/>
          <p:nvPr/>
        </p:nvSpPr>
        <p:spPr bwMode="gray">
          <a:xfrm>
            <a:off x="4260384" y="4207215"/>
            <a:ext cx="1534392" cy="318303"/>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Supply Chain &amp; Network Operations</a:t>
            </a:r>
            <a:endParaRPr lang="en-IN" sz="900" dirty="0"/>
          </a:p>
        </p:txBody>
      </p:sp>
      <p:sp>
        <p:nvSpPr>
          <p:cNvPr id="302" name="TextBox 301">
            <a:extLst>
              <a:ext uri="{FF2B5EF4-FFF2-40B4-BE49-F238E27FC236}">
                <a16:creationId xmlns:a16="http://schemas.microsoft.com/office/drawing/2014/main" id="{975E80AD-E2A3-46A7-870B-109267310CDC}"/>
              </a:ext>
            </a:extLst>
          </p:cNvPr>
          <p:cNvSpPr txBox="1"/>
          <p:nvPr/>
        </p:nvSpPr>
        <p:spPr>
          <a:xfrm>
            <a:off x="4098531" y="6028480"/>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Nitin </a:t>
            </a:r>
            <a:r>
              <a:rPr lang="en-US" sz="1200" b="1" dirty="0" err="1"/>
              <a:t>Kini</a:t>
            </a:r>
            <a:endParaRPr lang="en-IN" sz="1200" b="1" dirty="0"/>
          </a:p>
        </p:txBody>
      </p:sp>
      <p:pic>
        <p:nvPicPr>
          <p:cNvPr id="303" name="Picture 302">
            <a:extLst>
              <a:ext uri="{FF2B5EF4-FFF2-40B4-BE49-F238E27FC236}">
                <a16:creationId xmlns:a16="http://schemas.microsoft.com/office/drawing/2014/main" id="{BF39994C-D792-43EB-B235-356AAF8E53F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3326" y="4850502"/>
            <a:ext cx="1097280" cy="1097280"/>
          </a:xfrm>
          <a:prstGeom prst="ellipse">
            <a:avLst/>
          </a:prstGeom>
        </p:spPr>
      </p:pic>
      <p:sp>
        <p:nvSpPr>
          <p:cNvPr id="304" name="Rounded Rectangle 73">
            <a:extLst>
              <a:ext uri="{FF2B5EF4-FFF2-40B4-BE49-F238E27FC236}">
                <a16:creationId xmlns:a16="http://schemas.microsoft.com/office/drawing/2014/main" id="{9B0DC152-26A4-412D-AF72-0DBDD8B26C41}"/>
              </a:ext>
            </a:extLst>
          </p:cNvPr>
          <p:cNvSpPr/>
          <p:nvPr/>
        </p:nvSpPr>
        <p:spPr bwMode="gray">
          <a:xfrm>
            <a:off x="8148878" y="968958"/>
            <a:ext cx="1791844" cy="1053981"/>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sp>
        <p:nvSpPr>
          <p:cNvPr id="305" name="Rounded Rectangle 74">
            <a:extLst>
              <a:ext uri="{FF2B5EF4-FFF2-40B4-BE49-F238E27FC236}">
                <a16:creationId xmlns:a16="http://schemas.microsoft.com/office/drawing/2014/main" id="{8A37FBFA-A356-437B-BAA0-CB36AA057A84}"/>
              </a:ext>
            </a:extLst>
          </p:cNvPr>
          <p:cNvSpPr/>
          <p:nvPr/>
        </p:nvSpPr>
        <p:spPr bwMode="gray">
          <a:xfrm>
            <a:off x="8234313" y="1020789"/>
            <a:ext cx="1625724" cy="944887"/>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Strategy, Analytics &amp; M&amp;A</a:t>
            </a:r>
          </a:p>
        </p:txBody>
      </p:sp>
      <p:sp>
        <p:nvSpPr>
          <p:cNvPr id="306" name="Oval 305">
            <a:extLst>
              <a:ext uri="{FF2B5EF4-FFF2-40B4-BE49-F238E27FC236}">
                <a16:creationId xmlns:a16="http://schemas.microsoft.com/office/drawing/2014/main" id="{0CF2739E-1A7F-4790-A615-A49A288FC334}"/>
              </a:ext>
            </a:extLst>
          </p:cNvPr>
          <p:cNvSpPr/>
          <p:nvPr/>
        </p:nvSpPr>
        <p:spPr>
          <a:xfrm>
            <a:off x="8778165" y="763766"/>
            <a:ext cx="533274" cy="410385"/>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307" name="Oval 306">
            <a:extLst>
              <a:ext uri="{FF2B5EF4-FFF2-40B4-BE49-F238E27FC236}">
                <a16:creationId xmlns:a16="http://schemas.microsoft.com/office/drawing/2014/main" id="{CFB9C5C1-88A3-4072-8F1D-6849F9832411}"/>
              </a:ext>
            </a:extLst>
          </p:cNvPr>
          <p:cNvSpPr/>
          <p:nvPr/>
        </p:nvSpPr>
        <p:spPr>
          <a:xfrm>
            <a:off x="8879239" y="841550"/>
            <a:ext cx="331121" cy="25481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308" name="Freeform 77">
            <a:extLst>
              <a:ext uri="{FF2B5EF4-FFF2-40B4-BE49-F238E27FC236}">
                <a16:creationId xmlns:a16="http://schemas.microsoft.com/office/drawing/2014/main" id="{7CAEB2F2-09F7-4423-97F0-48EA9C12542D}"/>
              </a:ext>
            </a:extLst>
          </p:cNvPr>
          <p:cNvSpPr>
            <a:spLocks/>
          </p:cNvSpPr>
          <p:nvPr/>
        </p:nvSpPr>
        <p:spPr bwMode="auto">
          <a:xfrm>
            <a:off x="8952252" y="882150"/>
            <a:ext cx="182555" cy="159409"/>
          </a:xfrm>
          <a:custGeom>
            <a:avLst/>
            <a:gdLst>
              <a:gd name="connsiteX0" fmla="*/ 523601 w 536218"/>
              <a:gd name="connsiteY0" fmla="*/ 525701 h 580374"/>
              <a:gd name="connsiteX1" fmla="*/ 523601 w 536218"/>
              <a:gd name="connsiteY1" fmla="*/ 580374 h 580374"/>
              <a:gd name="connsiteX2" fmla="*/ 428973 w 536218"/>
              <a:gd name="connsiteY2" fmla="*/ 580374 h 580374"/>
              <a:gd name="connsiteX3" fmla="*/ 239721 w 536218"/>
              <a:gd name="connsiteY3" fmla="*/ 525701 h 580374"/>
              <a:gd name="connsiteX4" fmla="*/ 239721 w 536218"/>
              <a:gd name="connsiteY4" fmla="*/ 580374 h 580374"/>
              <a:gd name="connsiteX5" fmla="*/ 142992 w 536218"/>
              <a:gd name="connsiteY5" fmla="*/ 580374 h 580374"/>
              <a:gd name="connsiteX6" fmla="*/ 0 w 536218"/>
              <a:gd name="connsiteY6" fmla="*/ 468925 h 580374"/>
              <a:gd name="connsiteX7" fmla="*/ 96729 w 536218"/>
              <a:gd name="connsiteY7" fmla="*/ 468925 h 580374"/>
              <a:gd name="connsiteX8" fmla="*/ 96729 w 536218"/>
              <a:gd name="connsiteY8" fmla="*/ 580374 h 580374"/>
              <a:gd name="connsiteX9" fmla="*/ 0 w 536218"/>
              <a:gd name="connsiteY9" fmla="*/ 580374 h 580374"/>
              <a:gd name="connsiteX10" fmla="*/ 523601 w 536218"/>
              <a:gd name="connsiteY10" fmla="*/ 441589 h 580374"/>
              <a:gd name="connsiteX11" fmla="*/ 523601 w 536218"/>
              <a:gd name="connsiteY11" fmla="*/ 500467 h 580374"/>
              <a:gd name="connsiteX12" fmla="*/ 428973 w 536218"/>
              <a:gd name="connsiteY12" fmla="*/ 553038 h 580374"/>
              <a:gd name="connsiteX13" fmla="*/ 428973 w 536218"/>
              <a:gd name="connsiteY13" fmla="*/ 494159 h 580374"/>
              <a:gd name="connsiteX14" fmla="*/ 239721 w 536218"/>
              <a:gd name="connsiteY14" fmla="*/ 441589 h 580374"/>
              <a:gd name="connsiteX15" fmla="*/ 239721 w 536218"/>
              <a:gd name="connsiteY15" fmla="*/ 500467 h 580374"/>
              <a:gd name="connsiteX16" fmla="*/ 142992 w 536218"/>
              <a:gd name="connsiteY16" fmla="*/ 553038 h 580374"/>
              <a:gd name="connsiteX17" fmla="*/ 142992 w 536218"/>
              <a:gd name="connsiteY17" fmla="*/ 494159 h 580374"/>
              <a:gd name="connsiteX18" fmla="*/ 142992 w 536218"/>
              <a:gd name="connsiteY18" fmla="*/ 391121 h 580374"/>
              <a:gd name="connsiteX19" fmla="*/ 239721 w 536218"/>
              <a:gd name="connsiteY19" fmla="*/ 391121 h 580374"/>
              <a:gd name="connsiteX20" fmla="*/ 239721 w 536218"/>
              <a:gd name="connsiteY20" fmla="*/ 412149 h 580374"/>
              <a:gd name="connsiteX21" fmla="*/ 142992 w 536218"/>
              <a:gd name="connsiteY21" fmla="*/ 468926 h 580374"/>
              <a:gd name="connsiteX22" fmla="*/ 523601 w 536218"/>
              <a:gd name="connsiteY22" fmla="*/ 353271 h 580374"/>
              <a:gd name="connsiteX23" fmla="*/ 523601 w 536218"/>
              <a:gd name="connsiteY23" fmla="*/ 412150 h 580374"/>
              <a:gd name="connsiteX24" fmla="*/ 428973 w 536218"/>
              <a:gd name="connsiteY24" fmla="*/ 468926 h 580374"/>
              <a:gd name="connsiteX25" fmla="*/ 428973 w 536218"/>
              <a:gd name="connsiteY25" fmla="*/ 410047 h 580374"/>
              <a:gd name="connsiteX26" fmla="*/ 285982 w 536218"/>
              <a:gd name="connsiteY26" fmla="*/ 325934 h 580374"/>
              <a:gd name="connsiteX27" fmla="*/ 382711 w 536218"/>
              <a:gd name="connsiteY27" fmla="*/ 325934 h 580374"/>
              <a:gd name="connsiteX28" fmla="*/ 382711 w 536218"/>
              <a:gd name="connsiteY28" fmla="*/ 580374 h 580374"/>
              <a:gd name="connsiteX29" fmla="*/ 285982 w 536218"/>
              <a:gd name="connsiteY29" fmla="*/ 580374 h 580374"/>
              <a:gd name="connsiteX30" fmla="*/ 523601 w 536218"/>
              <a:gd name="connsiteY30" fmla="*/ 269158 h 580374"/>
              <a:gd name="connsiteX31" fmla="*/ 523601 w 536218"/>
              <a:gd name="connsiteY31" fmla="*/ 330139 h 580374"/>
              <a:gd name="connsiteX32" fmla="*/ 428973 w 536218"/>
              <a:gd name="connsiteY32" fmla="*/ 384813 h 580374"/>
              <a:gd name="connsiteX33" fmla="*/ 428973 w 536218"/>
              <a:gd name="connsiteY33" fmla="*/ 325934 h 580374"/>
              <a:gd name="connsiteX34" fmla="*/ 428973 w 536218"/>
              <a:gd name="connsiteY34" fmla="*/ 203972 h 580374"/>
              <a:gd name="connsiteX35" fmla="*/ 523601 w 536218"/>
              <a:gd name="connsiteY35" fmla="*/ 203972 h 580374"/>
              <a:gd name="connsiteX36" fmla="*/ 523601 w 536218"/>
              <a:gd name="connsiteY36" fmla="*/ 246028 h 580374"/>
              <a:gd name="connsiteX37" fmla="*/ 428973 w 536218"/>
              <a:gd name="connsiteY37" fmla="*/ 298599 h 580374"/>
              <a:gd name="connsiteX38" fmla="*/ 458413 w 536218"/>
              <a:gd name="connsiteY38" fmla="*/ 0 h 580374"/>
              <a:gd name="connsiteX39" fmla="*/ 536218 w 536218"/>
              <a:gd name="connsiteY39" fmla="*/ 161916 h 580374"/>
              <a:gd name="connsiteX40" fmla="*/ 462595 w 536218"/>
              <a:gd name="connsiteY40" fmla="*/ 145077 h 580374"/>
              <a:gd name="connsiteX41" fmla="*/ 0 w 536218"/>
              <a:gd name="connsiteY41" fmla="*/ 373795 h 580374"/>
              <a:gd name="connsiteX42" fmla="*/ 0 w 536218"/>
              <a:gd name="connsiteY42" fmla="*/ 332233 h 580374"/>
              <a:gd name="connsiteX43" fmla="*/ 353260 w 536218"/>
              <a:gd name="connsiteY43" fmla="*/ 117764 h 580374"/>
              <a:gd name="connsiteX44" fmla="*/ 311703 w 536218"/>
              <a:gd name="connsiteY44" fmla="*/ 109362 h 58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6218" h="580374">
                <a:moveTo>
                  <a:pt x="523601" y="525701"/>
                </a:moveTo>
                <a:lnTo>
                  <a:pt x="523601" y="580374"/>
                </a:lnTo>
                <a:lnTo>
                  <a:pt x="428973" y="580374"/>
                </a:lnTo>
                <a:close/>
                <a:moveTo>
                  <a:pt x="239721" y="525701"/>
                </a:moveTo>
                <a:lnTo>
                  <a:pt x="239721" y="580374"/>
                </a:lnTo>
                <a:lnTo>
                  <a:pt x="142992" y="580374"/>
                </a:lnTo>
                <a:close/>
                <a:moveTo>
                  <a:pt x="0" y="468925"/>
                </a:moveTo>
                <a:lnTo>
                  <a:pt x="96729" y="468925"/>
                </a:lnTo>
                <a:lnTo>
                  <a:pt x="96729" y="580374"/>
                </a:lnTo>
                <a:lnTo>
                  <a:pt x="0" y="580374"/>
                </a:lnTo>
                <a:close/>
                <a:moveTo>
                  <a:pt x="523601" y="441589"/>
                </a:moveTo>
                <a:lnTo>
                  <a:pt x="523601" y="500467"/>
                </a:lnTo>
                <a:lnTo>
                  <a:pt x="428973" y="553038"/>
                </a:lnTo>
                <a:lnTo>
                  <a:pt x="428973" y="494159"/>
                </a:lnTo>
                <a:close/>
                <a:moveTo>
                  <a:pt x="239721" y="441589"/>
                </a:moveTo>
                <a:lnTo>
                  <a:pt x="239721" y="500467"/>
                </a:lnTo>
                <a:lnTo>
                  <a:pt x="142992" y="553038"/>
                </a:lnTo>
                <a:lnTo>
                  <a:pt x="142992" y="494159"/>
                </a:lnTo>
                <a:close/>
                <a:moveTo>
                  <a:pt x="142992" y="391121"/>
                </a:moveTo>
                <a:lnTo>
                  <a:pt x="239721" y="391121"/>
                </a:lnTo>
                <a:lnTo>
                  <a:pt x="239721" y="412149"/>
                </a:lnTo>
                <a:lnTo>
                  <a:pt x="142992" y="468926"/>
                </a:lnTo>
                <a:close/>
                <a:moveTo>
                  <a:pt x="523601" y="353271"/>
                </a:moveTo>
                <a:lnTo>
                  <a:pt x="523601" y="412150"/>
                </a:lnTo>
                <a:lnTo>
                  <a:pt x="428973" y="468926"/>
                </a:lnTo>
                <a:lnTo>
                  <a:pt x="428973" y="410047"/>
                </a:lnTo>
                <a:close/>
                <a:moveTo>
                  <a:pt x="285982" y="325934"/>
                </a:moveTo>
                <a:lnTo>
                  <a:pt x="382711" y="325934"/>
                </a:lnTo>
                <a:lnTo>
                  <a:pt x="382711" y="580374"/>
                </a:lnTo>
                <a:lnTo>
                  <a:pt x="285982" y="580374"/>
                </a:lnTo>
                <a:close/>
                <a:moveTo>
                  <a:pt x="523601" y="269158"/>
                </a:moveTo>
                <a:lnTo>
                  <a:pt x="523601" y="330139"/>
                </a:lnTo>
                <a:lnTo>
                  <a:pt x="428973" y="384813"/>
                </a:lnTo>
                <a:lnTo>
                  <a:pt x="428973" y="325934"/>
                </a:lnTo>
                <a:close/>
                <a:moveTo>
                  <a:pt x="428973" y="203972"/>
                </a:moveTo>
                <a:lnTo>
                  <a:pt x="523601" y="203972"/>
                </a:lnTo>
                <a:lnTo>
                  <a:pt x="523601" y="246028"/>
                </a:lnTo>
                <a:lnTo>
                  <a:pt x="428973" y="298599"/>
                </a:lnTo>
                <a:close/>
                <a:moveTo>
                  <a:pt x="458413" y="0"/>
                </a:moveTo>
                <a:lnTo>
                  <a:pt x="536218" y="161916"/>
                </a:lnTo>
                <a:lnTo>
                  <a:pt x="462595" y="145077"/>
                </a:lnTo>
                <a:cubicBezTo>
                  <a:pt x="344145" y="291634"/>
                  <a:pt x="124778" y="384749"/>
                  <a:pt x="0" y="373795"/>
                </a:cubicBezTo>
                <a:lnTo>
                  <a:pt x="0" y="332233"/>
                </a:lnTo>
                <a:cubicBezTo>
                  <a:pt x="126387" y="311286"/>
                  <a:pt x="289772" y="242337"/>
                  <a:pt x="353260" y="117764"/>
                </a:cubicBezTo>
                <a:lnTo>
                  <a:pt x="311703" y="109362"/>
                </a:lnTo>
                <a:close/>
              </a:path>
            </a:pathLst>
          </a:custGeom>
          <a:solidFill>
            <a:schemeClr val="tx1"/>
          </a:solidFill>
          <a:ln w="0">
            <a:noFill/>
            <a:prstDash val="solid"/>
            <a:round/>
            <a:headEnd/>
            <a:tailEnd/>
          </a:ln>
        </p:spPr>
        <p:txBody>
          <a:bodyPr vert="horz" wrap="square" lIns="68580" tIns="34290" rIns="68580" bIns="3429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dirty="0">
              <a:latin typeface="Arial" panose="020B0604020202020204" pitchFamily="34" charset="0"/>
              <a:cs typeface="Arial" panose="020B0604020202020204" pitchFamily="34" charset="0"/>
            </a:endParaRPr>
          </a:p>
        </p:txBody>
      </p:sp>
      <p:sp>
        <p:nvSpPr>
          <p:cNvPr id="309" name="Rectangle 308">
            <a:extLst>
              <a:ext uri="{FF2B5EF4-FFF2-40B4-BE49-F238E27FC236}">
                <a16:creationId xmlns:a16="http://schemas.microsoft.com/office/drawing/2014/main" id="{20B0120C-6EA5-41A0-A775-363263073FE5}"/>
              </a:ext>
            </a:extLst>
          </p:cNvPr>
          <p:cNvSpPr/>
          <p:nvPr/>
        </p:nvSpPr>
        <p:spPr bwMode="gray">
          <a:xfrm>
            <a:off x="8148878" y="2276150"/>
            <a:ext cx="1791844" cy="2359286"/>
          </a:xfrm>
          <a:prstGeom prst="rect">
            <a:avLst/>
          </a:prstGeom>
          <a:solidFill>
            <a:schemeClr val="accent1">
              <a:lumMod val="20000"/>
              <a:lumOff val="80000"/>
            </a:schemeClr>
          </a:solidFill>
          <a:ln w="6350" algn="ctr">
            <a:solidFill>
              <a:schemeClr val="bg1">
                <a:lumMod val="75000"/>
              </a:schemeClr>
            </a:solidFill>
            <a:prstDash val="dash"/>
            <a:miter lim="800000"/>
            <a:headEnd/>
            <a:tailEnd/>
          </a:ln>
        </p:spPr>
        <p:txBody>
          <a:bodyPr wrap="square" lIns="88900" tIns="88900" rIns="88900" bIns="88900" rtlCol="0" anchor="t"/>
          <a:lstStyle/>
          <a:p>
            <a:pPr marL="285750" indent="-285750">
              <a:lnSpc>
                <a:spcPct val="106000"/>
              </a:lnSpc>
              <a:spcAft>
                <a:spcPts val="600"/>
              </a:spcAft>
              <a:buFont typeface="Arial" panose="020B0604020202020204" pitchFamily="34" charset="0"/>
              <a:buChar char="•"/>
            </a:pPr>
            <a:endParaRPr lang="en-US" sz="900" dirty="0"/>
          </a:p>
        </p:txBody>
      </p:sp>
      <p:sp>
        <p:nvSpPr>
          <p:cNvPr id="310" name="Rounded Rectangle 79">
            <a:extLst>
              <a:ext uri="{FF2B5EF4-FFF2-40B4-BE49-F238E27FC236}">
                <a16:creationId xmlns:a16="http://schemas.microsoft.com/office/drawing/2014/main" id="{D38EC5C5-8100-4C12-B216-3E611B8EA6A6}"/>
              </a:ext>
            </a:extLst>
          </p:cNvPr>
          <p:cNvSpPr/>
          <p:nvPr/>
        </p:nvSpPr>
        <p:spPr bwMode="gray">
          <a:xfrm>
            <a:off x="8281283" y="2402415"/>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Strategy &amp; Business Design</a:t>
            </a:r>
            <a:endParaRPr lang="en-IN" sz="900" dirty="0"/>
          </a:p>
        </p:txBody>
      </p:sp>
      <p:sp>
        <p:nvSpPr>
          <p:cNvPr id="311" name="Rounded Rectangle 80">
            <a:extLst>
              <a:ext uri="{FF2B5EF4-FFF2-40B4-BE49-F238E27FC236}">
                <a16:creationId xmlns:a16="http://schemas.microsoft.com/office/drawing/2014/main" id="{AF9B5153-5112-4012-BB5A-FA8EA7ED7F2B}"/>
              </a:ext>
            </a:extLst>
          </p:cNvPr>
          <p:cNvSpPr/>
          <p:nvPr/>
        </p:nvSpPr>
        <p:spPr bwMode="gray">
          <a:xfrm>
            <a:off x="8281283" y="3038021"/>
            <a:ext cx="1534392" cy="417600"/>
          </a:xfrm>
          <a:prstGeom prst="roundRect">
            <a:avLst>
              <a:gd name="adj" fmla="val 8325"/>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AI &amp; Data</a:t>
            </a:r>
            <a:endParaRPr lang="en-IN" sz="900" dirty="0"/>
          </a:p>
        </p:txBody>
      </p:sp>
      <p:sp>
        <p:nvSpPr>
          <p:cNvPr id="312" name="Rounded Rectangle 81">
            <a:extLst>
              <a:ext uri="{FF2B5EF4-FFF2-40B4-BE49-F238E27FC236}">
                <a16:creationId xmlns:a16="http://schemas.microsoft.com/office/drawing/2014/main" id="{124A910A-864D-4787-B8BD-5B4C6C25860C}"/>
              </a:ext>
            </a:extLst>
          </p:cNvPr>
          <p:cNvSpPr/>
          <p:nvPr/>
        </p:nvSpPr>
        <p:spPr bwMode="gray">
          <a:xfrm>
            <a:off x="8281283" y="3673627"/>
            <a:ext cx="1534392" cy="417600"/>
          </a:xfrm>
          <a:prstGeom prst="roundRect">
            <a:avLst/>
          </a:prstGeom>
          <a:solidFill>
            <a:schemeClr val="bg1"/>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dirty="0"/>
              <a:t>Merger &amp; Acquisition</a:t>
            </a:r>
            <a:endParaRPr lang="en-IN" sz="900" dirty="0"/>
          </a:p>
        </p:txBody>
      </p:sp>
      <p:sp>
        <p:nvSpPr>
          <p:cNvPr id="313" name="TextBox 312">
            <a:extLst>
              <a:ext uri="{FF2B5EF4-FFF2-40B4-BE49-F238E27FC236}">
                <a16:creationId xmlns:a16="http://schemas.microsoft.com/office/drawing/2014/main" id="{88669ABD-B2C4-43BE-A04D-0EB5F8DAD645}"/>
              </a:ext>
            </a:extLst>
          </p:cNvPr>
          <p:cNvSpPr txBox="1"/>
          <p:nvPr/>
        </p:nvSpPr>
        <p:spPr>
          <a:xfrm>
            <a:off x="8097987" y="5969673"/>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Viral </a:t>
            </a:r>
            <a:r>
              <a:rPr lang="en-US" sz="1200" b="1" dirty="0" err="1"/>
              <a:t>Thakker</a:t>
            </a:r>
            <a:endParaRPr lang="en-IN" sz="1200" b="1" dirty="0"/>
          </a:p>
        </p:txBody>
      </p:sp>
      <p:pic>
        <p:nvPicPr>
          <p:cNvPr id="314" name="Picture 313">
            <a:extLst>
              <a:ext uri="{FF2B5EF4-FFF2-40B4-BE49-F238E27FC236}">
                <a16:creationId xmlns:a16="http://schemas.microsoft.com/office/drawing/2014/main" id="{DB39B18E-6301-417E-B332-96B1F0311E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55637" y="4843807"/>
            <a:ext cx="1097280" cy="1097280"/>
          </a:xfrm>
          <a:prstGeom prst="ellipse">
            <a:avLst/>
          </a:prstGeom>
        </p:spPr>
      </p:pic>
      <p:sp>
        <p:nvSpPr>
          <p:cNvPr id="315" name="Rounded Rectangle 73">
            <a:extLst>
              <a:ext uri="{FF2B5EF4-FFF2-40B4-BE49-F238E27FC236}">
                <a16:creationId xmlns:a16="http://schemas.microsoft.com/office/drawing/2014/main" id="{8AEAD4D7-F000-4993-A042-5F648547B630}"/>
              </a:ext>
            </a:extLst>
          </p:cNvPr>
          <p:cNvSpPr/>
          <p:nvPr/>
        </p:nvSpPr>
        <p:spPr bwMode="gray">
          <a:xfrm>
            <a:off x="10158035" y="978385"/>
            <a:ext cx="1791844" cy="1053981"/>
          </a:xfrm>
          <a:prstGeom prst="roundRect">
            <a:avLst>
              <a:gd name="adj" fmla="val 4977"/>
            </a:avLst>
          </a:prstGeom>
          <a:solidFill>
            <a:srgbClr val="86BC25"/>
          </a:solidFill>
          <a:ln w="19050" algn="ctr">
            <a:noFill/>
            <a:miter lim="800000"/>
            <a:headEnd/>
            <a:tailEnd/>
          </a:ln>
        </p:spPr>
        <p:txBody>
          <a:bodyPr wrap="square" lIns="88900" tIns="88900" rIns="88900" bIns="88900" rtlCol="0" anchor="ctr"/>
          <a:lstStyle/>
          <a:p>
            <a:pPr algn="ctr">
              <a:lnSpc>
                <a:spcPct val="106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sp>
        <p:nvSpPr>
          <p:cNvPr id="316" name="Rounded Rectangle 74">
            <a:extLst>
              <a:ext uri="{FF2B5EF4-FFF2-40B4-BE49-F238E27FC236}">
                <a16:creationId xmlns:a16="http://schemas.microsoft.com/office/drawing/2014/main" id="{AF19F0B3-4E5E-45D9-953C-9A3FD9965A14}"/>
              </a:ext>
            </a:extLst>
          </p:cNvPr>
          <p:cNvSpPr/>
          <p:nvPr/>
        </p:nvSpPr>
        <p:spPr bwMode="gray">
          <a:xfrm>
            <a:off x="10243470" y="1030216"/>
            <a:ext cx="1625724" cy="944887"/>
          </a:xfrm>
          <a:prstGeom prst="roundRect">
            <a:avLst>
              <a:gd name="adj" fmla="val 4977"/>
            </a:avLst>
          </a:prstGeom>
          <a:solidFill>
            <a:srgbClr val="86BC25"/>
          </a:solidFill>
          <a:ln w="28575" algn="ctr">
            <a:solidFill>
              <a:schemeClr val="bg2"/>
            </a:solidFill>
            <a:prstDash val="sysDot"/>
            <a:miter lim="800000"/>
            <a:headEnd/>
            <a:tailEnd/>
          </a:ln>
        </p:spPr>
        <p:txBody>
          <a:bodyPr wrap="square" lIns="88900" tIns="88900" rIns="88900" bIns="88900" rtlCol="0" anchor="ctr"/>
          <a:lstStyle/>
          <a:p>
            <a:pPr algn="ctr">
              <a:lnSpc>
                <a:spcPct val="106000"/>
              </a:lnSpc>
            </a:pPr>
            <a:r>
              <a:rPr lang="en-US" sz="1200" b="1" dirty="0">
                <a:latin typeface="Verdana" panose="020B0604030504040204" pitchFamily="34" charset="0"/>
                <a:ea typeface="Verdana" panose="020B0604030504040204" pitchFamily="34" charset="0"/>
                <a:cs typeface="Verdana" panose="020B0604030504040204" pitchFamily="34" charset="0"/>
              </a:rPr>
              <a:t>Special Projects</a:t>
            </a:r>
          </a:p>
        </p:txBody>
      </p:sp>
      <p:sp>
        <p:nvSpPr>
          <p:cNvPr id="317" name="Oval 316">
            <a:extLst>
              <a:ext uri="{FF2B5EF4-FFF2-40B4-BE49-F238E27FC236}">
                <a16:creationId xmlns:a16="http://schemas.microsoft.com/office/drawing/2014/main" id="{E18374C7-CF8E-4877-9B31-0E03B9FA642D}"/>
              </a:ext>
            </a:extLst>
          </p:cNvPr>
          <p:cNvSpPr/>
          <p:nvPr/>
        </p:nvSpPr>
        <p:spPr>
          <a:xfrm>
            <a:off x="10787322" y="773193"/>
            <a:ext cx="533274" cy="410385"/>
          </a:xfrm>
          <a:prstGeom prst="ellipse">
            <a:avLst/>
          </a:prstGeom>
          <a:solidFill>
            <a:srgbClr val="86BC25"/>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318" name="Oval 317">
            <a:extLst>
              <a:ext uri="{FF2B5EF4-FFF2-40B4-BE49-F238E27FC236}">
                <a16:creationId xmlns:a16="http://schemas.microsoft.com/office/drawing/2014/main" id="{D1707628-8EF1-448F-BF96-2931F1DC34A2}"/>
              </a:ext>
            </a:extLst>
          </p:cNvPr>
          <p:cNvSpPr/>
          <p:nvPr/>
        </p:nvSpPr>
        <p:spPr>
          <a:xfrm>
            <a:off x="10888396" y="850977"/>
            <a:ext cx="331121" cy="254816"/>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endParaRPr>
          </a:p>
        </p:txBody>
      </p:sp>
      <p:sp>
        <p:nvSpPr>
          <p:cNvPr id="319" name="Freeform 77">
            <a:extLst>
              <a:ext uri="{FF2B5EF4-FFF2-40B4-BE49-F238E27FC236}">
                <a16:creationId xmlns:a16="http://schemas.microsoft.com/office/drawing/2014/main" id="{6D25485D-6E8A-4657-87AD-7A03D82A1DB1}"/>
              </a:ext>
            </a:extLst>
          </p:cNvPr>
          <p:cNvSpPr>
            <a:spLocks/>
          </p:cNvSpPr>
          <p:nvPr/>
        </p:nvSpPr>
        <p:spPr bwMode="auto">
          <a:xfrm>
            <a:off x="10961409" y="891577"/>
            <a:ext cx="182555" cy="159409"/>
          </a:xfrm>
          <a:custGeom>
            <a:avLst/>
            <a:gdLst>
              <a:gd name="connsiteX0" fmla="*/ 523601 w 536218"/>
              <a:gd name="connsiteY0" fmla="*/ 525701 h 580374"/>
              <a:gd name="connsiteX1" fmla="*/ 523601 w 536218"/>
              <a:gd name="connsiteY1" fmla="*/ 580374 h 580374"/>
              <a:gd name="connsiteX2" fmla="*/ 428973 w 536218"/>
              <a:gd name="connsiteY2" fmla="*/ 580374 h 580374"/>
              <a:gd name="connsiteX3" fmla="*/ 239721 w 536218"/>
              <a:gd name="connsiteY3" fmla="*/ 525701 h 580374"/>
              <a:gd name="connsiteX4" fmla="*/ 239721 w 536218"/>
              <a:gd name="connsiteY4" fmla="*/ 580374 h 580374"/>
              <a:gd name="connsiteX5" fmla="*/ 142992 w 536218"/>
              <a:gd name="connsiteY5" fmla="*/ 580374 h 580374"/>
              <a:gd name="connsiteX6" fmla="*/ 0 w 536218"/>
              <a:gd name="connsiteY6" fmla="*/ 468925 h 580374"/>
              <a:gd name="connsiteX7" fmla="*/ 96729 w 536218"/>
              <a:gd name="connsiteY7" fmla="*/ 468925 h 580374"/>
              <a:gd name="connsiteX8" fmla="*/ 96729 w 536218"/>
              <a:gd name="connsiteY8" fmla="*/ 580374 h 580374"/>
              <a:gd name="connsiteX9" fmla="*/ 0 w 536218"/>
              <a:gd name="connsiteY9" fmla="*/ 580374 h 580374"/>
              <a:gd name="connsiteX10" fmla="*/ 523601 w 536218"/>
              <a:gd name="connsiteY10" fmla="*/ 441589 h 580374"/>
              <a:gd name="connsiteX11" fmla="*/ 523601 w 536218"/>
              <a:gd name="connsiteY11" fmla="*/ 500467 h 580374"/>
              <a:gd name="connsiteX12" fmla="*/ 428973 w 536218"/>
              <a:gd name="connsiteY12" fmla="*/ 553038 h 580374"/>
              <a:gd name="connsiteX13" fmla="*/ 428973 w 536218"/>
              <a:gd name="connsiteY13" fmla="*/ 494159 h 580374"/>
              <a:gd name="connsiteX14" fmla="*/ 239721 w 536218"/>
              <a:gd name="connsiteY14" fmla="*/ 441589 h 580374"/>
              <a:gd name="connsiteX15" fmla="*/ 239721 w 536218"/>
              <a:gd name="connsiteY15" fmla="*/ 500467 h 580374"/>
              <a:gd name="connsiteX16" fmla="*/ 142992 w 536218"/>
              <a:gd name="connsiteY16" fmla="*/ 553038 h 580374"/>
              <a:gd name="connsiteX17" fmla="*/ 142992 w 536218"/>
              <a:gd name="connsiteY17" fmla="*/ 494159 h 580374"/>
              <a:gd name="connsiteX18" fmla="*/ 142992 w 536218"/>
              <a:gd name="connsiteY18" fmla="*/ 391121 h 580374"/>
              <a:gd name="connsiteX19" fmla="*/ 239721 w 536218"/>
              <a:gd name="connsiteY19" fmla="*/ 391121 h 580374"/>
              <a:gd name="connsiteX20" fmla="*/ 239721 w 536218"/>
              <a:gd name="connsiteY20" fmla="*/ 412149 h 580374"/>
              <a:gd name="connsiteX21" fmla="*/ 142992 w 536218"/>
              <a:gd name="connsiteY21" fmla="*/ 468926 h 580374"/>
              <a:gd name="connsiteX22" fmla="*/ 523601 w 536218"/>
              <a:gd name="connsiteY22" fmla="*/ 353271 h 580374"/>
              <a:gd name="connsiteX23" fmla="*/ 523601 w 536218"/>
              <a:gd name="connsiteY23" fmla="*/ 412150 h 580374"/>
              <a:gd name="connsiteX24" fmla="*/ 428973 w 536218"/>
              <a:gd name="connsiteY24" fmla="*/ 468926 h 580374"/>
              <a:gd name="connsiteX25" fmla="*/ 428973 w 536218"/>
              <a:gd name="connsiteY25" fmla="*/ 410047 h 580374"/>
              <a:gd name="connsiteX26" fmla="*/ 285982 w 536218"/>
              <a:gd name="connsiteY26" fmla="*/ 325934 h 580374"/>
              <a:gd name="connsiteX27" fmla="*/ 382711 w 536218"/>
              <a:gd name="connsiteY27" fmla="*/ 325934 h 580374"/>
              <a:gd name="connsiteX28" fmla="*/ 382711 w 536218"/>
              <a:gd name="connsiteY28" fmla="*/ 580374 h 580374"/>
              <a:gd name="connsiteX29" fmla="*/ 285982 w 536218"/>
              <a:gd name="connsiteY29" fmla="*/ 580374 h 580374"/>
              <a:gd name="connsiteX30" fmla="*/ 523601 w 536218"/>
              <a:gd name="connsiteY30" fmla="*/ 269158 h 580374"/>
              <a:gd name="connsiteX31" fmla="*/ 523601 w 536218"/>
              <a:gd name="connsiteY31" fmla="*/ 330139 h 580374"/>
              <a:gd name="connsiteX32" fmla="*/ 428973 w 536218"/>
              <a:gd name="connsiteY32" fmla="*/ 384813 h 580374"/>
              <a:gd name="connsiteX33" fmla="*/ 428973 w 536218"/>
              <a:gd name="connsiteY33" fmla="*/ 325934 h 580374"/>
              <a:gd name="connsiteX34" fmla="*/ 428973 w 536218"/>
              <a:gd name="connsiteY34" fmla="*/ 203972 h 580374"/>
              <a:gd name="connsiteX35" fmla="*/ 523601 w 536218"/>
              <a:gd name="connsiteY35" fmla="*/ 203972 h 580374"/>
              <a:gd name="connsiteX36" fmla="*/ 523601 w 536218"/>
              <a:gd name="connsiteY36" fmla="*/ 246028 h 580374"/>
              <a:gd name="connsiteX37" fmla="*/ 428973 w 536218"/>
              <a:gd name="connsiteY37" fmla="*/ 298599 h 580374"/>
              <a:gd name="connsiteX38" fmla="*/ 458413 w 536218"/>
              <a:gd name="connsiteY38" fmla="*/ 0 h 580374"/>
              <a:gd name="connsiteX39" fmla="*/ 536218 w 536218"/>
              <a:gd name="connsiteY39" fmla="*/ 161916 h 580374"/>
              <a:gd name="connsiteX40" fmla="*/ 462595 w 536218"/>
              <a:gd name="connsiteY40" fmla="*/ 145077 h 580374"/>
              <a:gd name="connsiteX41" fmla="*/ 0 w 536218"/>
              <a:gd name="connsiteY41" fmla="*/ 373795 h 580374"/>
              <a:gd name="connsiteX42" fmla="*/ 0 w 536218"/>
              <a:gd name="connsiteY42" fmla="*/ 332233 h 580374"/>
              <a:gd name="connsiteX43" fmla="*/ 353260 w 536218"/>
              <a:gd name="connsiteY43" fmla="*/ 117764 h 580374"/>
              <a:gd name="connsiteX44" fmla="*/ 311703 w 536218"/>
              <a:gd name="connsiteY44" fmla="*/ 109362 h 58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36218" h="580374">
                <a:moveTo>
                  <a:pt x="523601" y="525701"/>
                </a:moveTo>
                <a:lnTo>
                  <a:pt x="523601" y="580374"/>
                </a:lnTo>
                <a:lnTo>
                  <a:pt x="428973" y="580374"/>
                </a:lnTo>
                <a:close/>
                <a:moveTo>
                  <a:pt x="239721" y="525701"/>
                </a:moveTo>
                <a:lnTo>
                  <a:pt x="239721" y="580374"/>
                </a:lnTo>
                <a:lnTo>
                  <a:pt x="142992" y="580374"/>
                </a:lnTo>
                <a:close/>
                <a:moveTo>
                  <a:pt x="0" y="468925"/>
                </a:moveTo>
                <a:lnTo>
                  <a:pt x="96729" y="468925"/>
                </a:lnTo>
                <a:lnTo>
                  <a:pt x="96729" y="580374"/>
                </a:lnTo>
                <a:lnTo>
                  <a:pt x="0" y="580374"/>
                </a:lnTo>
                <a:close/>
                <a:moveTo>
                  <a:pt x="523601" y="441589"/>
                </a:moveTo>
                <a:lnTo>
                  <a:pt x="523601" y="500467"/>
                </a:lnTo>
                <a:lnTo>
                  <a:pt x="428973" y="553038"/>
                </a:lnTo>
                <a:lnTo>
                  <a:pt x="428973" y="494159"/>
                </a:lnTo>
                <a:close/>
                <a:moveTo>
                  <a:pt x="239721" y="441589"/>
                </a:moveTo>
                <a:lnTo>
                  <a:pt x="239721" y="500467"/>
                </a:lnTo>
                <a:lnTo>
                  <a:pt x="142992" y="553038"/>
                </a:lnTo>
                <a:lnTo>
                  <a:pt x="142992" y="494159"/>
                </a:lnTo>
                <a:close/>
                <a:moveTo>
                  <a:pt x="142992" y="391121"/>
                </a:moveTo>
                <a:lnTo>
                  <a:pt x="239721" y="391121"/>
                </a:lnTo>
                <a:lnTo>
                  <a:pt x="239721" y="412149"/>
                </a:lnTo>
                <a:lnTo>
                  <a:pt x="142992" y="468926"/>
                </a:lnTo>
                <a:close/>
                <a:moveTo>
                  <a:pt x="523601" y="353271"/>
                </a:moveTo>
                <a:lnTo>
                  <a:pt x="523601" y="412150"/>
                </a:lnTo>
                <a:lnTo>
                  <a:pt x="428973" y="468926"/>
                </a:lnTo>
                <a:lnTo>
                  <a:pt x="428973" y="410047"/>
                </a:lnTo>
                <a:close/>
                <a:moveTo>
                  <a:pt x="285982" y="325934"/>
                </a:moveTo>
                <a:lnTo>
                  <a:pt x="382711" y="325934"/>
                </a:lnTo>
                <a:lnTo>
                  <a:pt x="382711" y="580374"/>
                </a:lnTo>
                <a:lnTo>
                  <a:pt x="285982" y="580374"/>
                </a:lnTo>
                <a:close/>
                <a:moveTo>
                  <a:pt x="523601" y="269158"/>
                </a:moveTo>
                <a:lnTo>
                  <a:pt x="523601" y="330139"/>
                </a:lnTo>
                <a:lnTo>
                  <a:pt x="428973" y="384813"/>
                </a:lnTo>
                <a:lnTo>
                  <a:pt x="428973" y="325934"/>
                </a:lnTo>
                <a:close/>
                <a:moveTo>
                  <a:pt x="428973" y="203972"/>
                </a:moveTo>
                <a:lnTo>
                  <a:pt x="523601" y="203972"/>
                </a:lnTo>
                <a:lnTo>
                  <a:pt x="523601" y="246028"/>
                </a:lnTo>
                <a:lnTo>
                  <a:pt x="428973" y="298599"/>
                </a:lnTo>
                <a:close/>
                <a:moveTo>
                  <a:pt x="458413" y="0"/>
                </a:moveTo>
                <a:lnTo>
                  <a:pt x="536218" y="161916"/>
                </a:lnTo>
                <a:lnTo>
                  <a:pt x="462595" y="145077"/>
                </a:lnTo>
                <a:cubicBezTo>
                  <a:pt x="344145" y="291634"/>
                  <a:pt x="124778" y="384749"/>
                  <a:pt x="0" y="373795"/>
                </a:cubicBezTo>
                <a:lnTo>
                  <a:pt x="0" y="332233"/>
                </a:lnTo>
                <a:cubicBezTo>
                  <a:pt x="126387" y="311286"/>
                  <a:pt x="289772" y="242337"/>
                  <a:pt x="353260" y="117764"/>
                </a:cubicBezTo>
                <a:lnTo>
                  <a:pt x="311703" y="109362"/>
                </a:lnTo>
                <a:close/>
              </a:path>
            </a:pathLst>
          </a:custGeom>
          <a:solidFill>
            <a:schemeClr val="tx1"/>
          </a:solidFill>
          <a:ln w="0">
            <a:noFill/>
            <a:prstDash val="solid"/>
            <a:round/>
            <a:headEnd/>
            <a:tailEnd/>
          </a:ln>
        </p:spPr>
        <p:txBody>
          <a:bodyPr vert="horz" wrap="square" lIns="68580" tIns="34290" rIns="68580" bIns="34290"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800">
              <a:defRPr/>
            </a:pPr>
            <a:endParaRPr lang="en-US" sz="1350" dirty="0">
              <a:latin typeface="Arial" panose="020B0604020202020204" pitchFamily="34" charset="0"/>
              <a:cs typeface="Arial" panose="020B0604020202020204" pitchFamily="34" charset="0"/>
            </a:endParaRPr>
          </a:p>
        </p:txBody>
      </p:sp>
      <p:sp>
        <p:nvSpPr>
          <p:cNvPr id="320" name="TextBox 319">
            <a:extLst>
              <a:ext uri="{FF2B5EF4-FFF2-40B4-BE49-F238E27FC236}">
                <a16:creationId xmlns:a16="http://schemas.microsoft.com/office/drawing/2014/main" id="{085729B4-05A7-4924-B7CB-97AF05A168BB}"/>
              </a:ext>
            </a:extLst>
          </p:cNvPr>
          <p:cNvSpPr txBox="1"/>
          <p:nvPr/>
        </p:nvSpPr>
        <p:spPr>
          <a:xfrm>
            <a:off x="10107144" y="5979100"/>
            <a:ext cx="1891084" cy="369332"/>
          </a:xfrm>
          <a:prstGeom prst="rect">
            <a:avLst/>
          </a:prstGeom>
          <a:noFill/>
        </p:spPr>
        <p:txBody>
          <a:bodyPr wrap="square" lIns="0" tIns="0" rIns="0" bIns="0" rtlCol="0">
            <a:spAutoFit/>
          </a:bodyPr>
          <a:lstStyle/>
          <a:p>
            <a:pPr algn="ctr">
              <a:spcBef>
                <a:spcPts val="600"/>
              </a:spcBef>
              <a:buSzPct val="100000"/>
            </a:pPr>
            <a:r>
              <a:rPr lang="en-US" sz="1200" dirty="0"/>
              <a:t>Service Area Leader:                 </a:t>
            </a:r>
            <a:r>
              <a:rPr lang="en-US" sz="1200" b="1" dirty="0"/>
              <a:t>Gaurav Gupta</a:t>
            </a:r>
            <a:endParaRPr lang="en-IN" sz="1200" b="1" dirty="0"/>
          </a:p>
        </p:txBody>
      </p:sp>
    </p:spTree>
    <p:extLst>
      <p:ext uri="{BB962C8B-B14F-4D97-AF65-F5344CB8AC3E}">
        <p14:creationId xmlns:p14="http://schemas.microsoft.com/office/powerpoint/2010/main" val="354908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1A4FCC56-149A-4ABE-A55D-DC0959ED916F}"/>
              </a:ext>
            </a:extLst>
          </p:cNvPr>
          <p:cNvSpPr txBox="1">
            <a:spLocks/>
          </p:cNvSpPr>
          <p:nvPr/>
        </p:nvSpPr>
        <p:spPr>
          <a:xfrm>
            <a:off x="501651" y="377999"/>
            <a:ext cx="11162349" cy="698501"/>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b="1"/>
              <a:t>Leaders of Strategy, Analytics and M&amp;A (SA&amp;MA)Area</a:t>
            </a:r>
            <a:endParaRPr lang="en-IN" sz="1800" b="1" dirty="0"/>
          </a:p>
        </p:txBody>
      </p:sp>
      <p:graphicFrame>
        <p:nvGraphicFramePr>
          <p:cNvPr id="13" name="Diagram 12">
            <a:extLst>
              <a:ext uri="{FF2B5EF4-FFF2-40B4-BE49-F238E27FC236}">
                <a16:creationId xmlns:a16="http://schemas.microsoft.com/office/drawing/2014/main" id="{00210B7F-3E2B-45E3-9907-20392720B001}"/>
              </a:ext>
            </a:extLst>
          </p:cNvPr>
          <p:cNvGraphicFramePr/>
          <p:nvPr>
            <p:extLst>
              <p:ext uri="{D42A27DB-BD31-4B8C-83A1-F6EECF244321}">
                <p14:modId xmlns:p14="http://schemas.microsoft.com/office/powerpoint/2010/main" val="1644961842"/>
              </p:ext>
            </p:extLst>
          </p:nvPr>
        </p:nvGraphicFramePr>
        <p:xfrm>
          <a:off x="501651" y="862149"/>
          <a:ext cx="11287761" cy="48756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B51FE801-EE4A-4F57-9355-F6E4D0EFEEF7}"/>
              </a:ext>
            </a:extLst>
          </p:cNvPr>
          <p:cNvSpPr txBox="1"/>
          <p:nvPr/>
        </p:nvSpPr>
        <p:spPr>
          <a:xfrm>
            <a:off x="243101" y="2718971"/>
            <a:ext cx="1624412" cy="277001"/>
          </a:xfrm>
          <a:prstGeom prst="rect">
            <a:avLst/>
          </a:prstGeom>
          <a:noFill/>
        </p:spPr>
        <p:txBody>
          <a:bodyPr wrap="square" lIns="0" tIns="0" rIns="0" bIns="0" rtlCol="0">
            <a:spAutoFit/>
          </a:bodyPr>
          <a:lstStyle/>
          <a:p>
            <a:pPr algn="ctr">
              <a:spcBef>
                <a:spcPts val="600"/>
              </a:spcBef>
              <a:buSzPct val="100000"/>
            </a:pPr>
            <a:r>
              <a:rPr lang="en-US" dirty="0">
                <a:latin typeface="Candara" panose="020E0502030303020204" pitchFamily="34" charset="0"/>
              </a:rPr>
              <a:t>Service Lines</a:t>
            </a:r>
            <a:endParaRPr lang="en-IN" dirty="0">
              <a:latin typeface="Candara" panose="020E0502030303020204" pitchFamily="34" charset="0"/>
            </a:endParaRPr>
          </a:p>
        </p:txBody>
      </p:sp>
      <p:sp>
        <p:nvSpPr>
          <p:cNvPr id="15" name="Rectangle 14">
            <a:extLst>
              <a:ext uri="{FF2B5EF4-FFF2-40B4-BE49-F238E27FC236}">
                <a16:creationId xmlns:a16="http://schemas.microsoft.com/office/drawing/2014/main" id="{E128AA8B-0F63-444E-96D0-F35C3D66A4FE}"/>
              </a:ext>
            </a:extLst>
          </p:cNvPr>
          <p:cNvSpPr/>
          <p:nvPr/>
        </p:nvSpPr>
        <p:spPr>
          <a:xfrm>
            <a:off x="1236774" y="5506997"/>
            <a:ext cx="1879041" cy="461665"/>
          </a:xfrm>
          <a:prstGeom prst="rect">
            <a:avLst/>
          </a:prstGeom>
        </p:spPr>
        <p:txBody>
          <a:bodyPr wrap="none">
            <a:spAutoFit/>
          </a:bodyPr>
          <a:lstStyle/>
          <a:p>
            <a:pPr lvl="0" algn="ctr">
              <a:lnSpc>
                <a:spcPct val="100000"/>
              </a:lnSpc>
            </a:pPr>
            <a:r>
              <a:rPr lang="en-US" sz="1200" dirty="0"/>
              <a:t>Service Line Leader: </a:t>
            </a:r>
          </a:p>
          <a:p>
            <a:pPr lvl="0" algn="ctr">
              <a:lnSpc>
                <a:spcPct val="100000"/>
              </a:lnSpc>
            </a:pPr>
            <a:r>
              <a:rPr lang="en-US" sz="1200" b="1" dirty="0"/>
              <a:t>S </a:t>
            </a:r>
            <a:r>
              <a:rPr lang="en-US" sz="1200" b="1" dirty="0" err="1"/>
              <a:t>Anjani</a:t>
            </a:r>
            <a:r>
              <a:rPr lang="en-US" sz="1200" b="1" dirty="0"/>
              <a:t> Kumar </a:t>
            </a:r>
          </a:p>
        </p:txBody>
      </p:sp>
      <p:sp>
        <p:nvSpPr>
          <p:cNvPr id="16" name="Rectangle 15">
            <a:extLst>
              <a:ext uri="{FF2B5EF4-FFF2-40B4-BE49-F238E27FC236}">
                <a16:creationId xmlns:a16="http://schemas.microsoft.com/office/drawing/2014/main" id="{C79531AA-BB0A-4F40-80DE-BE0937FF5803}"/>
              </a:ext>
            </a:extLst>
          </p:cNvPr>
          <p:cNvSpPr/>
          <p:nvPr/>
        </p:nvSpPr>
        <p:spPr>
          <a:xfrm>
            <a:off x="8926889" y="5506996"/>
            <a:ext cx="2090058" cy="461665"/>
          </a:xfrm>
          <a:prstGeom prst="rect">
            <a:avLst/>
          </a:prstGeom>
        </p:spPr>
        <p:txBody>
          <a:bodyPr wrap="square">
            <a:spAutoFit/>
          </a:bodyPr>
          <a:lstStyle/>
          <a:p>
            <a:pPr lvl="0" algn="ctr">
              <a:lnSpc>
                <a:spcPct val="100000"/>
              </a:lnSpc>
            </a:pPr>
            <a:r>
              <a:rPr lang="en-US" sz="1200" dirty="0"/>
              <a:t>Service Line Leader: </a:t>
            </a:r>
          </a:p>
          <a:p>
            <a:pPr lvl="0" algn="ctr">
              <a:lnSpc>
                <a:spcPct val="100000"/>
              </a:lnSpc>
            </a:pPr>
            <a:r>
              <a:rPr lang="en-US" sz="1200" b="1" dirty="0"/>
              <a:t>Sumeet </a:t>
            </a:r>
            <a:r>
              <a:rPr lang="en-US" sz="1200" b="1" dirty="0" err="1"/>
              <a:t>Salwan</a:t>
            </a:r>
            <a:endParaRPr lang="en-US" sz="1200" b="1" dirty="0"/>
          </a:p>
        </p:txBody>
      </p:sp>
      <p:sp>
        <p:nvSpPr>
          <p:cNvPr id="17" name="Rectangle 16">
            <a:extLst>
              <a:ext uri="{FF2B5EF4-FFF2-40B4-BE49-F238E27FC236}">
                <a16:creationId xmlns:a16="http://schemas.microsoft.com/office/drawing/2014/main" id="{EF066784-BA5A-4400-B10B-BFA8A979F433}"/>
              </a:ext>
            </a:extLst>
          </p:cNvPr>
          <p:cNvSpPr/>
          <p:nvPr/>
        </p:nvSpPr>
        <p:spPr>
          <a:xfrm>
            <a:off x="5206010" y="5510175"/>
            <a:ext cx="1879041" cy="461665"/>
          </a:xfrm>
          <a:prstGeom prst="rect">
            <a:avLst/>
          </a:prstGeom>
        </p:spPr>
        <p:txBody>
          <a:bodyPr wrap="none">
            <a:spAutoFit/>
          </a:bodyPr>
          <a:lstStyle/>
          <a:p>
            <a:pPr lvl="0" algn="ctr">
              <a:lnSpc>
                <a:spcPct val="100000"/>
              </a:lnSpc>
            </a:pPr>
            <a:r>
              <a:rPr lang="en-US" sz="1200" dirty="0"/>
              <a:t>Service Line Leader: </a:t>
            </a:r>
            <a:endParaRPr lang="en-US" sz="1200" b="1" dirty="0"/>
          </a:p>
          <a:p>
            <a:pPr lvl="0" algn="ctr">
              <a:lnSpc>
                <a:spcPct val="100000"/>
              </a:lnSpc>
            </a:pPr>
            <a:r>
              <a:rPr lang="en-US" sz="1200" b="1" dirty="0"/>
              <a:t>Saurabh Kumar</a:t>
            </a:r>
          </a:p>
        </p:txBody>
      </p:sp>
      <p:pic>
        <p:nvPicPr>
          <p:cNvPr id="18" name="Picture 17">
            <a:extLst>
              <a:ext uri="{FF2B5EF4-FFF2-40B4-BE49-F238E27FC236}">
                <a16:creationId xmlns:a16="http://schemas.microsoft.com/office/drawing/2014/main" id="{880D15DA-C136-4A4C-BE8C-0F71F959E2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9528" y="4051260"/>
            <a:ext cx="1297590" cy="1371600"/>
          </a:xfrm>
          <a:prstGeom prst="ellipse">
            <a:avLst/>
          </a:prstGeom>
        </p:spPr>
      </p:pic>
      <p:pic>
        <p:nvPicPr>
          <p:cNvPr id="19" name="Picture 18">
            <a:extLst>
              <a:ext uri="{FF2B5EF4-FFF2-40B4-BE49-F238E27FC236}">
                <a16:creationId xmlns:a16="http://schemas.microsoft.com/office/drawing/2014/main" id="{D7E789B9-90F6-4B40-9BDD-D301FEB29E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1598" y="4158085"/>
            <a:ext cx="1271805" cy="1371600"/>
          </a:xfrm>
          <a:prstGeom prst="ellipse">
            <a:avLst/>
          </a:prstGeom>
        </p:spPr>
      </p:pic>
      <p:pic>
        <p:nvPicPr>
          <p:cNvPr id="20" name="Picture 19">
            <a:extLst>
              <a:ext uri="{FF2B5EF4-FFF2-40B4-BE49-F238E27FC236}">
                <a16:creationId xmlns:a16="http://schemas.microsoft.com/office/drawing/2014/main" id="{9C394D88-6CB4-4FF9-A45F-C9EA5277DD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8483" y="4051260"/>
            <a:ext cx="1381545" cy="1371600"/>
          </a:xfrm>
          <a:prstGeom prst="ellipse">
            <a:avLst/>
          </a:prstGeom>
        </p:spPr>
      </p:pic>
      <p:sp>
        <p:nvSpPr>
          <p:cNvPr id="21" name="Isosceles Triangle 20">
            <a:extLst>
              <a:ext uri="{FF2B5EF4-FFF2-40B4-BE49-F238E27FC236}">
                <a16:creationId xmlns:a16="http://schemas.microsoft.com/office/drawing/2014/main" id="{6516725B-EF13-4CB7-A58D-B66D2EE6A77E}"/>
              </a:ext>
            </a:extLst>
          </p:cNvPr>
          <p:cNvSpPr/>
          <p:nvPr/>
        </p:nvSpPr>
        <p:spPr bwMode="gray">
          <a:xfrm rot="5400000">
            <a:off x="1973562" y="2757960"/>
            <a:ext cx="277000" cy="199023"/>
          </a:xfrm>
          <a:prstGeom prst="triangle">
            <a:avLst/>
          </a:prstGeom>
          <a:solidFill>
            <a:schemeClr val="tx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latin typeface="Candara" panose="020E0502030303020204" pitchFamily="34" charset="0"/>
            </a:endParaRPr>
          </a:p>
        </p:txBody>
      </p:sp>
    </p:spTree>
    <p:extLst>
      <p:ext uri="{BB962C8B-B14F-4D97-AF65-F5344CB8AC3E}">
        <p14:creationId xmlns:p14="http://schemas.microsoft.com/office/powerpoint/2010/main" val="26870068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5E2FDDC-FECC-4E16-8F6A-03672A5D5C20}"/>
              </a:ext>
            </a:extLst>
          </p:cNvPr>
          <p:cNvSpPr txBox="1">
            <a:spLocks/>
          </p:cNvSpPr>
          <p:nvPr/>
        </p:nvSpPr>
        <p:spPr>
          <a:xfrm>
            <a:off x="420557" y="321971"/>
            <a:ext cx="11162349" cy="698501"/>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1800" b="1" dirty="0"/>
              <a:t>Leaders of Strategy, Analytics and M&amp;A (SA&amp;MA)Area</a:t>
            </a:r>
            <a:endParaRPr lang="en-IN" sz="1800" b="1" dirty="0"/>
          </a:p>
        </p:txBody>
      </p:sp>
      <p:sp>
        <p:nvSpPr>
          <p:cNvPr id="3" name="Rectangle 2">
            <a:extLst>
              <a:ext uri="{FF2B5EF4-FFF2-40B4-BE49-F238E27FC236}">
                <a16:creationId xmlns:a16="http://schemas.microsoft.com/office/drawing/2014/main" id="{E20D7C17-D1B9-4137-8D9B-DEE068F693B6}"/>
              </a:ext>
            </a:extLst>
          </p:cNvPr>
          <p:cNvSpPr/>
          <p:nvPr/>
        </p:nvSpPr>
        <p:spPr bwMode="gray">
          <a:xfrm rot="5400000">
            <a:off x="5735408" y="-715790"/>
            <a:ext cx="485823" cy="3781890"/>
          </a:xfrm>
          <a:prstGeom prst="rect">
            <a:avLst/>
          </a:prstGeom>
          <a:solidFill>
            <a:schemeClr val="accent1"/>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400" b="1" dirty="0"/>
              <a:t>Partners</a:t>
            </a:r>
            <a:endParaRPr lang="en-IN" sz="1400" b="1" dirty="0"/>
          </a:p>
        </p:txBody>
      </p:sp>
      <p:sp>
        <p:nvSpPr>
          <p:cNvPr id="4" name="TextBox 3">
            <a:extLst>
              <a:ext uri="{FF2B5EF4-FFF2-40B4-BE49-F238E27FC236}">
                <a16:creationId xmlns:a16="http://schemas.microsoft.com/office/drawing/2014/main" id="{62C0BA3A-B5F6-4E41-823C-BDE386921FBC}"/>
              </a:ext>
            </a:extLst>
          </p:cNvPr>
          <p:cNvSpPr txBox="1"/>
          <p:nvPr/>
        </p:nvSpPr>
        <p:spPr>
          <a:xfrm>
            <a:off x="2214366" y="2730819"/>
            <a:ext cx="1000039" cy="323165"/>
          </a:xfrm>
          <a:prstGeom prst="rect">
            <a:avLst/>
          </a:prstGeom>
          <a:noFill/>
        </p:spPr>
        <p:txBody>
          <a:bodyPr wrap="square" lIns="0" tIns="0" rIns="0" bIns="0" rtlCol="0">
            <a:spAutoFit/>
          </a:bodyPr>
          <a:lstStyle/>
          <a:p>
            <a:pPr algn="ctr">
              <a:spcBef>
                <a:spcPts val="600"/>
              </a:spcBef>
              <a:buSzPct val="100000"/>
            </a:pPr>
            <a:r>
              <a:rPr lang="en-IN" sz="800" b="1" dirty="0"/>
              <a:t>Prashanth </a:t>
            </a:r>
          </a:p>
          <a:p>
            <a:pPr algn="ctr">
              <a:spcBef>
                <a:spcPts val="600"/>
              </a:spcBef>
              <a:buSzPct val="100000"/>
            </a:pPr>
            <a:r>
              <a:rPr lang="en-IN" sz="800" b="1" dirty="0"/>
              <a:t>Kaddi</a:t>
            </a:r>
          </a:p>
        </p:txBody>
      </p:sp>
      <p:sp>
        <p:nvSpPr>
          <p:cNvPr id="5" name="TextBox 4">
            <a:extLst>
              <a:ext uri="{FF2B5EF4-FFF2-40B4-BE49-F238E27FC236}">
                <a16:creationId xmlns:a16="http://schemas.microsoft.com/office/drawing/2014/main" id="{8F442F7E-1BAE-4B29-A4CD-B5C4BFEC1423}"/>
              </a:ext>
            </a:extLst>
          </p:cNvPr>
          <p:cNvSpPr txBox="1"/>
          <p:nvPr/>
        </p:nvSpPr>
        <p:spPr>
          <a:xfrm>
            <a:off x="4529004" y="2694183"/>
            <a:ext cx="1110634" cy="323165"/>
          </a:xfrm>
          <a:prstGeom prst="rect">
            <a:avLst/>
          </a:prstGeom>
          <a:noFill/>
        </p:spPr>
        <p:txBody>
          <a:bodyPr wrap="square" lIns="0" tIns="0" rIns="0" bIns="0" rtlCol="0">
            <a:spAutoFit/>
          </a:bodyPr>
          <a:lstStyle/>
          <a:p>
            <a:pPr algn="ctr">
              <a:spcBef>
                <a:spcPts val="600"/>
              </a:spcBef>
              <a:buSzPct val="100000"/>
            </a:pPr>
            <a:r>
              <a:rPr lang="en-IN" sz="800" b="1" dirty="0"/>
              <a:t>Vijay </a:t>
            </a:r>
          </a:p>
          <a:p>
            <a:pPr algn="ctr">
              <a:spcBef>
                <a:spcPts val="600"/>
              </a:spcBef>
              <a:buSzPct val="100000"/>
            </a:pPr>
            <a:r>
              <a:rPr lang="en-IN" sz="800" b="1" dirty="0" err="1"/>
              <a:t>Gopalakrishnan</a:t>
            </a:r>
            <a:endParaRPr lang="en-IN" sz="800" b="1" dirty="0"/>
          </a:p>
        </p:txBody>
      </p:sp>
      <p:pic>
        <p:nvPicPr>
          <p:cNvPr id="6" name="Picture 5">
            <a:extLst>
              <a:ext uri="{FF2B5EF4-FFF2-40B4-BE49-F238E27FC236}">
                <a16:creationId xmlns:a16="http://schemas.microsoft.com/office/drawing/2014/main" id="{748614FC-AF74-4840-AD4E-319AB96E0397}"/>
              </a:ext>
            </a:extLst>
          </p:cNvPr>
          <p:cNvPicPr preferRelativeResize="0">
            <a:picLocks/>
          </p:cNvPicPr>
          <p:nvPr/>
        </p:nvPicPr>
        <p:blipFill>
          <a:blip r:embed="rId3" cstate="email">
            <a:extLst>
              <a:ext uri="{28A0092B-C50C-407E-A947-70E740481C1C}">
                <a14:useLocalDpi xmlns:a14="http://schemas.microsoft.com/office/drawing/2010/main"/>
              </a:ext>
            </a:extLst>
          </a:blip>
          <a:stretch>
            <a:fillRect/>
          </a:stretch>
        </p:blipFill>
        <p:spPr>
          <a:xfrm>
            <a:off x="4631261" y="1778764"/>
            <a:ext cx="865345" cy="914400"/>
          </a:xfrm>
          <a:prstGeom prst="ellipse">
            <a:avLst/>
          </a:prstGeom>
        </p:spPr>
      </p:pic>
      <p:pic>
        <p:nvPicPr>
          <p:cNvPr id="7" name="Picture 6">
            <a:extLst>
              <a:ext uri="{FF2B5EF4-FFF2-40B4-BE49-F238E27FC236}">
                <a16:creationId xmlns:a16="http://schemas.microsoft.com/office/drawing/2014/main" id="{D564A94E-40D4-4710-B1BB-B273359E018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727" b="89983" l="5136" r="89879"/>
                    </a14:imgEffect>
                  </a14:imgLayer>
                </a14:imgProps>
              </a:ext>
            </a:extLst>
          </a:blip>
          <a:srcRect l="10944" t="7922" r="18715" b="12300"/>
          <a:stretch/>
        </p:blipFill>
        <p:spPr>
          <a:xfrm>
            <a:off x="5740385" y="1780568"/>
            <a:ext cx="91693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TextBox 7">
            <a:extLst>
              <a:ext uri="{FF2B5EF4-FFF2-40B4-BE49-F238E27FC236}">
                <a16:creationId xmlns:a16="http://schemas.microsoft.com/office/drawing/2014/main" id="{1B819F3A-819B-45AE-8154-D1B492010711}"/>
              </a:ext>
            </a:extLst>
          </p:cNvPr>
          <p:cNvSpPr txBox="1"/>
          <p:nvPr/>
        </p:nvSpPr>
        <p:spPr>
          <a:xfrm>
            <a:off x="5692948" y="2747353"/>
            <a:ext cx="1010340" cy="323165"/>
          </a:xfrm>
          <a:prstGeom prst="rect">
            <a:avLst/>
          </a:prstGeom>
          <a:noFill/>
        </p:spPr>
        <p:txBody>
          <a:bodyPr wrap="square" lIns="0" tIns="0" rIns="0" bIns="0" rtlCol="0">
            <a:spAutoFit/>
          </a:bodyPr>
          <a:lstStyle/>
          <a:p>
            <a:pPr algn="ctr">
              <a:spcBef>
                <a:spcPts val="600"/>
              </a:spcBef>
              <a:buSzPct val="100000"/>
            </a:pPr>
            <a:r>
              <a:rPr lang="en-IN" sz="800" b="1" dirty="0"/>
              <a:t>Monojit </a:t>
            </a:r>
          </a:p>
          <a:p>
            <a:pPr algn="ctr">
              <a:spcBef>
                <a:spcPts val="600"/>
              </a:spcBef>
              <a:buSzPct val="100000"/>
            </a:pPr>
            <a:r>
              <a:rPr lang="en-IN" sz="800" b="1" dirty="0"/>
              <a:t>Mazumdar</a:t>
            </a:r>
          </a:p>
        </p:txBody>
      </p:sp>
      <p:pic>
        <p:nvPicPr>
          <p:cNvPr id="9" name="Picture 8">
            <a:extLst>
              <a:ext uri="{FF2B5EF4-FFF2-40B4-BE49-F238E27FC236}">
                <a16:creationId xmlns:a16="http://schemas.microsoft.com/office/drawing/2014/main" id="{C7274D26-900A-4E92-84A1-1E80243544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9511" y="1734189"/>
            <a:ext cx="89137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TextBox 9">
            <a:extLst>
              <a:ext uri="{FF2B5EF4-FFF2-40B4-BE49-F238E27FC236}">
                <a16:creationId xmlns:a16="http://schemas.microsoft.com/office/drawing/2014/main" id="{874D9F0A-D460-425E-A09F-E1D5A824260C}"/>
              </a:ext>
            </a:extLst>
          </p:cNvPr>
          <p:cNvSpPr txBox="1"/>
          <p:nvPr/>
        </p:nvSpPr>
        <p:spPr>
          <a:xfrm>
            <a:off x="6830662" y="2771581"/>
            <a:ext cx="1010340" cy="323165"/>
          </a:xfrm>
          <a:prstGeom prst="rect">
            <a:avLst/>
          </a:prstGeom>
          <a:noFill/>
        </p:spPr>
        <p:txBody>
          <a:bodyPr wrap="square" lIns="0" tIns="0" rIns="0" bIns="0" rtlCol="0">
            <a:spAutoFit/>
          </a:bodyPr>
          <a:lstStyle/>
          <a:p>
            <a:pPr algn="ctr">
              <a:spcBef>
                <a:spcPts val="600"/>
              </a:spcBef>
              <a:buSzPct val="100000"/>
            </a:pPr>
            <a:r>
              <a:rPr lang="en-IN" sz="800" b="1" dirty="0"/>
              <a:t>Nitin </a:t>
            </a:r>
          </a:p>
          <a:p>
            <a:pPr algn="ctr">
              <a:spcBef>
                <a:spcPts val="600"/>
              </a:spcBef>
              <a:buSzPct val="100000"/>
            </a:pPr>
            <a:r>
              <a:rPr lang="en-IN" sz="800" b="1" dirty="0"/>
              <a:t>Agrawal</a:t>
            </a:r>
          </a:p>
        </p:txBody>
      </p:sp>
      <p:sp>
        <p:nvSpPr>
          <p:cNvPr id="11" name="TextBox 10">
            <a:extLst>
              <a:ext uri="{FF2B5EF4-FFF2-40B4-BE49-F238E27FC236}">
                <a16:creationId xmlns:a16="http://schemas.microsoft.com/office/drawing/2014/main" id="{16E7D7F8-E9C4-40BC-BD00-CD01E4A268A1}"/>
              </a:ext>
            </a:extLst>
          </p:cNvPr>
          <p:cNvSpPr txBox="1"/>
          <p:nvPr/>
        </p:nvSpPr>
        <p:spPr>
          <a:xfrm>
            <a:off x="7978206" y="2796142"/>
            <a:ext cx="1010340" cy="323165"/>
          </a:xfrm>
          <a:prstGeom prst="rect">
            <a:avLst/>
          </a:prstGeom>
          <a:noFill/>
        </p:spPr>
        <p:txBody>
          <a:bodyPr wrap="square" lIns="0" tIns="0" rIns="0" bIns="0" rtlCol="0">
            <a:spAutoFit/>
          </a:bodyPr>
          <a:lstStyle/>
          <a:p>
            <a:pPr algn="ctr">
              <a:spcBef>
                <a:spcPts val="600"/>
              </a:spcBef>
              <a:buSzPct val="100000"/>
            </a:pPr>
            <a:r>
              <a:rPr lang="en-IN" sz="800" b="1" dirty="0"/>
              <a:t>Saurabh </a:t>
            </a:r>
          </a:p>
          <a:p>
            <a:pPr algn="ctr">
              <a:spcBef>
                <a:spcPts val="600"/>
              </a:spcBef>
              <a:buSzPct val="100000"/>
            </a:pPr>
            <a:r>
              <a:rPr lang="en-IN" sz="800" b="1" dirty="0"/>
              <a:t>Kumar</a:t>
            </a:r>
          </a:p>
        </p:txBody>
      </p:sp>
      <p:pic>
        <p:nvPicPr>
          <p:cNvPr id="12" name="Picture 11">
            <a:extLst>
              <a:ext uri="{FF2B5EF4-FFF2-40B4-BE49-F238E27FC236}">
                <a16:creationId xmlns:a16="http://schemas.microsoft.com/office/drawing/2014/main" id="{E5AD98A0-838C-4BCB-A531-134BD6ADA30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16298" t="11366" r="10787" b="14004"/>
          <a:stretch/>
        </p:blipFill>
        <p:spPr>
          <a:xfrm>
            <a:off x="9124433" y="1725104"/>
            <a:ext cx="916930" cy="914400"/>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C5516248-E2EF-410B-B709-2384ECBA230A}"/>
              </a:ext>
            </a:extLst>
          </p:cNvPr>
          <p:cNvSpPr txBox="1"/>
          <p:nvPr/>
        </p:nvSpPr>
        <p:spPr>
          <a:xfrm>
            <a:off x="8878206" y="2796142"/>
            <a:ext cx="1609010" cy="323165"/>
          </a:xfrm>
          <a:prstGeom prst="rect">
            <a:avLst/>
          </a:prstGeom>
          <a:noFill/>
        </p:spPr>
        <p:txBody>
          <a:bodyPr wrap="square" lIns="0" tIns="0" rIns="0" bIns="0" rtlCol="0">
            <a:spAutoFit/>
          </a:bodyPr>
          <a:lstStyle/>
          <a:p>
            <a:pPr algn="ctr">
              <a:spcBef>
                <a:spcPts val="600"/>
              </a:spcBef>
              <a:buSzPct val="100000"/>
            </a:pPr>
            <a:r>
              <a:rPr lang="en-IN" sz="800" b="1" dirty="0"/>
              <a:t>Vivek </a:t>
            </a:r>
          </a:p>
          <a:p>
            <a:pPr algn="ctr">
              <a:spcBef>
                <a:spcPts val="600"/>
              </a:spcBef>
              <a:buSzPct val="100000"/>
            </a:pPr>
            <a:r>
              <a:rPr lang="en-IN" sz="800" b="1" dirty="0"/>
              <a:t>Shrivastava</a:t>
            </a:r>
          </a:p>
        </p:txBody>
      </p:sp>
      <p:pic>
        <p:nvPicPr>
          <p:cNvPr id="14" name="Picture 13">
            <a:extLst>
              <a:ext uri="{FF2B5EF4-FFF2-40B4-BE49-F238E27FC236}">
                <a16:creationId xmlns:a16="http://schemas.microsoft.com/office/drawing/2014/main" id="{057A64E1-EF71-473D-8A7D-65A96EAE0C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97059" y="1729725"/>
            <a:ext cx="865060" cy="914400"/>
          </a:xfrm>
          <a:prstGeom prst="ellipse">
            <a:avLst/>
          </a:prstGeom>
        </p:spPr>
      </p:pic>
      <p:pic>
        <p:nvPicPr>
          <p:cNvPr id="15" name="Picture 14">
            <a:extLst>
              <a:ext uri="{FF2B5EF4-FFF2-40B4-BE49-F238E27FC236}">
                <a16:creationId xmlns:a16="http://schemas.microsoft.com/office/drawing/2014/main" id="{7FB3D90B-3BA7-42B2-8C14-361E4542DFEF}"/>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3770" r="19930"/>
          <a:stretch/>
        </p:blipFill>
        <p:spPr>
          <a:xfrm>
            <a:off x="2311578" y="1753010"/>
            <a:ext cx="888220" cy="914400"/>
          </a:xfrm>
          <a:prstGeom prst="ellipse">
            <a:avLst/>
          </a:prstGeom>
        </p:spPr>
      </p:pic>
      <p:pic>
        <p:nvPicPr>
          <p:cNvPr id="16" name="Picture 15">
            <a:extLst>
              <a:ext uri="{FF2B5EF4-FFF2-40B4-BE49-F238E27FC236}">
                <a16:creationId xmlns:a16="http://schemas.microsoft.com/office/drawing/2014/main" id="{E380515F-B1CB-4D85-BAC2-2F4848AD6429}"/>
              </a:ext>
            </a:extLst>
          </p:cNvPr>
          <p:cNvPicPr>
            <a:picLocks noChangeAspect="1"/>
          </p:cNvPicPr>
          <p:nvPr/>
        </p:nvPicPr>
        <p:blipFill rotWithShape="1">
          <a:blip r:embed="rId11"/>
          <a:srcRect l="16692" t="9714" r="19232" b="13830"/>
          <a:stretch/>
        </p:blipFill>
        <p:spPr>
          <a:xfrm>
            <a:off x="3448155" y="1758454"/>
            <a:ext cx="949890" cy="914400"/>
          </a:xfrm>
          <a:prstGeom prst="flowChartConnector">
            <a:avLst/>
          </a:prstGeom>
          <a:ln>
            <a:solidFill>
              <a:schemeClr val="tx1"/>
            </a:solidFill>
          </a:ln>
        </p:spPr>
      </p:pic>
      <p:sp>
        <p:nvSpPr>
          <p:cNvPr id="17" name="TextBox 16">
            <a:extLst>
              <a:ext uri="{FF2B5EF4-FFF2-40B4-BE49-F238E27FC236}">
                <a16:creationId xmlns:a16="http://schemas.microsoft.com/office/drawing/2014/main" id="{2AF0A0FD-77B7-441B-8709-D352CFD98968}"/>
              </a:ext>
            </a:extLst>
          </p:cNvPr>
          <p:cNvSpPr txBox="1"/>
          <p:nvPr/>
        </p:nvSpPr>
        <p:spPr>
          <a:xfrm>
            <a:off x="3292119" y="2798537"/>
            <a:ext cx="1110634" cy="123111"/>
          </a:xfrm>
          <a:prstGeom prst="rect">
            <a:avLst/>
          </a:prstGeom>
          <a:noFill/>
        </p:spPr>
        <p:txBody>
          <a:bodyPr wrap="square" lIns="0" tIns="0" rIns="0" bIns="0" rtlCol="0">
            <a:spAutoFit/>
          </a:bodyPr>
          <a:lstStyle/>
          <a:p>
            <a:pPr algn="ctr">
              <a:spcBef>
                <a:spcPts val="600"/>
              </a:spcBef>
              <a:buSzPct val="100000"/>
            </a:pPr>
            <a:r>
              <a:rPr lang="en-IN" sz="800" b="1" dirty="0"/>
              <a:t>Ankit Saran</a:t>
            </a:r>
          </a:p>
        </p:txBody>
      </p:sp>
      <p:sp>
        <p:nvSpPr>
          <p:cNvPr id="18" name="Rectangle 17">
            <a:extLst>
              <a:ext uri="{FF2B5EF4-FFF2-40B4-BE49-F238E27FC236}">
                <a16:creationId xmlns:a16="http://schemas.microsoft.com/office/drawing/2014/main" id="{2A1DC6A3-C0B5-4F97-BAAA-4D3E8D741C37}"/>
              </a:ext>
            </a:extLst>
          </p:cNvPr>
          <p:cNvSpPr/>
          <p:nvPr/>
        </p:nvSpPr>
        <p:spPr bwMode="gray">
          <a:xfrm rot="5400000">
            <a:off x="5772153" y="1732193"/>
            <a:ext cx="478013" cy="3552258"/>
          </a:xfrm>
          <a:prstGeom prst="rect">
            <a:avLst/>
          </a:prstGeom>
          <a:solidFill>
            <a:schemeClr val="accent1"/>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400" b="1" dirty="0"/>
              <a:t>Executive Directors</a:t>
            </a:r>
            <a:endParaRPr lang="en-IN" sz="1400" b="1" dirty="0"/>
          </a:p>
        </p:txBody>
      </p:sp>
      <p:sp>
        <p:nvSpPr>
          <p:cNvPr id="19" name="Rectangle 18">
            <a:extLst>
              <a:ext uri="{FF2B5EF4-FFF2-40B4-BE49-F238E27FC236}">
                <a16:creationId xmlns:a16="http://schemas.microsoft.com/office/drawing/2014/main" id="{AA93E3B0-4732-4347-934A-54276D66DB0C}"/>
              </a:ext>
            </a:extLst>
          </p:cNvPr>
          <p:cNvSpPr/>
          <p:nvPr/>
        </p:nvSpPr>
        <p:spPr>
          <a:xfrm>
            <a:off x="4768745" y="3804339"/>
            <a:ext cx="2560597" cy="738664"/>
          </a:xfrm>
          <a:prstGeom prst="rect">
            <a:avLst/>
          </a:prstGeom>
        </p:spPr>
        <p:txBody>
          <a:bodyPr wrap="square">
            <a:spAutoFit/>
          </a:bodyPr>
          <a:lstStyle/>
          <a:p>
            <a:pPr algn="ctr"/>
            <a:r>
              <a:rPr lang="en-US" sz="1400" dirty="0" err="1">
                <a:latin typeface="Candara" panose="020E0502030303020204" pitchFamily="34" charset="0"/>
              </a:rPr>
              <a:t>Jaidev</a:t>
            </a:r>
            <a:r>
              <a:rPr lang="en-US" sz="1400" dirty="0">
                <a:latin typeface="Candara" panose="020E0502030303020204" pitchFamily="34" charset="0"/>
              </a:rPr>
              <a:t> Dutta</a:t>
            </a:r>
            <a:endParaRPr lang="en-IN" sz="1400" dirty="0">
              <a:latin typeface="Candara" panose="020E0502030303020204" pitchFamily="34" charset="0"/>
            </a:endParaRPr>
          </a:p>
          <a:p>
            <a:pPr algn="ctr"/>
            <a:r>
              <a:rPr lang="en-IN" sz="1400" dirty="0">
                <a:latin typeface="Candara" panose="020E0502030303020204" pitchFamily="34" charset="0"/>
              </a:rPr>
              <a:t>Hrishikesh Bhope</a:t>
            </a:r>
          </a:p>
          <a:p>
            <a:pPr algn="ctr"/>
            <a:r>
              <a:rPr lang="en-US" sz="1400" dirty="0">
                <a:latin typeface="Candara" panose="020E0502030303020204" pitchFamily="34" charset="0"/>
              </a:rPr>
              <a:t>Srinivas Prasad G Batny</a:t>
            </a:r>
          </a:p>
        </p:txBody>
      </p:sp>
      <p:sp>
        <p:nvSpPr>
          <p:cNvPr id="20" name="TextBox 19">
            <a:extLst>
              <a:ext uri="{FF2B5EF4-FFF2-40B4-BE49-F238E27FC236}">
                <a16:creationId xmlns:a16="http://schemas.microsoft.com/office/drawing/2014/main" id="{0B92932D-40DC-4C00-A28C-75888B6D08BD}"/>
              </a:ext>
            </a:extLst>
          </p:cNvPr>
          <p:cNvSpPr txBox="1"/>
          <p:nvPr/>
        </p:nvSpPr>
        <p:spPr>
          <a:xfrm>
            <a:off x="7256970" y="5594109"/>
            <a:ext cx="2585663" cy="907941"/>
          </a:xfrm>
          <a:prstGeom prst="rect">
            <a:avLst/>
          </a:prstGeom>
          <a:noFill/>
        </p:spPr>
        <p:txBody>
          <a:bodyPr wrap="square" lIns="0" tIns="0" rIns="0" bIns="0" numCol="2" rtlCol="0">
            <a:spAutoFit/>
          </a:bodyPr>
          <a:lstStyle>
            <a:defPPr>
              <a:defRPr lang="en-US"/>
            </a:defPPr>
            <a:lvl1pPr marL="171450" indent="-171450">
              <a:spcBef>
                <a:spcPts val="600"/>
              </a:spcBef>
              <a:buSzPct val="100000"/>
              <a:buFont typeface="Arial" panose="020B0604020202020204" pitchFamily="34" charset="0"/>
              <a:buChar char="•"/>
              <a:defRPr sz="1200">
                <a:solidFill>
                  <a:srgbClr val="313131"/>
                </a:solidFill>
              </a:defRPr>
            </a:lvl1pPr>
          </a:lstStyle>
          <a:p>
            <a:pPr>
              <a:buFont typeface="Wingdings" panose="05000000000000000000" pitchFamily="2" charset="2"/>
              <a:buChar char="§"/>
            </a:pPr>
            <a:r>
              <a:rPr lang="en-US" sz="1100" dirty="0">
                <a:solidFill>
                  <a:schemeClr val="tx1"/>
                </a:solidFill>
              </a:rPr>
              <a:t>Varun Rastogi</a:t>
            </a:r>
          </a:p>
          <a:p>
            <a:pPr>
              <a:buFont typeface="Wingdings" panose="05000000000000000000" pitchFamily="2" charset="2"/>
              <a:buChar char="§"/>
            </a:pPr>
            <a:r>
              <a:rPr lang="en-US" sz="1100" dirty="0" err="1">
                <a:solidFill>
                  <a:schemeClr val="tx1"/>
                </a:solidFill>
              </a:rPr>
              <a:t>Vishesh</a:t>
            </a:r>
            <a:r>
              <a:rPr lang="en-US" sz="1100" dirty="0">
                <a:solidFill>
                  <a:schemeClr val="tx1"/>
                </a:solidFill>
              </a:rPr>
              <a:t> Tewari</a:t>
            </a:r>
          </a:p>
          <a:p>
            <a:pPr>
              <a:buFont typeface="Wingdings" panose="05000000000000000000" pitchFamily="2" charset="2"/>
              <a:buChar char="§"/>
            </a:pPr>
            <a:r>
              <a:rPr lang="en-US" sz="1100" dirty="0">
                <a:solidFill>
                  <a:schemeClr val="tx1"/>
                </a:solidFill>
              </a:rPr>
              <a:t>Raghu A</a:t>
            </a:r>
          </a:p>
          <a:p>
            <a:pPr>
              <a:buFont typeface="Wingdings" panose="05000000000000000000" pitchFamily="2" charset="2"/>
              <a:buChar char="§"/>
            </a:pPr>
            <a:r>
              <a:rPr lang="en-US" sz="1100" dirty="0">
                <a:solidFill>
                  <a:schemeClr val="tx1"/>
                </a:solidFill>
              </a:rPr>
              <a:t>Soumya Hansa</a:t>
            </a:r>
          </a:p>
        </p:txBody>
      </p:sp>
      <p:sp>
        <p:nvSpPr>
          <p:cNvPr id="21" name="TextBox 20">
            <a:extLst>
              <a:ext uri="{FF2B5EF4-FFF2-40B4-BE49-F238E27FC236}">
                <a16:creationId xmlns:a16="http://schemas.microsoft.com/office/drawing/2014/main" id="{971FD6E9-FABE-4010-A11B-F1F284479B8E}"/>
              </a:ext>
            </a:extLst>
          </p:cNvPr>
          <p:cNvSpPr txBox="1"/>
          <p:nvPr/>
        </p:nvSpPr>
        <p:spPr>
          <a:xfrm>
            <a:off x="10148246" y="5228442"/>
            <a:ext cx="1576287" cy="276999"/>
          </a:xfrm>
          <a:prstGeom prst="rect">
            <a:avLst/>
          </a:prstGeom>
          <a:noFill/>
        </p:spPr>
        <p:txBody>
          <a:bodyPr wrap="square" lIns="0" tIns="0" rIns="0" bIns="0" rtlCol="0">
            <a:spAutoFit/>
          </a:bodyPr>
          <a:lstStyle/>
          <a:p>
            <a:pPr>
              <a:spcBef>
                <a:spcPts val="600"/>
              </a:spcBef>
              <a:buSzPct val="100000"/>
            </a:pPr>
            <a:r>
              <a:rPr lang="en-US" dirty="0"/>
              <a:t>RPA</a:t>
            </a:r>
          </a:p>
        </p:txBody>
      </p:sp>
      <p:sp>
        <p:nvSpPr>
          <p:cNvPr id="22" name="TextBox 21">
            <a:extLst>
              <a:ext uri="{FF2B5EF4-FFF2-40B4-BE49-F238E27FC236}">
                <a16:creationId xmlns:a16="http://schemas.microsoft.com/office/drawing/2014/main" id="{2527BCDC-0560-40C4-95AA-6349D668635D}"/>
              </a:ext>
            </a:extLst>
          </p:cNvPr>
          <p:cNvSpPr txBox="1"/>
          <p:nvPr/>
        </p:nvSpPr>
        <p:spPr>
          <a:xfrm>
            <a:off x="9842633" y="5671540"/>
            <a:ext cx="1848335" cy="169277"/>
          </a:xfrm>
          <a:prstGeom prst="rect">
            <a:avLst/>
          </a:prstGeom>
          <a:noFill/>
        </p:spPr>
        <p:txBody>
          <a:bodyPr wrap="square" lIns="0" tIns="0" rIns="0" bIns="0" rtlCol="0">
            <a:spAutoFit/>
          </a:bodyPr>
          <a:lstStyle/>
          <a:p>
            <a:pPr marL="171450" indent="-171450">
              <a:spcBef>
                <a:spcPts val="600"/>
              </a:spcBef>
              <a:buSzPct val="100000"/>
              <a:buFont typeface="Wingdings" panose="05000000000000000000" pitchFamily="2" charset="2"/>
              <a:buChar char="§"/>
            </a:pPr>
            <a:r>
              <a:rPr lang="en-US" sz="1100" dirty="0"/>
              <a:t>Sudarshan </a:t>
            </a:r>
            <a:r>
              <a:rPr lang="en-US" sz="1100" dirty="0" err="1"/>
              <a:t>Cheripall</a:t>
            </a:r>
            <a:endParaRPr lang="en-US" sz="1100" dirty="0"/>
          </a:p>
        </p:txBody>
      </p:sp>
      <p:sp>
        <p:nvSpPr>
          <p:cNvPr id="23" name="TextBox 22">
            <a:extLst>
              <a:ext uri="{FF2B5EF4-FFF2-40B4-BE49-F238E27FC236}">
                <a16:creationId xmlns:a16="http://schemas.microsoft.com/office/drawing/2014/main" id="{728F3801-98D0-463D-9594-F415F73D60D0}"/>
              </a:ext>
            </a:extLst>
          </p:cNvPr>
          <p:cNvSpPr txBox="1"/>
          <p:nvPr/>
        </p:nvSpPr>
        <p:spPr>
          <a:xfrm>
            <a:off x="3417723" y="5228442"/>
            <a:ext cx="2560596" cy="276999"/>
          </a:xfrm>
          <a:prstGeom prst="rect">
            <a:avLst/>
          </a:prstGeom>
          <a:noFill/>
        </p:spPr>
        <p:txBody>
          <a:bodyPr wrap="square" lIns="0" tIns="0" rIns="0" bIns="0" rtlCol="0">
            <a:spAutoFit/>
          </a:bodyPr>
          <a:lstStyle/>
          <a:p>
            <a:pPr>
              <a:spcBef>
                <a:spcPts val="600"/>
              </a:spcBef>
              <a:buSzPct val="100000"/>
            </a:pPr>
            <a:r>
              <a:rPr lang="en-US" dirty="0"/>
              <a:t>Deliver Information</a:t>
            </a:r>
          </a:p>
        </p:txBody>
      </p:sp>
      <p:sp>
        <p:nvSpPr>
          <p:cNvPr id="24" name="TextBox 23">
            <a:extLst>
              <a:ext uri="{FF2B5EF4-FFF2-40B4-BE49-F238E27FC236}">
                <a16:creationId xmlns:a16="http://schemas.microsoft.com/office/drawing/2014/main" id="{280F4547-2BBB-4AC0-A930-C2567F28EC66}"/>
              </a:ext>
            </a:extLst>
          </p:cNvPr>
          <p:cNvSpPr txBox="1"/>
          <p:nvPr/>
        </p:nvSpPr>
        <p:spPr>
          <a:xfrm>
            <a:off x="7329342" y="5228442"/>
            <a:ext cx="2143543" cy="276999"/>
          </a:xfrm>
          <a:prstGeom prst="rect">
            <a:avLst/>
          </a:prstGeom>
          <a:noFill/>
        </p:spPr>
        <p:txBody>
          <a:bodyPr wrap="square" lIns="0" tIns="0" rIns="0" bIns="0" rtlCol="0">
            <a:spAutoFit/>
          </a:bodyPr>
          <a:lstStyle/>
          <a:p>
            <a:pPr>
              <a:spcBef>
                <a:spcPts val="600"/>
              </a:spcBef>
              <a:buSzPct val="100000"/>
            </a:pPr>
            <a:r>
              <a:rPr lang="en-US" dirty="0"/>
              <a:t>Data Science </a:t>
            </a:r>
          </a:p>
        </p:txBody>
      </p:sp>
      <p:sp>
        <p:nvSpPr>
          <p:cNvPr id="25" name="TextBox 24">
            <a:extLst>
              <a:ext uri="{FF2B5EF4-FFF2-40B4-BE49-F238E27FC236}">
                <a16:creationId xmlns:a16="http://schemas.microsoft.com/office/drawing/2014/main" id="{1E852B37-DEE5-41AC-8027-BF1990D9A847}"/>
              </a:ext>
            </a:extLst>
          </p:cNvPr>
          <p:cNvSpPr txBox="1"/>
          <p:nvPr/>
        </p:nvSpPr>
        <p:spPr>
          <a:xfrm>
            <a:off x="555161" y="5228442"/>
            <a:ext cx="2453129" cy="276999"/>
          </a:xfrm>
          <a:prstGeom prst="rect">
            <a:avLst/>
          </a:prstGeom>
          <a:noFill/>
        </p:spPr>
        <p:txBody>
          <a:bodyPr wrap="square" lIns="0" tIns="0" rIns="0" bIns="0" rtlCol="0">
            <a:spAutoFit/>
          </a:bodyPr>
          <a:lstStyle/>
          <a:p>
            <a:pPr>
              <a:spcBef>
                <a:spcPts val="600"/>
              </a:spcBef>
              <a:buSzPct val="100000"/>
            </a:pPr>
            <a:r>
              <a:rPr lang="en-US" dirty="0"/>
              <a:t>Data Visualization </a:t>
            </a:r>
          </a:p>
        </p:txBody>
      </p:sp>
      <p:sp>
        <p:nvSpPr>
          <p:cNvPr id="26" name="Rectangle 25">
            <a:extLst>
              <a:ext uri="{FF2B5EF4-FFF2-40B4-BE49-F238E27FC236}">
                <a16:creationId xmlns:a16="http://schemas.microsoft.com/office/drawing/2014/main" id="{2DB86988-F796-4E29-8738-8E6F54E76F75}"/>
              </a:ext>
            </a:extLst>
          </p:cNvPr>
          <p:cNvSpPr/>
          <p:nvPr/>
        </p:nvSpPr>
        <p:spPr>
          <a:xfrm>
            <a:off x="785705" y="5594109"/>
            <a:ext cx="1377300" cy="261610"/>
          </a:xfrm>
          <a:prstGeom prst="rect">
            <a:avLst/>
          </a:prstGeom>
        </p:spPr>
        <p:txBody>
          <a:bodyPr wrap="none">
            <a:spAutoFit/>
          </a:bodyPr>
          <a:lstStyle/>
          <a:p>
            <a:pPr marL="171450" indent="-171450">
              <a:buFont typeface="Wingdings" panose="05000000000000000000" pitchFamily="2" charset="2"/>
              <a:buChar char="§"/>
            </a:pPr>
            <a:r>
              <a:rPr lang="en-US" sz="1100" dirty="0"/>
              <a:t>Anjan Banikya</a:t>
            </a:r>
          </a:p>
        </p:txBody>
      </p:sp>
      <p:sp>
        <p:nvSpPr>
          <p:cNvPr id="27" name="Rectangle 26">
            <a:extLst>
              <a:ext uri="{FF2B5EF4-FFF2-40B4-BE49-F238E27FC236}">
                <a16:creationId xmlns:a16="http://schemas.microsoft.com/office/drawing/2014/main" id="{F11C2378-C37A-433F-BDBE-1BEC1D564CE5}"/>
              </a:ext>
            </a:extLst>
          </p:cNvPr>
          <p:cNvSpPr/>
          <p:nvPr/>
        </p:nvSpPr>
        <p:spPr>
          <a:xfrm>
            <a:off x="2853168" y="5594109"/>
            <a:ext cx="1724213" cy="769441"/>
          </a:xfrm>
          <a:prstGeom prst="rect">
            <a:avLst/>
          </a:prstGeom>
        </p:spPr>
        <p:txBody>
          <a:bodyPr wrap="square">
            <a:spAutoFit/>
          </a:bodyPr>
          <a:lstStyle/>
          <a:p>
            <a:pPr marL="171450" indent="-171450">
              <a:buFont typeface="Wingdings" panose="05000000000000000000" pitchFamily="2" charset="2"/>
              <a:buChar char="§"/>
            </a:pPr>
            <a:r>
              <a:rPr lang="en-US" sz="1100" dirty="0"/>
              <a:t>Abhishek Kala</a:t>
            </a:r>
          </a:p>
          <a:p>
            <a:pPr marL="171450" indent="-171450">
              <a:buFont typeface="Wingdings" panose="05000000000000000000" pitchFamily="2" charset="2"/>
              <a:buChar char="§"/>
            </a:pPr>
            <a:r>
              <a:rPr lang="en-US" sz="1100" dirty="0"/>
              <a:t>Narayanan Raman</a:t>
            </a:r>
          </a:p>
          <a:p>
            <a:pPr marL="171450" indent="-171450">
              <a:buFont typeface="Wingdings" panose="05000000000000000000" pitchFamily="2" charset="2"/>
              <a:buChar char="§"/>
            </a:pPr>
            <a:r>
              <a:rPr lang="en-US" sz="1100" dirty="0"/>
              <a:t>Sudharma Garge</a:t>
            </a:r>
          </a:p>
          <a:p>
            <a:pPr marL="171450" indent="-171450">
              <a:buFont typeface="Wingdings" panose="05000000000000000000" pitchFamily="2" charset="2"/>
              <a:buChar char="§"/>
            </a:pPr>
            <a:r>
              <a:rPr lang="en-US" sz="1100" dirty="0"/>
              <a:t>Latesh Joshi</a:t>
            </a:r>
          </a:p>
        </p:txBody>
      </p:sp>
      <p:sp>
        <p:nvSpPr>
          <p:cNvPr id="28" name="Rectangle 27">
            <a:extLst>
              <a:ext uri="{FF2B5EF4-FFF2-40B4-BE49-F238E27FC236}">
                <a16:creationId xmlns:a16="http://schemas.microsoft.com/office/drawing/2014/main" id="{B19731B8-395D-4F92-827F-8CAC507688BF}"/>
              </a:ext>
            </a:extLst>
          </p:cNvPr>
          <p:cNvSpPr/>
          <p:nvPr/>
        </p:nvSpPr>
        <p:spPr>
          <a:xfrm>
            <a:off x="4782173" y="5594109"/>
            <a:ext cx="1919241" cy="769441"/>
          </a:xfrm>
          <a:prstGeom prst="rect">
            <a:avLst/>
          </a:prstGeom>
        </p:spPr>
        <p:txBody>
          <a:bodyPr wrap="square">
            <a:spAutoFit/>
          </a:bodyPr>
          <a:lstStyle/>
          <a:p>
            <a:pPr marL="171450" indent="-171450">
              <a:buFont typeface="Wingdings" panose="05000000000000000000" pitchFamily="2" charset="2"/>
              <a:buChar char="§"/>
            </a:pPr>
            <a:r>
              <a:rPr lang="en-US" sz="1100" dirty="0"/>
              <a:t>Aditya Khaitan</a:t>
            </a:r>
          </a:p>
          <a:p>
            <a:pPr marL="171450" indent="-171450">
              <a:buFont typeface="Wingdings" panose="05000000000000000000" pitchFamily="2" charset="2"/>
              <a:buChar char="§"/>
            </a:pPr>
            <a:r>
              <a:rPr lang="en-US" sz="1100" dirty="0"/>
              <a:t>Nawneet Kishore</a:t>
            </a:r>
          </a:p>
          <a:p>
            <a:pPr marL="171450" indent="-171450">
              <a:buFont typeface="Wingdings" panose="05000000000000000000" pitchFamily="2" charset="2"/>
              <a:buChar char="§"/>
            </a:pPr>
            <a:r>
              <a:rPr lang="en-US" sz="1100" dirty="0"/>
              <a:t>Srinivas Prasad Batny</a:t>
            </a:r>
          </a:p>
          <a:p>
            <a:pPr marL="171450" indent="-171450">
              <a:buFont typeface="Wingdings" panose="05000000000000000000" pitchFamily="2" charset="2"/>
              <a:buChar char="§"/>
            </a:pPr>
            <a:r>
              <a:rPr lang="en-US" sz="1100" dirty="0"/>
              <a:t>Suman Banerjee</a:t>
            </a:r>
          </a:p>
        </p:txBody>
      </p:sp>
      <p:sp>
        <p:nvSpPr>
          <p:cNvPr id="29" name="Rectangle 28">
            <a:extLst>
              <a:ext uri="{FF2B5EF4-FFF2-40B4-BE49-F238E27FC236}">
                <a16:creationId xmlns:a16="http://schemas.microsoft.com/office/drawing/2014/main" id="{D3CF9365-4898-423B-BDC5-9F5650CDC8CC}"/>
              </a:ext>
            </a:extLst>
          </p:cNvPr>
          <p:cNvSpPr/>
          <p:nvPr/>
        </p:nvSpPr>
        <p:spPr bwMode="gray">
          <a:xfrm rot="5400000">
            <a:off x="5772153" y="3042633"/>
            <a:ext cx="478013" cy="3552258"/>
          </a:xfrm>
          <a:prstGeom prst="rect">
            <a:avLst/>
          </a:prstGeom>
          <a:solidFill>
            <a:schemeClr val="accent1"/>
          </a:solidFill>
          <a:ln w="19050" algn="ctr">
            <a:noFill/>
            <a:miter lim="800000"/>
            <a:headEnd/>
            <a:tailEnd/>
          </a:ln>
        </p:spPr>
        <p:txBody>
          <a:bodyPr vert="vert270" wrap="square" lIns="88900" tIns="88900" rIns="88900" bIns="88900" rtlCol="0" anchor="ctr"/>
          <a:lstStyle/>
          <a:p>
            <a:pPr algn="ctr">
              <a:lnSpc>
                <a:spcPct val="106000"/>
              </a:lnSpc>
              <a:buFont typeface="Wingdings 2" pitchFamily="18" charset="2"/>
              <a:buNone/>
            </a:pPr>
            <a:r>
              <a:rPr lang="en-US" sz="1400" b="1" dirty="0"/>
              <a:t>Directors</a:t>
            </a:r>
            <a:endParaRPr lang="en-IN" sz="1400" b="1" dirty="0"/>
          </a:p>
        </p:txBody>
      </p:sp>
    </p:spTree>
    <p:extLst>
      <p:ext uri="{BB962C8B-B14F-4D97-AF65-F5344CB8AC3E}">
        <p14:creationId xmlns:p14="http://schemas.microsoft.com/office/powerpoint/2010/main" val="17348337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9DD7F0B5-5219-4788-9D9A-80C5AEF2C483}"/>
              </a:ext>
            </a:extLst>
          </p:cNvPr>
          <p:cNvSpPr txBox="1">
            <a:spLocks/>
          </p:cNvSpPr>
          <p:nvPr/>
        </p:nvSpPr>
        <p:spPr>
          <a:xfrm>
            <a:off x="577065" y="2704911"/>
            <a:ext cx="10541000" cy="1592403"/>
          </a:xfrm>
          <a:prstGeom prst="rect">
            <a:avLst/>
          </a:prstGeom>
        </p:spPr>
        <p:txBody>
          <a:bodyPr/>
          <a:lstStyle>
            <a:lvl1pPr algn="l" defTabSz="914400" rtl="0" eaLnBrk="1" latinLnBrk="0" hangingPunct="1">
              <a:spcBef>
                <a:spcPct val="0"/>
              </a:spcBef>
              <a:buNone/>
              <a:defRPr sz="2000" kern="1200">
                <a:solidFill>
                  <a:schemeClr val="tx1"/>
                </a:solidFill>
                <a:latin typeface="+mj-lt"/>
                <a:ea typeface="+mj-ea"/>
                <a:cs typeface="+mj-cs"/>
              </a:defRPr>
            </a:lvl1pPr>
          </a:lstStyle>
          <a:p>
            <a:r>
              <a:rPr lang="en-US" sz="3600" b="1" dirty="0"/>
              <a:t>AI &amp; Data</a:t>
            </a:r>
          </a:p>
        </p:txBody>
      </p:sp>
    </p:spTree>
    <p:extLst>
      <p:ext uri="{BB962C8B-B14F-4D97-AF65-F5344CB8AC3E}">
        <p14:creationId xmlns:p14="http://schemas.microsoft.com/office/powerpoint/2010/main" val="259535930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2.xml><?xml version="1.0" encoding="utf-8"?>
<a:theme xmlns:a="http://schemas.openxmlformats.org/drawingml/2006/main" name="1_Deloitte_US_Letter_Print Theme">
  <a:themeElements>
    <a:clrScheme name="Deloitte colour theme">
      <a:dk1>
        <a:sysClr val="windowText" lastClr="000000"/>
      </a:dk1>
      <a:lt1>
        <a:sysClr val="window" lastClr="FFFFFF"/>
      </a:lt1>
      <a:dk2>
        <a:srgbClr val="44546A"/>
      </a:dk2>
      <a:lt2>
        <a:srgbClr val="E7E6E6"/>
      </a:lt2>
      <a:accent1>
        <a:srgbClr val="86BC25"/>
      </a:accent1>
      <a:accent2>
        <a:srgbClr val="2C5234"/>
      </a:accent2>
      <a:accent3>
        <a:srgbClr val="00A3E0"/>
      </a:accent3>
      <a:accent4>
        <a:srgbClr val="012169"/>
      </a:accent4>
      <a:accent5>
        <a:srgbClr val="0097A9"/>
      </a:accent5>
      <a:accent6>
        <a:srgbClr val="75787B"/>
      </a:accent6>
      <a:hlink>
        <a:srgbClr val="00A3E0"/>
      </a:hlink>
      <a:folHlink>
        <a:srgbClr val="954F72"/>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US_Letter_Print Theme" id="{5B1C474F-3B6E-4C4C-B8B8-04058258F10F}" vid="{EE8175AA-1F22-47D3-9D7F-F1884DC9EC3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33027</TotalTime>
  <Words>2177</Words>
  <Application>Microsoft Office PowerPoint</Application>
  <PresentationFormat>Widescreen</PresentationFormat>
  <Paragraphs>552</Paragraphs>
  <Slides>20</Slides>
  <Notes>19</Notes>
  <HiddenSlides>0</HiddenSlides>
  <MMClips>1</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2" baseType="lpstr">
      <vt:lpstr>Arial</vt:lpstr>
      <vt:lpstr>Calibri</vt:lpstr>
      <vt:lpstr>Candara</vt:lpstr>
      <vt:lpstr>Montserrat</vt:lpstr>
      <vt:lpstr>Open Sans</vt:lpstr>
      <vt:lpstr>Times New Roman</vt:lpstr>
      <vt:lpstr>Verdana</vt:lpstr>
      <vt:lpstr>Wingdings</vt:lpstr>
      <vt:lpstr>Wingdings 2</vt:lpstr>
      <vt:lpstr>Deloitte_US_Letter_Print Theme</vt:lpstr>
      <vt:lpstr>1_Deloitte_US_Letter_Print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Deloitte Touche Tohmatsu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Induction Manual</dc:title>
  <dc:creator>Singh, Neha K (IN - Pune)</dc:creator>
  <cp:lastModifiedBy>Shukla, Anshula</cp:lastModifiedBy>
  <cp:revision>882</cp:revision>
  <cp:lastPrinted>2014-06-25T02:16:22Z</cp:lastPrinted>
  <dcterms:created xsi:type="dcterms:W3CDTF">2018-06-06T13:23:33Z</dcterms:created>
  <dcterms:modified xsi:type="dcterms:W3CDTF">2021-08-06T09:43:54Z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2021-07-30T05:26:40Z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ff2f44db-3fa7-4a00-9c46-a52fbd241173</vt:lpwstr>
  </property>
  <property fmtid="{D5CDD505-2E9C-101B-9397-08002B2CF9AE}" pid="8" name="MSIP_Label_ea60d57e-af5b-4752-ac57-3e4f28ca11dc_ContentBits">
    <vt:lpwstr>0</vt:lpwstr>
  </property>
</Properties>
</file>